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3"/>
  </p:notesMasterIdLst>
  <p:sldIdLst>
    <p:sldId id="282" r:id="rId2"/>
    <p:sldId id="272" r:id="rId3"/>
    <p:sldId id="290" r:id="rId4"/>
    <p:sldId id="291" r:id="rId5"/>
    <p:sldId id="299" r:id="rId6"/>
    <p:sldId id="263" r:id="rId7"/>
    <p:sldId id="264" r:id="rId8"/>
    <p:sldId id="303" r:id="rId9"/>
    <p:sldId id="279" r:id="rId10"/>
    <p:sldId id="271" r:id="rId11"/>
    <p:sldId id="280" r:id="rId12"/>
    <p:sldId id="268" r:id="rId13"/>
    <p:sldId id="278" r:id="rId14"/>
    <p:sldId id="284" r:id="rId15"/>
    <p:sldId id="267" r:id="rId16"/>
    <p:sldId id="286" r:id="rId17"/>
    <p:sldId id="292" r:id="rId18"/>
    <p:sldId id="300" r:id="rId19"/>
    <p:sldId id="285" r:id="rId20"/>
    <p:sldId id="287" r:id="rId21"/>
    <p:sldId id="288" r:id="rId22"/>
    <p:sldId id="273" r:id="rId23"/>
    <p:sldId id="275" r:id="rId24"/>
    <p:sldId id="274" r:id="rId25"/>
    <p:sldId id="298" r:id="rId26"/>
    <p:sldId id="302" r:id="rId27"/>
    <p:sldId id="306" r:id="rId28"/>
    <p:sldId id="293" r:id="rId29"/>
    <p:sldId id="294" r:id="rId30"/>
    <p:sldId id="297" r:id="rId31"/>
    <p:sldId id="30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38" autoAdjust="0"/>
    <p:restoredTop sz="94660"/>
  </p:normalViewPr>
  <p:slideViewPr>
    <p:cSldViewPr snapToGrid="0">
      <p:cViewPr varScale="1">
        <p:scale>
          <a:sx n="72" d="100"/>
          <a:sy n="72" d="100"/>
        </p:scale>
        <p:origin x="240" y="1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190774-BBA4-4723-B4BB-B9CB5F09AF2B}" type="datetimeFigureOut">
              <a:rPr lang="en-AU" smtClean="0"/>
              <a:t>25/2/22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4F58B-630B-41D3-9964-53221CFB9A79}" type="slidenum">
              <a:rPr lang="en-AU" smtClean="0"/>
              <a:t>‹#›</a:t>
            </a:fld>
            <a:endParaRPr lang="en-AU"/>
          </a:p>
        </p:txBody>
      </p:sp>
    </p:spTree>
    <p:extLst>
      <p:ext uri="{BB962C8B-B14F-4D97-AF65-F5344CB8AC3E}">
        <p14:creationId xmlns:p14="http://schemas.microsoft.com/office/powerpoint/2010/main" val="938104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a:t>
            </a:fld>
            <a:endParaRPr lang="en-US"/>
          </a:p>
        </p:txBody>
      </p:sp>
    </p:spTree>
    <p:extLst>
      <p:ext uri="{BB962C8B-B14F-4D97-AF65-F5344CB8AC3E}">
        <p14:creationId xmlns:p14="http://schemas.microsoft.com/office/powerpoint/2010/main" val="689290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29</a:t>
            </a:fld>
            <a:endParaRPr lang="en-US"/>
          </a:p>
        </p:txBody>
      </p:sp>
    </p:spTree>
    <p:extLst>
      <p:ext uri="{BB962C8B-B14F-4D97-AF65-F5344CB8AC3E}">
        <p14:creationId xmlns:p14="http://schemas.microsoft.com/office/powerpoint/2010/main" val="2830527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80890-70A3-44EA-8B26-3386675332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76F31EF4-F11F-495F-ACEC-F023717060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ABD512C8-1E7B-4BF8-914B-97D79931D6FC}"/>
              </a:ext>
            </a:extLst>
          </p:cNvPr>
          <p:cNvSpPr>
            <a:spLocks noGrp="1"/>
          </p:cNvSpPr>
          <p:nvPr>
            <p:ph type="dt" sz="half" idx="10"/>
          </p:nvPr>
        </p:nvSpPr>
        <p:spPr/>
        <p:txBody>
          <a:bodyPr/>
          <a:lstStyle/>
          <a:p>
            <a:r>
              <a:rPr lang="en-AU"/>
              <a:t>Liability limited by a scheme approved under Professional Standards Legislation</a:t>
            </a:r>
          </a:p>
        </p:txBody>
      </p:sp>
      <p:sp>
        <p:nvSpPr>
          <p:cNvPr id="5" name="Footer Placeholder 4">
            <a:extLst>
              <a:ext uri="{FF2B5EF4-FFF2-40B4-BE49-F238E27FC236}">
                <a16:creationId xmlns:a16="http://schemas.microsoft.com/office/drawing/2014/main" id="{CEC327E4-8418-4A4F-A18C-43712E9833CA}"/>
              </a:ext>
            </a:extLst>
          </p:cNvPr>
          <p:cNvSpPr>
            <a:spLocks noGrp="1"/>
          </p:cNvSpPr>
          <p:nvPr>
            <p:ph type="ftr" sz="quarter" idx="11"/>
          </p:nvPr>
        </p:nvSpPr>
        <p:spPr/>
        <p:txBody>
          <a:bodyPr/>
          <a:lstStyle/>
          <a:p>
            <a:r>
              <a:rPr lang="en-AU"/>
              <a:t>Sydney Jacobs, Barrister &amp; Mediator, 13 Wentworth Chambers</a:t>
            </a:r>
          </a:p>
        </p:txBody>
      </p:sp>
      <p:sp>
        <p:nvSpPr>
          <p:cNvPr id="6" name="Slide Number Placeholder 5">
            <a:extLst>
              <a:ext uri="{FF2B5EF4-FFF2-40B4-BE49-F238E27FC236}">
                <a16:creationId xmlns:a16="http://schemas.microsoft.com/office/drawing/2014/main" id="{FF4E0E99-3077-4CE5-8481-56B31D323A91}"/>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117201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941B-BDDD-4337-B48E-D6E77079DD3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140431D-3746-40C1-B29A-DC5B5AE54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82B1F29-BF47-4CCB-AC38-6C5307407E57}"/>
              </a:ext>
            </a:extLst>
          </p:cNvPr>
          <p:cNvSpPr>
            <a:spLocks noGrp="1"/>
          </p:cNvSpPr>
          <p:nvPr>
            <p:ph type="dt" sz="half" idx="10"/>
          </p:nvPr>
        </p:nvSpPr>
        <p:spPr/>
        <p:txBody>
          <a:bodyPr/>
          <a:lstStyle/>
          <a:p>
            <a:r>
              <a:rPr lang="en-AU"/>
              <a:t>Liability limited by a scheme approved under Professional Standards Legislation</a:t>
            </a:r>
          </a:p>
        </p:txBody>
      </p:sp>
      <p:sp>
        <p:nvSpPr>
          <p:cNvPr id="5" name="Footer Placeholder 4">
            <a:extLst>
              <a:ext uri="{FF2B5EF4-FFF2-40B4-BE49-F238E27FC236}">
                <a16:creationId xmlns:a16="http://schemas.microsoft.com/office/drawing/2014/main" id="{2BC8ACD4-7587-411C-A0E2-722D3DE8BB81}"/>
              </a:ext>
            </a:extLst>
          </p:cNvPr>
          <p:cNvSpPr>
            <a:spLocks noGrp="1"/>
          </p:cNvSpPr>
          <p:nvPr>
            <p:ph type="ftr" sz="quarter" idx="11"/>
          </p:nvPr>
        </p:nvSpPr>
        <p:spPr/>
        <p:txBody>
          <a:bodyPr/>
          <a:lstStyle/>
          <a:p>
            <a:r>
              <a:rPr lang="en-AU"/>
              <a:t>Sydney Jacobs, Barrister &amp; Mediator, 13 Wentworth Chambers</a:t>
            </a:r>
          </a:p>
        </p:txBody>
      </p:sp>
      <p:sp>
        <p:nvSpPr>
          <p:cNvPr id="6" name="Slide Number Placeholder 5">
            <a:extLst>
              <a:ext uri="{FF2B5EF4-FFF2-40B4-BE49-F238E27FC236}">
                <a16:creationId xmlns:a16="http://schemas.microsoft.com/office/drawing/2014/main" id="{28409EA5-8B5F-4E33-B3B9-AD4B8C1E25C6}"/>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3219373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6979C9-6295-4593-AD9A-CE629C1513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D22BD3A-21B0-4971-B2D7-328BDF6443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8111020-E377-4F55-AF59-CA1096D1D243}"/>
              </a:ext>
            </a:extLst>
          </p:cNvPr>
          <p:cNvSpPr>
            <a:spLocks noGrp="1"/>
          </p:cNvSpPr>
          <p:nvPr>
            <p:ph type="dt" sz="half" idx="10"/>
          </p:nvPr>
        </p:nvSpPr>
        <p:spPr/>
        <p:txBody>
          <a:bodyPr/>
          <a:lstStyle/>
          <a:p>
            <a:r>
              <a:rPr lang="en-AU"/>
              <a:t>Liability limited by a scheme approved under Professional Standards Legislation</a:t>
            </a:r>
          </a:p>
        </p:txBody>
      </p:sp>
      <p:sp>
        <p:nvSpPr>
          <p:cNvPr id="5" name="Footer Placeholder 4">
            <a:extLst>
              <a:ext uri="{FF2B5EF4-FFF2-40B4-BE49-F238E27FC236}">
                <a16:creationId xmlns:a16="http://schemas.microsoft.com/office/drawing/2014/main" id="{1E31267E-C892-443E-A9F9-7A748E5AA5B0}"/>
              </a:ext>
            </a:extLst>
          </p:cNvPr>
          <p:cNvSpPr>
            <a:spLocks noGrp="1"/>
          </p:cNvSpPr>
          <p:nvPr>
            <p:ph type="ftr" sz="quarter" idx="11"/>
          </p:nvPr>
        </p:nvSpPr>
        <p:spPr/>
        <p:txBody>
          <a:bodyPr/>
          <a:lstStyle/>
          <a:p>
            <a:r>
              <a:rPr lang="en-AU"/>
              <a:t>Sydney Jacobs, Barrister &amp; Mediator, 13 Wentworth Chambers</a:t>
            </a:r>
          </a:p>
        </p:txBody>
      </p:sp>
      <p:sp>
        <p:nvSpPr>
          <p:cNvPr id="6" name="Slide Number Placeholder 5">
            <a:extLst>
              <a:ext uri="{FF2B5EF4-FFF2-40B4-BE49-F238E27FC236}">
                <a16:creationId xmlns:a16="http://schemas.microsoft.com/office/drawing/2014/main" id="{74003F86-A338-440C-9315-287BA6B14302}"/>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377792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3C01-935F-4D85-807F-056E8457645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0DB149D-DBF3-4282-8502-B49A5F5634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4A92458-FE12-488D-8477-E8A6B02A898B}"/>
              </a:ext>
            </a:extLst>
          </p:cNvPr>
          <p:cNvSpPr>
            <a:spLocks noGrp="1"/>
          </p:cNvSpPr>
          <p:nvPr>
            <p:ph type="dt" sz="half" idx="10"/>
          </p:nvPr>
        </p:nvSpPr>
        <p:spPr/>
        <p:txBody>
          <a:bodyPr/>
          <a:lstStyle/>
          <a:p>
            <a:r>
              <a:rPr lang="en-AU"/>
              <a:t>Liability limited by a scheme approved under Professional Standards Legislation</a:t>
            </a:r>
          </a:p>
        </p:txBody>
      </p:sp>
      <p:sp>
        <p:nvSpPr>
          <p:cNvPr id="5" name="Footer Placeholder 4">
            <a:extLst>
              <a:ext uri="{FF2B5EF4-FFF2-40B4-BE49-F238E27FC236}">
                <a16:creationId xmlns:a16="http://schemas.microsoft.com/office/drawing/2014/main" id="{0A765F2E-AE70-439C-8662-0A9061C5760B}"/>
              </a:ext>
            </a:extLst>
          </p:cNvPr>
          <p:cNvSpPr>
            <a:spLocks noGrp="1"/>
          </p:cNvSpPr>
          <p:nvPr>
            <p:ph type="ftr" sz="quarter" idx="11"/>
          </p:nvPr>
        </p:nvSpPr>
        <p:spPr/>
        <p:txBody>
          <a:bodyPr/>
          <a:lstStyle/>
          <a:p>
            <a:r>
              <a:rPr lang="en-AU"/>
              <a:t>Sydney Jacobs, Barrister &amp; Mediator, 13 Wentworth Chambers</a:t>
            </a:r>
          </a:p>
        </p:txBody>
      </p:sp>
      <p:sp>
        <p:nvSpPr>
          <p:cNvPr id="6" name="Slide Number Placeholder 5">
            <a:extLst>
              <a:ext uri="{FF2B5EF4-FFF2-40B4-BE49-F238E27FC236}">
                <a16:creationId xmlns:a16="http://schemas.microsoft.com/office/drawing/2014/main" id="{2B267216-71CB-4F24-B257-13BA6CACEE25}"/>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3729631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D100-830D-496F-8D09-3106B0BBDB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A4E8218-CE06-4F8C-A05F-FF77F35C5A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7F09E1-9D99-4779-906A-4D47D54F3591}"/>
              </a:ext>
            </a:extLst>
          </p:cNvPr>
          <p:cNvSpPr>
            <a:spLocks noGrp="1"/>
          </p:cNvSpPr>
          <p:nvPr>
            <p:ph type="dt" sz="half" idx="10"/>
          </p:nvPr>
        </p:nvSpPr>
        <p:spPr/>
        <p:txBody>
          <a:bodyPr/>
          <a:lstStyle/>
          <a:p>
            <a:r>
              <a:rPr lang="en-AU"/>
              <a:t>Liability limited by a scheme approved under Professional Standards Legislation</a:t>
            </a:r>
          </a:p>
        </p:txBody>
      </p:sp>
      <p:sp>
        <p:nvSpPr>
          <p:cNvPr id="5" name="Footer Placeholder 4">
            <a:extLst>
              <a:ext uri="{FF2B5EF4-FFF2-40B4-BE49-F238E27FC236}">
                <a16:creationId xmlns:a16="http://schemas.microsoft.com/office/drawing/2014/main" id="{CE84C840-8D5D-4171-A610-560DA0202B86}"/>
              </a:ext>
            </a:extLst>
          </p:cNvPr>
          <p:cNvSpPr>
            <a:spLocks noGrp="1"/>
          </p:cNvSpPr>
          <p:nvPr>
            <p:ph type="ftr" sz="quarter" idx="11"/>
          </p:nvPr>
        </p:nvSpPr>
        <p:spPr/>
        <p:txBody>
          <a:bodyPr/>
          <a:lstStyle/>
          <a:p>
            <a:r>
              <a:rPr lang="en-AU"/>
              <a:t>Sydney Jacobs, Barrister &amp; Mediator, 13 Wentworth Chambers</a:t>
            </a:r>
          </a:p>
        </p:txBody>
      </p:sp>
      <p:sp>
        <p:nvSpPr>
          <p:cNvPr id="6" name="Slide Number Placeholder 5">
            <a:extLst>
              <a:ext uri="{FF2B5EF4-FFF2-40B4-BE49-F238E27FC236}">
                <a16:creationId xmlns:a16="http://schemas.microsoft.com/office/drawing/2014/main" id="{6510D8C7-58A7-4028-BB98-7EC6ED76897A}"/>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423663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1BC1-8365-4129-ADD3-601C74D9C70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A666678-3160-40D9-990D-0D7A46A8E9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5A3B65F-35C1-48C1-997A-E00D4CADE1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5268538-FC1C-4BAA-9A9A-9DF6B76D7928}"/>
              </a:ext>
            </a:extLst>
          </p:cNvPr>
          <p:cNvSpPr>
            <a:spLocks noGrp="1"/>
          </p:cNvSpPr>
          <p:nvPr>
            <p:ph type="dt" sz="half" idx="10"/>
          </p:nvPr>
        </p:nvSpPr>
        <p:spPr/>
        <p:txBody>
          <a:bodyPr/>
          <a:lstStyle/>
          <a:p>
            <a:r>
              <a:rPr lang="en-AU"/>
              <a:t>Liability limited by a scheme approved under Professional Standards Legislation</a:t>
            </a:r>
          </a:p>
        </p:txBody>
      </p:sp>
      <p:sp>
        <p:nvSpPr>
          <p:cNvPr id="6" name="Footer Placeholder 5">
            <a:extLst>
              <a:ext uri="{FF2B5EF4-FFF2-40B4-BE49-F238E27FC236}">
                <a16:creationId xmlns:a16="http://schemas.microsoft.com/office/drawing/2014/main" id="{237B653F-D3EA-4684-B234-459E5ED77896}"/>
              </a:ext>
            </a:extLst>
          </p:cNvPr>
          <p:cNvSpPr>
            <a:spLocks noGrp="1"/>
          </p:cNvSpPr>
          <p:nvPr>
            <p:ph type="ftr" sz="quarter" idx="11"/>
          </p:nvPr>
        </p:nvSpPr>
        <p:spPr/>
        <p:txBody>
          <a:bodyPr/>
          <a:lstStyle/>
          <a:p>
            <a:r>
              <a:rPr lang="en-AU"/>
              <a:t>Sydney Jacobs, Barrister &amp; Mediator, 13 Wentworth Chambers</a:t>
            </a:r>
          </a:p>
        </p:txBody>
      </p:sp>
      <p:sp>
        <p:nvSpPr>
          <p:cNvPr id="7" name="Slide Number Placeholder 6">
            <a:extLst>
              <a:ext uri="{FF2B5EF4-FFF2-40B4-BE49-F238E27FC236}">
                <a16:creationId xmlns:a16="http://schemas.microsoft.com/office/drawing/2014/main" id="{F090AB5E-9B41-4251-AD45-B3470E973CA9}"/>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1649495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7E0C-C8B5-4137-AA93-6CC0A308F37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DFDD72D-DC57-4408-8731-A5237DA403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28E4B3-E372-4EBB-A51C-E987468320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D7E69C0-3C28-4D19-89DC-ADA32F1A2E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320CAB-D097-480E-91D8-FCBEF90010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B7FFFFE-D71B-4030-8E02-EF0C6AA0B024}"/>
              </a:ext>
            </a:extLst>
          </p:cNvPr>
          <p:cNvSpPr>
            <a:spLocks noGrp="1"/>
          </p:cNvSpPr>
          <p:nvPr>
            <p:ph type="dt" sz="half" idx="10"/>
          </p:nvPr>
        </p:nvSpPr>
        <p:spPr/>
        <p:txBody>
          <a:bodyPr/>
          <a:lstStyle/>
          <a:p>
            <a:r>
              <a:rPr lang="en-AU"/>
              <a:t>Liability limited by a scheme approved under Professional Standards Legislation</a:t>
            </a:r>
          </a:p>
        </p:txBody>
      </p:sp>
      <p:sp>
        <p:nvSpPr>
          <p:cNvPr id="8" name="Footer Placeholder 7">
            <a:extLst>
              <a:ext uri="{FF2B5EF4-FFF2-40B4-BE49-F238E27FC236}">
                <a16:creationId xmlns:a16="http://schemas.microsoft.com/office/drawing/2014/main" id="{9FCF108D-7198-4ACC-990F-56D8E123311A}"/>
              </a:ext>
            </a:extLst>
          </p:cNvPr>
          <p:cNvSpPr>
            <a:spLocks noGrp="1"/>
          </p:cNvSpPr>
          <p:nvPr>
            <p:ph type="ftr" sz="quarter" idx="11"/>
          </p:nvPr>
        </p:nvSpPr>
        <p:spPr/>
        <p:txBody>
          <a:bodyPr/>
          <a:lstStyle/>
          <a:p>
            <a:r>
              <a:rPr lang="en-AU"/>
              <a:t>Sydney Jacobs, Barrister &amp; Mediator, 13 Wentworth Chambers</a:t>
            </a:r>
          </a:p>
        </p:txBody>
      </p:sp>
      <p:sp>
        <p:nvSpPr>
          <p:cNvPr id="9" name="Slide Number Placeholder 8">
            <a:extLst>
              <a:ext uri="{FF2B5EF4-FFF2-40B4-BE49-F238E27FC236}">
                <a16:creationId xmlns:a16="http://schemas.microsoft.com/office/drawing/2014/main" id="{78BD2725-DACA-47F0-9693-AA6DE221D6FE}"/>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62834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4A626-3112-458C-80EA-AA7FB7FABDED}"/>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6A951D0A-243E-4686-BB0E-49C5192654C2}"/>
              </a:ext>
            </a:extLst>
          </p:cNvPr>
          <p:cNvSpPr>
            <a:spLocks noGrp="1"/>
          </p:cNvSpPr>
          <p:nvPr>
            <p:ph type="dt" sz="half" idx="10"/>
          </p:nvPr>
        </p:nvSpPr>
        <p:spPr/>
        <p:txBody>
          <a:bodyPr/>
          <a:lstStyle/>
          <a:p>
            <a:r>
              <a:rPr lang="en-AU"/>
              <a:t>Liability limited by a scheme approved under Professional Standards Legislation</a:t>
            </a:r>
          </a:p>
        </p:txBody>
      </p:sp>
      <p:sp>
        <p:nvSpPr>
          <p:cNvPr id="4" name="Footer Placeholder 3">
            <a:extLst>
              <a:ext uri="{FF2B5EF4-FFF2-40B4-BE49-F238E27FC236}">
                <a16:creationId xmlns:a16="http://schemas.microsoft.com/office/drawing/2014/main" id="{B76AC7FA-7048-4B56-B5B5-FBA9A23E735A}"/>
              </a:ext>
            </a:extLst>
          </p:cNvPr>
          <p:cNvSpPr>
            <a:spLocks noGrp="1"/>
          </p:cNvSpPr>
          <p:nvPr>
            <p:ph type="ftr" sz="quarter" idx="11"/>
          </p:nvPr>
        </p:nvSpPr>
        <p:spPr/>
        <p:txBody>
          <a:bodyPr/>
          <a:lstStyle/>
          <a:p>
            <a:r>
              <a:rPr lang="en-AU"/>
              <a:t>Sydney Jacobs, Barrister &amp; Mediator, 13 Wentworth Chambers</a:t>
            </a:r>
          </a:p>
        </p:txBody>
      </p:sp>
      <p:sp>
        <p:nvSpPr>
          <p:cNvPr id="5" name="Slide Number Placeholder 4">
            <a:extLst>
              <a:ext uri="{FF2B5EF4-FFF2-40B4-BE49-F238E27FC236}">
                <a16:creationId xmlns:a16="http://schemas.microsoft.com/office/drawing/2014/main" id="{09072EAD-E72E-4B13-919F-E556CE074C36}"/>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119878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E28D47-C365-4612-9020-E2430C882CAB}"/>
              </a:ext>
            </a:extLst>
          </p:cNvPr>
          <p:cNvSpPr>
            <a:spLocks noGrp="1"/>
          </p:cNvSpPr>
          <p:nvPr>
            <p:ph type="dt" sz="half" idx="10"/>
          </p:nvPr>
        </p:nvSpPr>
        <p:spPr/>
        <p:txBody>
          <a:bodyPr/>
          <a:lstStyle/>
          <a:p>
            <a:r>
              <a:rPr lang="en-AU"/>
              <a:t>Liability limited by a scheme approved under Professional Standards Legislation</a:t>
            </a:r>
          </a:p>
        </p:txBody>
      </p:sp>
      <p:sp>
        <p:nvSpPr>
          <p:cNvPr id="3" name="Footer Placeholder 2">
            <a:extLst>
              <a:ext uri="{FF2B5EF4-FFF2-40B4-BE49-F238E27FC236}">
                <a16:creationId xmlns:a16="http://schemas.microsoft.com/office/drawing/2014/main" id="{2A884149-83D6-4678-83D7-807C6DEA4AA7}"/>
              </a:ext>
            </a:extLst>
          </p:cNvPr>
          <p:cNvSpPr>
            <a:spLocks noGrp="1"/>
          </p:cNvSpPr>
          <p:nvPr>
            <p:ph type="ftr" sz="quarter" idx="11"/>
          </p:nvPr>
        </p:nvSpPr>
        <p:spPr/>
        <p:txBody>
          <a:bodyPr/>
          <a:lstStyle/>
          <a:p>
            <a:r>
              <a:rPr lang="en-AU"/>
              <a:t>Sydney Jacobs, Barrister &amp; Mediator, 13 Wentworth Chambers</a:t>
            </a:r>
          </a:p>
        </p:txBody>
      </p:sp>
      <p:sp>
        <p:nvSpPr>
          <p:cNvPr id="4" name="Slide Number Placeholder 3">
            <a:extLst>
              <a:ext uri="{FF2B5EF4-FFF2-40B4-BE49-F238E27FC236}">
                <a16:creationId xmlns:a16="http://schemas.microsoft.com/office/drawing/2014/main" id="{B799B4EC-A017-4F4D-AD38-54A11517123D}"/>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43492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E8ADD-2BC2-4BD8-8743-FE9BE6954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854BFF0-4411-4E5F-8F07-B43576FA39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11C2EA2-CB7F-4741-94E6-A6BF8480B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7B5EC5-9F7F-48B3-B5B5-78F98C9DD7E4}"/>
              </a:ext>
            </a:extLst>
          </p:cNvPr>
          <p:cNvSpPr>
            <a:spLocks noGrp="1"/>
          </p:cNvSpPr>
          <p:nvPr>
            <p:ph type="dt" sz="half" idx="10"/>
          </p:nvPr>
        </p:nvSpPr>
        <p:spPr/>
        <p:txBody>
          <a:bodyPr/>
          <a:lstStyle/>
          <a:p>
            <a:r>
              <a:rPr lang="en-AU"/>
              <a:t>Liability limited by a scheme approved under Professional Standards Legislation</a:t>
            </a:r>
          </a:p>
        </p:txBody>
      </p:sp>
      <p:sp>
        <p:nvSpPr>
          <p:cNvPr id="6" name="Footer Placeholder 5">
            <a:extLst>
              <a:ext uri="{FF2B5EF4-FFF2-40B4-BE49-F238E27FC236}">
                <a16:creationId xmlns:a16="http://schemas.microsoft.com/office/drawing/2014/main" id="{F06C50D1-7562-4049-BC23-D2A6F3259153}"/>
              </a:ext>
            </a:extLst>
          </p:cNvPr>
          <p:cNvSpPr>
            <a:spLocks noGrp="1"/>
          </p:cNvSpPr>
          <p:nvPr>
            <p:ph type="ftr" sz="quarter" idx="11"/>
          </p:nvPr>
        </p:nvSpPr>
        <p:spPr/>
        <p:txBody>
          <a:bodyPr/>
          <a:lstStyle/>
          <a:p>
            <a:r>
              <a:rPr lang="en-AU"/>
              <a:t>Sydney Jacobs, Barrister &amp; Mediator, 13 Wentworth Chambers</a:t>
            </a:r>
          </a:p>
        </p:txBody>
      </p:sp>
      <p:sp>
        <p:nvSpPr>
          <p:cNvPr id="7" name="Slide Number Placeholder 6">
            <a:extLst>
              <a:ext uri="{FF2B5EF4-FFF2-40B4-BE49-F238E27FC236}">
                <a16:creationId xmlns:a16="http://schemas.microsoft.com/office/drawing/2014/main" id="{22D094E3-D7C1-4F3C-8402-3264D9BE4420}"/>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325920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6BB23-07A1-4338-B98C-5958224D15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DAF45F3-C5D3-40B3-8891-F7CBA806A6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2FBF6DF-41C5-455D-B02C-BB3569BD5D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CA25C8-E4B9-4399-A22C-4E69C34A1705}"/>
              </a:ext>
            </a:extLst>
          </p:cNvPr>
          <p:cNvSpPr>
            <a:spLocks noGrp="1"/>
          </p:cNvSpPr>
          <p:nvPr>
            <p:ph type="dt" sz="half" idx="10"/>
          </p:nvPr>
        </p:nvSpPr>
        <p:spPr/>
        <p:txBody>
          <a:bodyPr/>
          <a:lstStyle/>
          <a:p>
            <a:r>
              <a:rPr lang="en-AU"/>
              <a:t>Liability limited by a scheme approved under Professional Standards Legislation</a:t>
            </a:r>
          </a:p>
        </p:txBody>
      </p:sp>
      <p:sp>
        <p:nvSpPr>
          <p:cNvPr id="6" name="Footer Placeholder 5">
            <a:extLst>
              <a:ext uri="{FF2B5EF4-FFF2-40B4-BE49-F238E27FC236}">
                <a16:creationId xmlns:a16="http://schemas.microsoft.com/office/drawing/2014/main" id="{12AFB242-1916-4B53-A79F-EF3AEC35B56A}"/>
              </a:ext>
            </a:extLst>
          </p:cNvPr>
          <p:cNvSpPr>
            <a:spLocks noGrp="1"/>
          </p:cNvSpPr>
          <p:nvPr>
            <p:ph type="ftr" sz="quarter" idx="11"/>
          </p:nvPr>
        </p:nvSpPr>
        <p:spPr/>
        <p:txBody>
          <a:bodyPr/>
          <a:lstStyle/>
          <a:p>
            <a:r>
              <a:rPr lang="en-AU"/>
              <a:t>Sydney Jacobs, Barrister &amp; Mediator, 13 Wentworth Chambers</a:t>
            </a:r>
          </a:p>
        </p:txBody>
      </p:sp>
      <p:sp>
        <p:nvSpPr>
          <p:cNvPr id="7" name="Slide Number Placeholder 6">
            <a:extLst>
              <a:ext uri="{FF2B5EF4-FFF2-40B4-BE49-F238E27FC236}">
                <a16:creationId xmlns:a16="http://schemas.microsoft.com/office/drawing/2014/main" id="{C39A3195-1992-4800-921D-EBEC0B54FD0F}"/>
              </a:ext>
            </a:extLst>
          </p:cNvPr>
          <p:cNvSpPr>
            <a:spLocks noGrp="1"/>
          </p:cNvSpPr>
          <p:nvPr>
            <p:ph type="sldNum" sz="quarter" idx="12"/>
          </p:nvPr>
        </p:nvSpPr>
        <p:spPr/>
        <p:txBody>
          <a:bodyPr/>
          <a:lstStyle/>
          <a:p>
            <a:fld id="{A78F0280-9EC3-4E3E-BAE6-63290C1EDCA8}" type="slidenum">
              <a:rPr lang="en-AU" smtClean="0"/>
              <a:t>‹#›</a:t>
            </a:fld>
            <a:endParaRPr lang="en-AU"/>
          </a:p>
        </p:txBody>
      </p:sp>
    </p:spTree>
    <p:extLst>
      <p:ext uri="{BB962C8B-B14F-4D97-AF65-F5344CB8AC3E}">
        <p14:creationId xmlns:p14="http://schemas.microsoft.com/office/powerpoint/2010/main" val="33290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AC23B8-E0EB-445C-93FA-D6EF751022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7082525-2FFB-4598-9740-4892AB7945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EEF3362-7885-4DC3-8269-5459605479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AU"/>
              <a:t>Liability limited by a scheme approved under Professional Standards Legislation</a:t>
            </a:r>
          </a:p>
        </p:txBody>
      </p:sp>
      <p:sp>
        <p:nvSpPr>
          <p:cNvPr id="5" name="Footer Placeholder 4">
            <a:extLst>
              <a:ext uri="{FF2B5EF4-FFF2-40B4-BE49-F238E27FC236}">
                <a16:creationId xmlns:a16="http://schemas.microsoft.com/office/drawing/2014/main" id="{0023F6B3-2843-49D0-A35C-4565B927ED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a:t>Sydney Jacobs, Barrister &amp; Mediator, 13 Wentworth Chambers</a:t>
            </a:r>
          </a:p>
        </p:txBody>
      </p:sp>
      <p:sp>
        <p:nvSpPr>
          <p:cNvPr id="6" name="Slide Number Placeholder 5">
            <a:extLst>
              <a:ext uri="{FF2B5EF4-FFF2-40B4-BE49-F238E27FC236}">
                <a16:creationId xmlns:a16="http://schemas.microsoft.com/office/drawing/2014/main" id="{BA2A1CCD-8218-460D-8C8D-D0038BABA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F0280-9EC3-4E3E-BAE6-63290C1EDCA8}" type="slidenum">
              <a:rPr lang="en-AU" smtClean="0"/>
              <a:t>‹#›</a:t>
            </a:fld>
            <a:endParaRPr lang="en-AU"/>
          </a:p>
        </p:txBody>
      </p:sp>
    </p:spTree>
    <p:extLst>
      <p:ext uri="{BB962C8B-B14F-4D97-AF65-F5344CB8AC3E}">
        <p14:creationId xmlns:p14="http://schemas.microsoft.com/office/powerpoint/2010/main" val="178119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sjacbsassistant@13wentworth.com.a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2184" y="335050"/>
            <a:ext cx="10699906" cy="2894276"/>
          </a:xfrm>
        </p:spPr>
        <p:txBody>
          <a:bodyPr>
            <a:normAutofit fontScale="90000"/>
          </a:bodyPr>
          <a:lstStyle/>
          <a:p>
            <a:pPr>
              <a:lnSpc>
                <a:spcPct val="120000"/>
              </a:lnSpc>
            </a:pPr>
            <a:br>
              <a:rPr lang="en-AU" sz="500" b="1" i="1" dirty="0">
                <a:latin typeface="Calibri" charset="0"/>
                <a:ea typeface="Calibri" charset="0"/>
                <a:cs typeface="Calibri" charset="0"/>
              </a:rPr>
            </a:br>
            <a:br>
              <a:rPr lang="en-AU" sz="500" b="1" i="1" dirty="0">
                <a:latin typeface="Calibri" charset="0"/>
                <a:ea typeface="Calibri" charset="0"/>
                <a:cs typeface="Calibri" charset="0"/>
              </a:rPr>
            </a:br>
            <a:br>
              <a:rPr lang="en-AU" sz="500" b="1" i="1" dirty="0">
                <a:latin typeface="Calibri" charset="0"/>
                <a:ea typeface="Calibri" charset="0"/>
                <a:cs typeface="Calibri" charset="0"/>
              </a:rPr>
            </a:br>
            <a:br>
              <a:rPr lang="en-AU" sz="500" b="1" i="1" dirty="0">
                <a:latin typeface="Calibri" charset="0"/>
                <a:ea typeface="Calibri" charset="0"/>
                <a:cs typeface="Calibri" charset="0"/>
              </a:rPr>
            </a:br>
            <a:br>
              <a:rPr lang="en-AU" sz="500" b="1" i="1" dirty="0">
                <a:latin typeface="Calibri" charset="0"/>
                <a:ea typeface="Calibri" charset="0"/>
                <a:cs typeface="Calibri" charset="0"/>
              </a:rPr>
            </a:br>
            <a:br>
              <a:rPr lang="en-AU" sz="2700" b="1" i="1" dirty="0">
                <a:latin typeface="Calibri" charset="0"/>
                <a:ea typeface="Calibri" charset="0"/>
                <a:cs typeface="Calibri" charset="0"/>
              </a:rPr>
            </a:br>
            <a:r>
              <a:rPr lang="en-AU" sz="3100" b="1" dirty="0">
                <a:latin typeface="Times New Roman" panose="02020603050405020304" pitchFamily="18" charset="0"/>
                <a:cs typeface="Times New Roman" panose="02020603050405020304" pitchFamily="18" charset="0"/>
              </a:rPr>
              <a:t>CONSTRUCTION &amp; CONVEYANCING LAW SYMPOSIA </a:t>
            </a:r>
            <a:br>
              <a:rPr lang="en-AU" sz="3100" b="1" dirty="0">
                <a:latin typeface="Times New Roman" panose="02020603050405020304" pitchFamily="18" charset="0"/>
                <a:cs typeface="Times New Roman" panose="02020603050405020304" pitchFamily="18" charset="0"/>
              </a:rPr>
            </a:br>
            <a:r>
              <a:rPr lang="en-AU" sz="3100" b="1" i="1" dirty="0">
                <a:latin typeface="Times New Roman" panose="02020603050405020304" pitchFamily="18" charset="0"/>
                <a:cs typeface="Times New Roman" panose="02020603050405020304" pitchFamily="18" charset="0"/>
              </a:rPr>
              <a:t>(Legalwise 223N05 &amp; 223N18)</a:t>
            </a:r>
            <a:br>
              <a:rPr lang="en-AU" sz="3100" b="1" dirty="0">
                <a:latin typeface="Times New Roman" panose="02020603050405020304" pitchFamily="18" charset="0"/>
                <a:cs typeface="Times New Roman" panose="02020603050405020304" pitchFamily="18" charset="0"/>
              </a:rPr>
            </a:br>
            <a:r>
              <a:rPr lang="en-AU" sz="3100" b="1" dirty="0">
                <a:latin typeface="Times New Roman" panose="02020603050405020304" pitchFamily="18" charset="0"/>
                <a:cs typeface="Times New Roman" panose="02020603050405020304" pitchFamily="18" charset="0"/>
              </a:rPr>
              <a:t>3</a:t>
            </a:r>
            <a:r>
              <a:rPr lang="en-AU" sz="3100" b="1" baseline="30000" dirty="0">
                <a:latin typeface="Times New Roman" panose="02020603050405020304" pitchFamily="18" charset="0"/>
                <a:cs typeface="Times New Roman" panose="02020603050405020304" pitchFamily="18" charset="0"/>
              </a:rPr>
              <a:t>rd</a:t>
            </a:r>
            <a:r>
              <a:rPr lang="en-AU" sz="3100" b="1" dirty="0">
                <a:latin typeface="Times New Roman" panose="02020603050405020304" pitchFamily="18" charset="0"/>
                <a:cs typeface="Times New Roman" panose="02020603050405020304" pitchFamily="18" charset="0"/>
              </a:rPr>
              <a:t> and 10</a:t>
            </a:r>
            <a:r>
              <a:rPr lang="en-AU" sz="3100" b="1" baseline="30000" dirty="0">
                <a:latin typeface="Times New Roman" panose="02020603050405020304" pitchFamily="18" charset="0"/>
                <a:cs typeface="Times New Roman" panose="02020603050405020304" pitchFamily="18" charset="0"/>
              </a:rPr>
              <a:t>th</a:t>
            </a:r>
            <a:r>
              <a:rPr lang="en-AU" sz="3100" b="1" dirty="0">
                <a:latin typeface="Times New Roman" panose="02020603050405020304" pitchFamily="18" charset="0"/>
                <a:cs typeface="Times New Roman" panose="02020603050405020304" pitchFamily="18" charset="0"/>
              </a:rPr>
              <a:t> of March 2022</a:t>
            </a:r>
            <a:br>
              <a:rPr lang="en-AU" sz="2700" dirty="0">
                <a:latin typeface="Times New Roman" panose="02020603050405020304" pitchFamily="18" charset="0"/>
                <a:cs typeface="Times New Roman" panose="02020603050405020304" pitchFamily="18" charset="0"/>
              </a:rPr>
            </a:br>
            <a:r>
              <a:rPr lang="en-AU" sz="2700" b="1" dirty="0">
                <a:latin typeface="Times New Roman" panose="02020603050405020304" pitchFamily="18" charset="0"/>
                <a:cs typeface="Times New Roman" panose="02020603050405020304" pitchFamily="18" charset="0"/>
              </a:rPr>
              <a:t>Sales Off-The-Plan, </a:t>
            </a:r>
            <a:r>
              <a:rPr lang="en-AU" sz="2700" b="1" dirty="0">
                <a:effectLst/>
                <a:latin typeface="Times New Roman" panose="02020603050405020304" pitchFamily="18" charset="0"/>
                <a:ea typeface="Calibri" panose="020F0502020204030204" pitchFamily="34" charset="0"/>
                <a:cs typeface="Times New Roman" panose="02020603050405020304" pitchFamily="18" charset="0"/>
              </a:rPr>
              <a:t>Prohibition Orders, Developers who are Obliged to Build to a Proper Standard and Disclosure Statements </a:t>
            </a:r>
            <a:br>
              <a:rPr lang="en-AU" sz="2200" dirty="0">
                <a:effectLst/>
                <a:latin typeface="Times New Roman" panose="02020603050405020304" pitchFamily="18" charset="0"/>
                <a:ea typeface="Calibri" panose="020F0502020204030204" pitchFamily="34" charset="0"/>
                <a:cs typeface="Times New Roman" panose="02020603050405020304" pitchFamily="18" charset="0"/>
              </a:rPr>
            </a:br>
            <a:br>
              <a:rPr lang="en-AU" sz="500" dirty="0">
                <a:latin typeface="+mn-lt"/>
              </a:rPr>
            </a:br>
            <a:br>
              <a:rPr lang="en-AU" sz="500" dirty="0">
                <a:latin typeface="+mn-lt"/>
              </a:rPr>
            </a:br>
            <a:endParaRPr lang="en-US" sz="500" b="1" i="1" dirty="0">
              <a:latin typeface="+mn-lt"/>
              <a:ea typeface="Calibri" charset="0"/>
              <a:cs typeface="Calibri" charset="0"/>
            </a:endParaRPr>
          </a:p>
        </p:txBody>
      </p:sp>
      <p:sp>
        <p:nvSpPr>
          <p:cNvPr id="3" name="Subtitle 2"/>
          <p:cNvSpPr>
            <a:spLocks noGrp="1"/>
          </p:cNvSpPr>
          <p:nvPr>
            <p:ph type="subTitle" idx="1"/>
          </p:nvPr>
        </p:nvSpPr>
        <p:spPr>
          <a:xfrm>
            <a:off x="1972714" y="3542346"/>
            <a:ext cx="3804786" cy="1919111"/>
          </a:xfrm>
        </p:spPr>
        <p:txBody>
          <a:bodyPr>
            <a:noAutofit/>
          </a:bodyPr>
          <a:lstStyle/>
          <a:p>
            <a:pPr algn="r"/>
            <a:r>
              <a:rPr lang="en-AU" sz="2000" b="1" dirty="0">
                <a:cs typeface="Calibri"/>
              </a:rPr>
              <a:t>		</a:t>
            </a:r>
            <a:r>
              <a:rPr lang="en-AU" sz="2000" b="1" dirty="0">
                <a:latin typeface="Times New Roman" panose="02020603050405020304" pitchFamily="18" charset="0"/>
                <a:cs typeface="Times New Roman" panose="02020603050405020304" pitchFamily="18" charset="0"/>
              </a:rPr>
              <a:t>Sydney Jacobs </a:t>
            </a:r>
          </a:p>
          <a:p>
            <a:pPr algn="r"/>
            <a:r>
              <a:rPr lang="en-AU" sz="2000" b="1" dirty="0">
                <a:latin typeface="Times New Roman" panose="02020603050405020304" pitchFamily="18" charset="0"/>
                <a:cs typeface="Times New Roman" panose="02020603050405020304" pitchFamily="18" charset="0"/>
              </a:rPr>
              <a:t>BA, LLB, LLM (Cam)</a:t>
            </a:r>
          </a:p>
          <a:p>
            <a:pPr algn="r"/>
            <a:r>
              <a:rPr lang="en-AU" sz="2000" b="1" dirty="0">
                <a:latin typeface="Times New Roman" panose="02020603050405020304" pitchFamily="18" charset="0"/>
                <a:cs typeface="Times New Roman" panose="02020603050405020304" pitchFamily="18" charset="0"/>
              </a:rPr>
              <a:t>Barrister </a:t>
            </a:r>
          </a:p>
          <a:p>
            <a:pPr algn="r"/>
            <a:r>
              <a:rPr lang="en-AU" sz="2000" b="1" dirty="0">
                <a:latin typeface="Times New Roman" panose="02020603050405020304" pitchFamily="18" charset="0"/>
                <a:cs typeface="Times New Roman" panose="02020603050405020304" pitchFamily="18" charset="0"/>
              </a:rPr>
              <a:t>NMAS accredited mediator</a:t>
            </a:r>
          </a:p>
          <a:p>
            <a:r>
              <a:rPr lang="en-AU" sz="2000" b="1" dirty="0">
                <a:cs typeface="Calibri"/>
              </a:rPr>
              <a:t> </a:t>
            </a:r>
            <a:br>
              <a:rPr lang="en-AU" sz="2000" b="1" dirty="0">
                <a:cs typeface="Calibri"/>
              </a:rPr>
            </a:br>
            <a:endParaRPr lang="en-US" sz="2000" dirty="0"/>
          </a:p>
        </p:txBody>
      </p:sp>
      <p:pic>
        <p:nvPicPr>
          <p:cNvPr id="7" name="Picture 6" descr="jacob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470064" y="3506632"/>
            <a:ext cx="1740227" cy="2413457"/>
          </a:xfrm>
          <a:prstGeom prst="rect">
            <a:avLst/>
          </a:prstGeom>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700345" y="5443290"/>
            <a:ext cx="2077155" cy="270934"/>
          </a:xfrm>
          <a:prstGeom prst="rect">
            <a:avLst/>
          </a:prstGeom>
          <a:noFill/>
          <a:ln>
            <a:noFill/>
          </a:ln>
        </p:spPr>
      </p:pic>
      <p:sp>
        <p:nvSpPr>
          <p:cNvPr id="9" name="Date Placeholder 8">
            <a:extLst>
              <a:ext uri="{FF2B5EF4-FFF2-40B4-BE49-F238E27FC236}">
                <a16:creationId xmlns:a16="http://schemas.microsoft.com/office/drawing/2014/main" id="{37442C33-AEC3-BA41-8619-4B783504AC42}"/>
              </a:ext>
            </a:extLst>
          </p:cNvPr>
          <p:cNvSpPr>
            <a:spLocks noGrp="1"/>
          </p:cNvSpPr>
          <p:nvPr>
            <p:ph type="dt" sz="half" idx="10"/>
          </p:nvPr>
        </p:nvSpPr>
        <p:spPr/>
        <p:txBody>
          <a:bodyPr/>
          <a:lstStyle/>
          <a:p>
            <a:r>
              <a:rPr lang="en-AU"/>
              <a:t>Liability limited by a scheme approved under Professional Standards Legislation</a:t>
            </a:r>
          </a:p>
        </p:txBody>
      </p:sp>
      <p:sp>
        <p:nvSpPr>
          <p:cNvPr id="10" name="Footer Placeholder 9">
            <a:extLst>
              <a:ext uri="{FF2B5EF4-FFF2-40B4-BE49-F238E27FC236}">
                <a16:creationId xmlns:a16="http://schemas.microsoft.com/office/drawing/2014/main" id="{BDE5ECF1-31A9-9A4B-84AC-0266B9D6F3AD}"/>
              </a:ext>
            </a:extLst>
          </p:cNvPr>
          <p:cNvSpPr>
            <a:spLocks noGrp="1"/>
          </p:cNvSpPr>
          <p:nvPr>
            <p:ph type="ftr" sz="quarter" idx="11"/>
          </p:nvPr>
        </p:nvSpPr>
        <p:spPr/>
        <p:txBody>
          <a:bodyPr/>
          <a:lstStyle/>
          <a:p>
            <a:r>
              <a:rPr lang="en-AU"/>
              <a:t>Sydney Jacobs, Barrister &amp; Mediator, 13 Wentworth Chambers</a:t>
            </a:r>
          </a:p>
        </p:txBody>
      </p:sp>
      <p:sp>
        <p:nvSpPr>
          <p:cNvPr id="11" name="Slide Number Placeholder 10">
            <a:extLst>
              <a:ext uri="{FF2B5EF4-FFF2-40B4-BE49-F238E27FC236}">
                <a16:creationId xmlns:a16="http://schemas.microsoft.com/office/drawing/2014/main" id="{6330CB74-8282-4245-8E47-FFE808CB77F9}"/>
              </a:ext>
            </a:extLst>
          </p:cNvPr>
          <p:cNvSpPr>
            <a:spLocks noGrp="1"/>
          </p:cNvSpPr>
          <p:nvPr>
            <p:ph type="sldNum" sz="quarter" idx="12"/>
          </p:nvPr>
        </p:nvSpPr>
        <p:spPr/>
        <p:txBody>
          <a:bodyPr/>
          <a:lstStyle/>
          <a:p>
            <a:fld id="{A78F0280-9EC3-4E3E-BAE6-63290C1EDCA8}" type="slidenum">
              <a:rPr lang="en-AU" smtClean="0"/>
              <a:t>1</a:t>
            </a:fld>
            <a:endParaRPr lang="en-AU"/>
          </a:p>
        </p:txBody>
      </p:sp>
      <p:pic>
        <p:nvPicPr>
          <p:cNvPr id="4" name="Picture 3">
            <a:extLst>
              <a:ext uri="{FF2B5EF4-FFF2-40B4-BE49-F238E27FC236}">
                <a16:creationId xmlns:a16="http://schemas.microsoft.com/office/drawing/2014/main" id="{7587B53C-0A21-AB43-A0C5-CEE82FCCFADA}"/>
              </a:ext>
            </a:extLst>
          </p:cNvPr>
          <p:cNvPicPr>
            <a:picLocks noChangeAspect="1"/>
          </p:cNvPicPr>
          <p:nvPr/>
        </p:nvPicPr>
        <p:blipFill>
          <a:blip r:embed="rId5"/>
          <a:stretch>
            <a:fillRect/>
          </a:stretch>
        </p:blipFill>
        <p:spPr>
          <a:xfrm>
            <a:off x="412319" y="5052279"/>
            <a:ext cx="3120790" cy="1089289"/>
          </a:xfrm>
          <a:prstGeom prst="rect">
            <a:avLst/>
          </a:prstGeom>
        </p:spPr>
      </p:pic>
    </p:spTree>
    <p:extLst>
      <p:ext uri="{BB962C8B-B14F-4D97-AF65-F5344CB8AC3E}">
        <p14:creationId xmlns:p14="http://schemas.microsoft.com/office/powerpoint/2010/main" val="1120848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58008-5CFF-4E8B-8935-5AC694776D90}"/>
              </a:ext>
            </a:extLst>
          </p:cNvPr>
          <p:cNvSpPr>
            <a:spLocks noGrp="1"/>
          </p:cNvSpPr>
          <p:nvPr>
            <p:ph type="title"/>
          </p:nvPr>
        </p:nvSpPr>
        <p:spPr>
          <a:xfrm>
            <a:off x="722791" y="365125"/>
            <a:ext cx="10515600" cy="1325563"/>
          </a:xfrm>
        </p:spPr>
        <p:txBody>
          <a:bodyPr>
            <a:normAutofit/>
          </a:bodyPr>
          <a:lstStyle/>
          <a:p>
            <a:r>
              <a:rPr lang="en-AU" sz="4000" b="1" dirty="0">
                <a:latin typeface="Times New Roman" panose="02020603050405020304" pitchFamily="18" charset="0"/>
                <a:cs typeface="Times New Roman" panose="02020603050405020304" pitchFamily="18" charset="0"/>
              </a:rPr>
              <a:t>OBLIGATION TO BUILD IN A PROPER AND </a:t>
            </a:r>
            <a:r>
              <a:rPr lang="en-AU" sz="4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WORKMANLIKE</a:t>
            </a:r>
            <a:r>
              <a:rPr lang="en-AU" sz="4000" b="1" dirty="0">
                <a:latin typeface="Times New Roman" panose="02020603050405020304" pitchFamily="18" charset="0"/>
                <a:cs typeface="Times New Roman" panose="02020603050405020304" pitchFamily="18" charset="0"/>
              </a:rPr>
              <a:t> MANNER</a:t>
            </a:r>
          </a:p>
        </p:txBody>
      </p:sp>
      <p:sp>
        <p:nvSpPr>
          <p:cNvPr id="3" name="Content Placeholder 2">
            <a:extLst>
              <a:ext uri="{FF2B5EF4-FFF2-40B4-BE49-F238E27FC236}">
                <a16:creationId xmlns:a16="http://schemas.microsoft.com/office/drawing/2014/main" id="{78FE8B3A-2B53-4B5E-A998-C01B6C9FEFBA}"/>
              </a:ext>
            </a:extLst>
          </p:cNvPr>
          <p:cNvSpPr>
            <a:spLocks noGrp="1"/>
          </p:cNvSpPr>
          <p:nvPr>
            <p:ph idx="1"/>
          </p:nvPr>
        </p:nvSpPr>
        <p:spPr>
          <a:xfrm>
            <a:off x="722791" y="1544313"/>
            <a:ext cx="11163757" cy="4938590"/>
          </a:xfrm>
        </p:spPr>
        <p:txBody>
          <a:bodyPr>
            <a:normAutofit/>
          </a:bodyPr>
          <a:lstStyle/>
          <a:p>
            <a:pPr>
              <a:lnSpc>
                <a:spcPct val="115000"/>
              </a:lnSpc>
              <a:buFont typeface="Wingdings" panose="05000000000000000000" pitchFamily="2" charset="2"/>
              <a:buChar char="§"/>
            </a:pPr>
            <a:r>
              <a:rPr lang="en-AU" sz="1700" dirty="0">
                <a:effectLst/>
                <a:latin typeface="Times New Roman" panose="02020603050405020304" pitchFamily="18" charset="0"/>
                <a:ea typeface="Calibri" panose="020F0502020204030204" pitchFamily="34" charset="0"/>
                <a:cs typeface="Times New Roman" panose="02020603050405020304" pitchFamily="18" charset="0"/>
              </a:rPr>
              <a:t>The Court considered the nature of </a:t>
            </a:r>
            <a: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SC 16 at para [56] and continued:</a:t>
            </a:r>
            <a:b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17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every case it is a question of construction of the individual contract whether an express clause requiring a vendor to make good notified defects is exhaustive of the purchasers’ rights. But clear words are necessary for that purpose.</a:t>
            </a:r>
            <a:br>
              <a:rPr lang="en-AU" sz="17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17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residence was fit for habitation, notwithstanding the defects in construction: [59] </a:t>
            </a:r>
            <a:b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[63] “The present case concerns the construction of an express term. In my view, the obligation to erect the residence in a proper and tradesman like manner is not to be read down as meaning merely to erect a residence which is fit for habitation.”</a:t>
            </a:r>
            <a:br>
              <a:rPr lang="en-AU" sz="1700" i="1" dirty="0">
                <a:effectLst/>
                <a:latin typeface="Times New Roman" panose="02020603050405020304" pitchFamily="18" charset="0"/>
                <a:ea typeface="Calibri" panose="020F0502020204030204" pitchFamily="34" charset="0"/>
                <a:cs typeface="Times New Roman" panose="02020603050405020304" pitchFamily="18" charset="0"/>
              </a:rPr>
            </a:br>
            <a:endParaRPr lang="en-AU" sz="17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buFont typeface="Wingdings" panose="05000000000000000000" pitchFamily="2" charset="2"/>
              <a:buChar char="§"/>
            </a:pPr>
            <a:r>
              <a:rPr lang="en-AU" sz="1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[73] “However, there is the more fundamental question of what is the subject matter of the contract. It is of first importance that the contract is one for the sale of land</a:t>
            </a:r>
            <a:r>
              <a:rPr lang="en-AU" sz="1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AU" sz="1700" dirty="0">
              <a:effectLst/>
              <a:latin typeface="Times New Roman" panose="02020603050405020304" pitchFamily="18" charset="0"/>
              <a:ea typeface="Calibri" panose="020F0502020204030204" pitchFamily="34" charset="0"/>
              <a:cs typeface="Times New Roman" panose="02020603050405020304" pitchFamily="18" charset="0"/>
            </a:endParaRPr>
          </a:p>
          <a:p>
            <a:pPr lvl="1">
              <a:buFont typeface="Wingdings" panose="05000000000000000000" pitchFamily="2" charset="2"/>
              <a:buChar char="§"/>
            </a:pPr>
            <a:r>
              <a:rPr lang="en-AU" sz="1700" dirty="0">
                <a:effectLst/>
                <a:latin typeface="Times New Roman" panose="02020603050405020304" pitchFamily="18" charset="0"/>
                <a:ea typeface="Calibri" panose="020F0502020204030204" pitchFamily="34" charset="0"/>
                <a:cs typeface="Times New Roman" panose="02020603050405020304" pitchFamily="18" charset="0"/>
              </a:rPr>
              <a:t>“...apart from any relevant special provision, a purchaser [of land] may have a right to rescind, or at his option to go on with the contract, extending to deficiencies between promise and performance which would not be, in the case of other contracts, such as to enable him to treat himself as discharged from the contract, but which would ‘sound in damages’.”</a:t>
            </a:r>
            <a:r>
              <a:rPr lang="en-AU" sz="1700" dirty="0">
                <a:latin typeface="Times New Roman" panose="02020603050405020304" pitchFamily="18" charset="0"/>
                <a:ea typeface="Calibri" panose="020F0502020204030204" pitchFamily="34" charset="0"/>
                <a:cs typeface="Times New Roman" panose="02020603050405020304" pitchFamily="18" charset="0"/>
              </a:rPr>
              <a:t> </a:t>
            </a:r>
            <a:r>
              <a:rPr lang="en-AU" sz="1700" b="0" i="1" u="none" strike="noStrike" dirty="0">
                <a:effectLst/>
                <a:latin typeface="Times New Roman" panose="02020603050405020304" pitchFamily="18" charset="0"/>
                <a:cs typeface="Times New Roman" panose="02020603050405020304" pitchFamily="18" charset="0"/>
              </a:rPr>
              <a:t>Beard v Drummoyne Municipal Council</a:t>
            </a:r>
            <a:r>
              <a:rPr lang="en-AU" sz="1700" b="0" i="0" dirty="0">
                <a:effectLst/>
                <a:latin typeface="Times New Roman" panose="02020603050405020304" pitchFamily="18" charset="0"/>
                <a:cs typeface="Times New Roman" panose="02020603050405020304" pitchFamily="18" charset="0"/>
              </a:rPr>
              <a:t> (1969).</a:t>
            </a:r>
            <a:endParaRPr lang="en-AU" sz="1700"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7CBF609B-E3A2-4A0B-8415-A3F4352A12AF}"/>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F9F8E7AE-BDB6-45CF-93DE-DECFC2ECEA34}"/>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287AC84D-2555-A74A-A885-CF511613BC34}"/>
              </a:ext>
            </a:extLst>
          </p:cNvPr>
          <p:cNvSpPr>
            <a:spLocks noGrp="1"/>
          </p:cNvSpPr>
          <p:nvPr>
            <p:ph type="sldNum" sz="quarter" idx="12"/>
          </p:nvPr>
        </p:nvSpPr>
        <p:spPr/>
        <p:txBody>
          <a:bodyPr/>
          <a:lstStyle/>
          <a:p>
            <a:fld id="{A78F0280-9EC3-4E3E-BAE6-63290C1EDCA8}" type="slidenum">
              <a:rPr lang="en-AU" smtClean="0"/>
              <a:t>10</a:t>
            </a:fld>
            <a:endParaRPr lang="en-AU"/>
          </a:p>
        </p:txBody>
      </p:sp>
    </p:spTree>
    <p:extLst>
      <p:ext uri="{BB962C8B-B14F-4D97-AF65-F5344CB8AC3E}">
        <p14:creationId xmlns:p14="http://schemas.microsoft.com/office/powerpoint/2010/main" val="2482149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A9B63-364C-46B1-B631-9857EE08328A}"/>
              </a:ext>
            </a:extLst>
          </p:cNvPr>
          <p:cNvSpPr>
            <a:spLocks noGrp="1"/>
          </p:cNvSpPr>
          <p:nvPr>
            <p:ph type="title"/>
          </p:nvPr>
        </p:nvSpPr>
        <p:spPr>
          <a:xfrm>
            <a:off x="722790" y="365125"/>
            <a:ext cx="10515600" cy="1325563"/>
          </a:xfrm>
        </p:spPr>
        <p:txBody>
          <a:bodyPr>
            <a:normAutofit/>
          </a:bodyPr>
          <a:lstStyle/>
          <a:p>
            <a:r>
              <a:rPr lang="en-AU" sz="4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Construction of a term to erect a residence in a proper and workmanlike manner</a:t>
            </a:r>
            <a:endParaRPr lang="en-AU"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1FE068B-26DF-4602-9127-F401C7C436AE}"/>
              </a:ext>
            </a:extLst>
          </p:cNvPr>
          <p:cNvSpPr>
            <a:spLocks noGrp="1"/>
          </p:cNvSpPr>
          <p:nvPr>
            <p:ph idx="1"/>
          </p:nvPr>
        </p:nvSpPr>
        <p:spPr>
          <a:xfrm>
            <a:off x="835186" y="1891805"/>
            <a:ext cx="10515600" cy="4351338"/>
          </a:xfrm>
        </p:spPr>
        <p:txBody>
          <a:bodyPr>
            <a:normAutofit lnSpcReduction="10000"/>
          </a:bodyPr>
          <a:lstStyle/>
          <a:p>
            <a:pPr>
              <a:buFont typeface="Wingdings" panose="05000000000000000000" pitchFamily="2" charset="2"/>
              <a:buChar char="§"/>
            </a:pP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Held: that the “subject property” in that case was the residence (comprising of land, house and landscaped gardens) </a:t>
            </a:r>
            <a:r>
              <a:rPr lang="en-AU" sz="2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erected in accordance with the terms and specifications in the approved plans annexed to the contract</a:t>
            </a: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principle will not be ousted except by very clear words or very clear implication.</a:t>
            </a:r>
            <a:b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AU" sz="2200" u="sng" dirty="0">
                <a:effectLst/>
                <a:latin typeface="Times New Roman" panose="02020603050405020304" pitchFamily="18" charset="0"/>
                <a:ea typeface="Calibri" panose="020F0502020204030204" pitchFamily="34" charset="0"/>
                <a:cs typeface="Times New Roman" panose="02020603050405020304" pitchFamily="18" charset="0"/>
              </a:rPr>
              <a:t>[75]</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 The vendor's obligation at law under a contract for the sale of real estate by description was similar to that of a seller under a contract for the sale of goods by description. The description was an essential term of the contract and the purchaser could reject the goods if there was any difference, other than trifling, between the goods tendered and the contractual description.</a:t>
            </a:r>
            <a:endParaRPr lang="en-AU" sz="2200" i="1" u="sng"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[78]... The term obliging the vendors to cause the residence to be erected in accordance with the approved terms and specifications is an essential term because it describes the subject matter of the sale.”</a:t>
            </a:r>
            <a:br>
              <a:rPr lang="en-AU" sz="1800" i="1" u="sng" dirty="0">
                <a:effectLst/>
                <a:latin typeface="Times New Roman" panose="02020603050405020304" pitchFamily="18" charset="0"/>
                <a:ea typeface="Calibri" panose="020F0502020204030204" pitchFamily="34" charset="0"/>
                <a:cs typeface="Times New Roman" panose="02020603050405020304" pitchFamily="18" charset="0"/>
              </a:rPr>
            </a:br>
            <a:endParaRPr lang="en-A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AU" sz="1800" dirty="0">
              <a:effectLst/>
              <a:latin typeface="Calibri" panose="020F0502020204030204" pitchFamily="34" charset="0"/>
              <a:ea typeface="Calibri" panose="020F0502020204030204" pitchFamily="34" charset="0"/>
            </a:endParaRPr>
          </a:p>
          <a:p>
            <a:endParaRPr lang="en-AU" dirty="0"/>
          </a:p>
        </p:txBody>
      </p:sp>
      <p:sp>
        <p:nvSpPr>
          <p:cNvPr id="4" name="Date Placeholder 4">
            <a:extLst>
              <a:ext uri="{FF2B5EF4-FFF2-40B4-BE49-F238E27FC236}">
                <a16:creationId xmlns:a16="http://schemas.microsoft.com/office/drawing/2014/main" id="{E37DBB33-48D4-4D69-8DC5-2C1F12A6FC37}"/>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344947B6-637E-4203-8864-6B249B0AB861}"/>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040A5598-16E4-D548-A9E5-E8C0E9CF29C7}"/>
              </a:ext>
            </a:extLst>
          </p:cNvPr>
          <p:cNvSpPr>
            <a:spLocks noGrp="1"/>
          </p:cNvSpPr>
          <p:nvPr>
            <p:ph type="sldNum" sz="quarter" idx="12"/>
          </p:nvPr>
        </p:nvSpPr>
        <p:spPr/>
        <p:txBody>
          <a:bodyPr/>
          <a:lstStyle/>
          <a:p>
            <a:fld id="{A78F0280-9EC3-4E3E-BAE6-63290C1EDCA8}" type="slidenum">
              <a:rPr lang="en-AU" smtClean="0"/>
              <a:t>11</a:t>
            </a:fld>
            <a:endParaRPr lang="en-AU"/>
          </a:p>
        </p:txBody>
      </p:sp>
    </p:spTree>
    <p:extLst>
      <p:ext uri="{BB962C8B-B14F-4D97-AF65-F5344CB8AC3E}">
        <p14:creationId xmlns:p14="http://schemas.microsoft.com/office/powerpoint/2010/main" val="88850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0F952-8814-422E-BC1A-2312AF26455F}"/>
              </a:ext>
            </a:extLst>
          </p:cNvPr>
          <p:cNvSpPr>
            <a:spLocks noGrp="1"/>
          </p:cNvSpPr>
          <p:nvPr>
            <p:ph type="title"/>
          </p:nvPr>
        </p:nvSpPr>
        <p:spPr>
          <a:xfrm>
            <a:off x="722790" y="365125"/>
            <a:ext cx="10515600" cy="1325563"/>
          </a:xfrm>
        </p:spPr>
        <p:txBody>
          <a:bodyPr/>
          <a:lstStyle/>
          <a:p>
            <a:r>
              <a:rPr lang="en-AU" sz="4400" b="1" i="1" dirty="0">
                <a:effectLst/>
                <a:latin typeface="Times New Roman" panose="02020603050405020304" pitchFamily="18" charset="0"/>
                <a:ea typeface="Calibri" panose="020F0502020204030204" pitchFamily="34" charset="0"/>
                <a:cs typeface="Times New Roman" panose="02020603050405020304" pitchFamily="18" charset="0"/>
              </a:rPr>
              <a:t>Flight v Booth </a:t>
            </a:r>
            <a:r>
              <a:rPr lang="en-AU" sz="4400" b="1" dirty="0">
                <a:effectLst/>
                <a:latin typeface="Times New Roman" panose="02020603050405020304" pitchFamily="18" charset="0"/>
                <a:ea typeface="Calibri" panose="020F0502020204030204" pitchFamily="34" charset="0"/>
                <a:cs typeface="Times New Roman" panose="02020603050405020304" pitchFamily="18" charset="0"/>
              </a:rPr>
              <a:t>[1834]</a:t>
            </a:r>
            <a:endParaRPr lang="en-AU"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A60B63C-C8A3-476F-B557-F2E8F539AF18}"/>
              </a:ext>
            </a:extLst>
          </p:cNvPr>
          <p:cNvSpPr>
            <a:spLocks noGrp="1"/>
          </p:cNvSpPr>
          <p:nvPr>
            <p:ph idx="1"/>
          </p:nvPr>
        </p:nvSpPr>
        <p:spPr>
          <a:xfrm>
            <a:off x="838200" y="1793288"/>
            <a:ext cx="10995734" cy="4927107"/>
          </a:xfrm>
        </p:spPr>
        <p:txBody>
          <a:bodyPr>
            <a:normAutofit/>
          </a:bodyPr>
          <a:lstStyle/>
          <a:p>
            <a:pPr>
              <a:lnSpc>
                <a:spcPct val="110000"/>
              </a:lnSpc>
              <a:spcBef>
                <a:spcPts val="10"/>
              </a:spcBef>
              <a:spcAft>
                <a:spcPts val="10"/>
              </a:spcAft>
              <a:buFont typeface="Wingdings" panose="05000000000000000000" pitchFamily="2" charset="2"/>
              <a:buChar char="§"/>
            </a:pP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Where a misdescription in a contract although not proceeding from fraud is material and substantial, so far affecting the subject matter of the contract that it may reasonably be supposed that but for the misdescription the purchaser might never had entered into the contract at all, the contract is avoided and the purchaser may rescind, it being considered that the purchaser has not acquired the thing which was really the subject of the sale.</a:t>
            </a:r>
          </a:p>
          <a:p>
            <a:pPr marL="0" indent="0">
              <a:lnSpc>
                <a:spcPct val="110000"/>
              </a:lnSpc>
              <a:spcBef>
                <a:spcPts val="10"/>
              </a:spcBef>
              <a:spcAft>
                <a:spcPts val="10"/>
              </a:spcAft>
              <a:buNone/>
            </a:pP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AU"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0000"/>
              </a:lnSpc>
              <a:spcBef>
                <a:spcPts val="10"/>
              </a:spcBef>
              <a:spcAft>
                <a:spcPts val="10"/>
              </a:spcAft>
              <a:buFont typeface="Wingdings" panose="05000000000000000000" pitchFamily="2" charset="2"/>
              <a:buChar char="§"/>
            </a:pP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This is so, notwithstanding that a contract may provide that no error of description should annul the sale but if pointed out before completion compensation should be allowed: </a:t>
            </a: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Fawcett v Holmes</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 (1889).</a:t>
            </a:r>
            <a:br>
              <a:rPr lang="en-AU" sz="2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2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br>
            <a:endParaRPr lang="en-AU" sz="2200"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A90AFE6F-3A1E-4F35-B5D2-B69C1E38DFAA}"/>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98178E8F-609C-4E2C-9665-85B912719FA3}"/>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11B8D0CF-E0DF-944E-BD21-61A054D37CA2}"/>
              </a:ext>
            </a:extLst>
          </p:cNvPr>
          <p:cNvSpPr>
            <a:spLocks noGrp="1"/>
          </p:cNvSpPr>
          <p:nvPr>
            <p:ph type="sldNum" sz="quarter" idx="12"/>
          </p:nvPr>
        </p:nvSpPr>
        <p:spPr/>
        <p:txBody>
          <a:bodyPr/>
          <a:lstStyle/>
          <a:p>
            <a:fld id="{A78F0280-9EC3-4E3E-BAE6-63290C1EDCA8}" type="slidenum">
              <a:rPr lang="en-AU" smtClean="0"/>
              <a:t>12</a:t>
            </a:fld>
            <a:endParaRPr lang="en-AU"/>
          </a:p>
        </p:txBody>
      </p:sp>
    </p:spTree>
    <p:extLst>
      <p:ext uri="{BB962C8B-B14F-4D97-AF65-F5344CB8AC3E}">
        <p14:creationId xmlns:p14="http://schemas.microsoft.com/office/powerpoint/2010/main" val="863816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69B9A-0FE9-44A4-AE81-1C68BABC06AF}"/>
              </a:ext>
            </a:extLst>
          </p:cNvPr>
          <p:cNvSpPr>
            <a:spLocks noGrp="1"/>
          </p:cNvSpPr>
          <p:nvPr>
            <p:ph type="title"/>
          </p:nvPr>
        </p:nvSpPr>
        <p:spPr>
          <a:xfrm>
            <a:off x="651769" y="365125"/>
            <a:ext cx="10515600" cy="1325563"/>
          </a:xfrm>
        </p:spPr>
        <p:txBody>
          <a:bodyPr/>
          <a:lstStyle/>
          <a:p>
            <a:r>
              <a:rPr lang="en-AU" sz="4400" b="1" i="1" dirty="0">
                <a:effectLst/>
                <a:latin typeface="Times New Roman" panose="02020603050405020304" pitchFamily="18" charset="0"/>
                <a:ea typeface="Calibri" panose="020F0502020204030204" pitchFamily="34" charset="0"/>
                <a:cs typeface="Times New Roman" panose="02020603050405020304" pitchFamily="18" charset="0"/>
              </a:rPr>
              <a:t>Flight v Booth </a:t>
            </a:r>
            <a:r>
              <a:rPr lang="en-AU" sz="4400" b="1" dirty="0">
                <a:effectLst/>
                <a:latin typeface="Times New Roman" panose="02020603050405020304" pitchFamily="18" charset="0"/>
                <a:ea typeface="Calibri" panose="020F0502020204030204" pitchFamily="34" charset="0"/>
                <a:cs typeface="Times New Roman" panose="02020603050405020304" pitchFamily="18" charset="0"/>
              </a:rPr>
              <a:t>[1834]</a:t>
            </a:r>
            <a:endParaRPr lang="en-AU" dirty="0"/>
          </a:p>
        </p:txBody>
      </p:sp>
      <p:sp>
        <p:nvSpPr>
          <p:cNvPr id="3" name="Content Placeholder 2">
            <a:extLst>
              <a:ext uri="{FF2B5EF4-FFF2-40B4-BE49-F238E27FC236}">
                <a16:creationId xmlns:a16="http://schemas.microsoft.com/office/drawing/2014/main" id="{422BC157-7120-4427-BAB2-8C2F918ADFAE}"/>
              </a:ext>
            </a:extLst>
          </p:cNvPr>
          <p:cNvSpPr>
            <a:spLocks noGrp="1"/>
          </p:cNvSpPr>
          <p:nvPr>
            <p:ph idx="1"/>
          </p:nvPr>
        </p:nvSpPr>
        <p:spPr/>
        <p:txBody>
          <a:bodyPr>
            <a:normAutofit/>
          </a:bodyPr>
          <a:lstStyle/>
          <a:p>
            <a:pPr>
              <a:buFont typeface="Wingdings" panose="05000000000000000000" pitchFamily="2" charset="2"/>
              <a:buChar char="§"/>
            </a:pP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“The promise to convey the subject matter of the sale is a </a:t>
            </a: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fundamental term </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such that any difference between the subject matter contracted to be sold and that able to be conveyed, if more than trifling, entitles the purchaser to refuse to complete and rescind the contract. The purchaser can say “</a:t>
            </a: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this is not what I promised to pay for</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 The contract means the same in equity as at law, but equity will nonetheless decree specific performance unless the deficiency is so substantial as to give the purchaser something entirely different from what he had contracted to buy, but give compensation for the deficiency. “ para [99] of </a:t>
            </a: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ACN v McDonald</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 [2009].</a:t>
            </a:r>
            <a:br>
              <a:rPr lang="en-AU" sz="2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br>
            <a:endParaRPr lang="en-AU" sz="2200" dirty="0">
              <a:highlight>
                <a:srgbClr val="FFFF00"/>
              </a:highlight>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6744CFB4-81F7-4ECF-AF70-EB2F5C03A0EE}"/>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A2498160-1E61-462F-8CD5-40BF908DCCF3}"/>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3F5D9EE2-F19A-E643-B19D-AD49CB69556F}"/>
              </a:ext>
            </a:extLst>
          </p:cNvPr>
          <p:cNvSpPr>
            <a:spLocks noGrp="1"/>
          </p:cNvSpPr>
          <p:nvPr>
            <p:ph type="sldNum" sz="quarter" idx="12"/>
          </p:nvPr>
        </p:nvSpPr>
        <p:spPr/>
        <p:txBody>
          <a:bodyPr/>
          <a:lstStyle/>
          <a:p>
            <a:fld id="{A78F0280-9EC3-4E3E-BAE6-63290C1EDCA8}" type="slidenum">
              <a:rPr lang="en-AU" smtClean="0"/>
              <a:t>13</a:t>
            </a:fld>
            <a:endParaRPr lang="en-AU"/>
          </a:p>
        </p:txBody>
      </p:sp>
    </p:spTree>
    <p:extLst>
      <p:ext uri="{BB962C8B-B14F-4D97-AF65-F5344CB8AC3E}">
        <p14:creationId xmlns:p14="http://schemas.microsoft.com/office/powerpoint/2010/main" val="67052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844E2-49F8-4B02-837A-5F8F3073A480}"/>
              </a:ext>
            </a:extLst>
          </p:cNvPr>
          <p:cNvSpPr>
            <a:spLocks noGrp="1"/>
          </p:cNvSpPr>
          <p:nvPr>
            <p:ph type="title"/>
          </p:nvPr>
        </p:nvSpPr>
        <p:spPr>
          <a:xfrm>
            <a:off x="696157" y="374003"/>
            <a:ext cx="10515600" cy="1325563"/>
          </a:xfrm>
        </p:spPr>
        <p:txBody>
          <a:bodyPr/>
          <a:lstStyle/>
          <a:p>
            <a:r>
              <a:rPr lang="en-AU" b="1" dirty="0">
                <a:latin typeface="Times New Roman" panose="02020603050405020304" pitchFamily="18" charset="0"/>
                <a:cs typeface="Times New Roman" panose="02020603050405020304" pitchFamily="18" charset="0"/>
              </a:rPr>
              <a:t>NOTICES TO COMPLETE; SPECIFIC PERFORMANCE</a:t>
            </a:r>
          </a:p>
        </p:txBody>
      </p:sp>
      <p:sp>
        <p:nvSpPr>
          <p:cNvPr id="3" name="Content Placeholder 2">
            <a:extLst>
              <a:ext uri="{FF2B5EF4-FFF2-40B4-BE49-F238E27FC236}">
                <a16:creationId xmlns:a16="http://schemas.microsoft.com/office/drawing/2014/main" id="{D8D0CDDA-95E1-4239-81D9-F0EAA93ABAB3}"/>
              </a:ext>
            </a:extLst>
          </p:cNvPr>
          <p:cNvSpPr>
            <a:spLocks noGrp="1"/>
          </p:cNvSpPr>
          <p:nvPr>
            <p:ph idx="1"/>
          </p:nvPr>
        </p:nvSpPr>
        <p:spPr>
          <a:xfrm>
            <a:off x="838200" y="2086252"/>
            <a:ext cx="10515600" cy="4259386"/>
          </a:xfrm>
        </p:spPr>
        <p:txBody>
          <a:bodyPr/>
          <a:lstStyle/>
          <a:p>
            <a:pPr>
              <a:buFont typeface="Wingdings" panose="05000000000000000000" pitchFamily="2" charset="2"/>
              <a:buChar char="§"/>
            </a:pPr>
            <a:r>
              <a:rPr lang="en-AU" sz="1800" dirty="0">
                <a:effectLst/>
                <a:latin typeface="Times New Roman" panose="02020603050405020304" pitchFamily="18" charset="0"/>
                <a:ea typeface="Calibri" panose="020F0502020204030204" pitchFamily="34" charset="0"/>
              </a:rPr>
              <a:t>“In cases where the contract contains a stipulation as to time,</a:t>
            </a:r>
            <a:r>
              <a:rPr lang="en-AU" sz="1800" b="1" dirty="0">
                <a:effectLst/>
                <a:latin typeface="Times New Roman" panose="02020603050405020304" pitchFamily="18" charset="0"/>
                <a:ea typeface="Calibri" panose="020F0502020204030204" pitchFamily="34" charset="0"/>
              </a:rPr>
              <a:t> </a:t>
            </a:r>
            <a:r>
              <a:rPr lang="en-AU" sz="1800" i="1" dirty="0">
                <a:effectLst/>
                <a:latin typeface="Times New Roman" panose="02020603050405020304" pitchFamily="18" charset="0"/>
                <a:ea typeface="Calibri" panose="020F0502020204030204" pitchFamily="34" charset="0"/>
              </a:rPr>
              <a:t>but that stipulation is not an essential term,</a:t>
            </a:r>
            <a:r>
              <a:rPr lang="en-AU" sz="1800" dirty="0">
                <a:effectLst/>
                <a:latin typeface="Times New Roman" panose="02020603050405020304" pitchFamily="18" charset="0"/>
                <a:ea typeface="Calibri" panose="020F0502020204030204" pitchFamily="34" charset="0"/>
              </a:rPr>
              <a:t> then before a notice can be given fixing a time for performance, not only must one party be in breach </a:t>
            </a:r>
            <a:r>
              <a:rPr lang="en-AU" sz="1800" i="1" dirty="0">
                <a:effectLst/>
                <a:latin typeface="Times New Roman" panose="02020603050405020304" pitchFamily="18" charset="0"/>
                <a:ea typeface="Calibri" panose="020F0502020204030204" pitchFamily="34" charset="0"/>
              </a:rPr>
              <a:t>or guilty of unreasonable delay</a:t>
            </a:r>
            <a:r>
              <a:rPr lang="en-AU" sz="1800" dirty="0">
                <a:effectLst/>
                <a:latin typeface="Times New Roman" panose="02020603050405020304" pitchFamily="18" charset="0"/>
                <a:ea typeface="Calibri" panose="020F0502020204030204" pitchFamily="34" charset="0"/>
              </a:rPr>
              <a:t>, but also the </a:t>
            </a:r>
            <a:r>
              <a:rPr lang="en-AU" sz="1800" i="1" dirty="0">
                <a:effectLst/>
                <a:latin typeface="Times New Roman" panose="02020603050405020304" pitchFamily="18" charset="0"/>
                <a:ea typeface="Calibri" panose="020F0502020204030204" pitchFamily="34" charset="0"/>
              </a:rPr>
              <a:t>party giving the notice must himself be free of default by way of breach or antecedent relevant delay.</a:t>
            </a:r>
            <a:r>
              <a:rPr lang="en-AU" sz="1800" dirty="0">
                <a:effectLst/>
                <a:latin typeface="Times New Roman" panose="02020603050405020304" pitchFamily="18" charset="0"/>
                <a:ea typeface="Calibri" panose="020F0502020204030204" pitchFamily="34" charset="0"/>
              </a:rPr>
              <a:t> Only then may a notice be given fixing a day </a:t>
            </a:r>
            <a:r>
              <a:rPr lang="en-AU" sz="1800" i="1" dirty="0">
                <a:effectLst/>
                <a:latin typeface="Times New Roman" panose="02020603050405020304" pitchFamily="18" charset="0"/>
                <a:ea typeface="Calibri" panose="020F0502020204030204" pitchFamily="34" charset="0"/>
              </a:rPr>
              <a:t>a reasonable time ahead for performance and making that time of the essence of the contract</a:t>
            </a:r>
            <a:r>
              <a:rPr lang="en-AU" sz="1800" dirty="0">
                <a:effectLst/>
                <a:latin typeface="Times New Roman" panose="02020603050405020304" pitchFamily="18" charset="0"/>
                <a:ea typeface="Calibri" panose="020F0502020204030204" pitchFamily="34" charset="0"/>
              </a:rPr>
              <a:t>.”</a:t>
            </a:r>
            <a:r>
              <a:rPr lang="en-AU" sz="1800" dirty="0">
                <a:latin typeface="Times New Roman" panose="02020603050405020304" pitchFamily="18" charset="0"/>
                <a:ea typeface="Calibri" panose="020F0502020204030204" pitchFamily="34" charset="0"/>
              </a:rPr>
              <a:t> </a:t>
            </a:r>
            <a:r>
              <a:rPr lang="en-US" sz="1800" i="1" dirty="0">
                <a:effectLst/>
                <a:latin typeface="Times New Roman" panose="02020603050405020304" pitchFamily="18" charset="0"/>
                <a:ea typeface="Calibri" panose="020F0502020204030204" pitchFamily="34" charset="0"/>
              </a:rPr>
              <a:t>Neeta </a:t>
            </a:r>
            <a:r>
              <a:rPr lang="en-AU" sz="1800" u="none" strike="noStrike" dirty="0">
                <a:effectLst/>
                <a:latin typeface="Times New Roman" panose="02020603050405020304" pitchFamily="18" charset="0"/>
                <a:ea typeface="Calibri" panose="020F0502020204030204" pitchFamily="34" charset="0"/>
                <a:cs typeface="Times New Roman" panose="02020603050405020304" pitchFamily="18" charset="0"/>
              </a:rPr>
              <a:t>[1974]</a:t>
            </a:r>
            <a:r>
              <a:rPr lang="en-AU" sz="1800" u="none" strike="noStrike" dirty="0">
                <a:latin typeface="Times New Roman" panose="02020603050405020304" pitchFamily="18" charset="0"/>
                <a:ea typeface="Calibri" panose="020F0502020204030204" pitchFamily="34" charset="0"/>
                <a:cs typeface="Times New Roman" panose="02020603050405020304" pitchFamily="18" charset="0"/>
              </a:rPr>
              <a:t> </a:t>
            </a:r>
            <a:r>
              <a:rPr lang="en-AU" sz="1800" dirty="0">
                <a:effectLst/>
                <a:latin typeface="Times New Roman" panose="02020603050405020304" pitchFamily="18" charset="0"/>
                <a:ea typeface="Calibri" panose="020F0502020204030204" pitchFamily="34" charset="0"/>
              </a:rPr>
              <a:t>at 229.</a:t>
            </a:r>
            <a:endParaRPr lang="en-AU" sz="1800" dirty="0">
              <a:latin typeface="Times New Roman" panose="02020603050405020304" pitchFamily="18" charset="0"/>
              <a:ea typeface="Calibri" panose="020F0502020204030204" pitchFamily="34" charset="0"/>
            </a:endParaRPr>
          </a:p>
          <a:p>
            <a:pPr>
              <a:buFont typeface="Wingdings" panose="05000000000000000000" pitchFamily="2" charset="2"/>
              <a:buChar char="§"/>
            </a:pPr>
            <a:r>
              <a:rPr lang="en-AU" sz="1800" dirty="0">
                <a:effectLst/>
                <a:latin typeface="Times New Roman" panose="02020603050405020304" pitchFamily="18" charset="0"/>
                <a:ea typeface="Calibri" panose="020F0502020204030204" pitchFamily="34" charset="0"/>
              </a:rPr>
              <a:t>In order to determine whether or not there has been any ‘unreasonable delay’, it should be delay </a:t>
            </a:r>
            <a:r>
              <a:rPr lang="en-AU" sz="1800" i="1" dirty="0">
                <a:effectLst/>
                <a:latin typeface="Times New Roman" panose="02020603050405020304" pitchFamily="18" charset="0"/>
                <a:ea typeface="Calibri" panose="020F0502020204030204" pitchFamily="34" charset="0"/>
              </a:rPr>
              <a:t>relevant to or connected with the securing of completion</a:t>
            </a:r>
            <a:r>
              <a:rPr lang="en-AU" sz="1800" dirty="0">
                <a:effectLst/>
                <a:latin typeface="Times New Roman" panose="02020603050405020304" pitchFamily="18" charset="0"/>
                <a:ea typeface="Calibri" panose="020F0502020204030204" pitchFamily="34" charset="0"/>
              </a:rPr>
              <a:t> (</a:t>
            </a:r>
            <a:r>
              <a:rPr lang="en-AU" sz="1800" i="1" dirty="0">
                <a:effectLst/>
                <a:latin typeface="Times New Roman" panose="02020603050405020304" pitchFamily="18" charset="0"/>
                <a:ea typeface="Calibri" panose="020F0502020204030204" pitchFamily="34" charset="0"/>
              </a:rPr>
              <a:t>Neeta</a:t>
            </a:r>
            <a:r>
              <a:rPr lang="en-AU" sz="1800" dirty="0">
                <a:effectLst/>
                <a:latin typeface="Times New Roman" panose="02020603050405020304" pitchFamily="18" charset="0"/>
                <a:ea typeface="Calibri" panose="020F0502020204030204" pitchFamily="34" charset="0"/>
              </a:rPr>
              <a:t>). A party’s breach disentitles that party from giving a notice to complete </a:t>
            </a:r>
            <a:r>
              <a:rPr lang="en-AU" sz="1800" i="1" dirty="0">
                <a:effectLst/>
                <a:latin typeface="Times New Roman" panose="02020603050405020304" pitchFamily="18" charset="0"/>
                <a:ea typeface="Calibri" panose="020F0502020204030204" pitchFamily="34" charset="0"/>
              </a:rPr>
              <a:t>only where it goes to time or to completion</a:t>
            </a:r>
            <a:r>
              <a:rPr lang="en-AU" sz="1800" dirty="0">
                <a:effectLst/>
                <a:latin typeface="Times New Roman" panose="02020603050405020304" pitchFamily="18" charset="0"/>
                <a:ea typeface="Calibri" panose="020F0502020204030204" pitchFamily="34" charset="0"/>
              </a:rPr>
              <a:t>: </a:t>
            </a:r>
            <a:r>
              <a:rPr lang="en-AU" sz="1800" i="1" dirty="0" err="1">
                <a:effectLst/>
                <a:latin typeface="Times New Roman" panose="02020603050405020304" pitchFamily="18" charset="0"/>
                <a:ea typeface="Calibri" panose="020F0502020204030204" pitchFamily="34" charset="0"/>
              </a:rPr>
              <a:t>Collingridge</a:t>
            </a:r>
            <a:r>
              <a:rPr lang="en-AU" sz="1800" i="1" dirty="0">
                <a:effectLst/>
                <a:latin typeface="Times New Roman" panose="02020603050405020304" pitchFamily="18" charset="0"/>
                <a:ea typeface="Calibri" panose="020F0502020204030204" pitchFamily="34" charset="0"/>
              </a:rPr>
              <a:t> </a:t>
            </a:r>
            <a:r>
              <a:rPr lang="en-AU" sz="1800" b="1" i="1" dirty="0">
                <a:effectLst/>
                <a:latin typeface="Times New Roman" panose="02020603050405020304" pitchFamily="18" charset="0"/>
                <a:ea typeface="Calibri" panose="020F0502020204030204" pitchFamily="34" charset="0"/>
              </a:rPr>
              <a:t> </a:t>
            </a:r>
            <a:r>
              <a:rPr lang="en-AU" sz="1800" u="none" strike="noStrike" dirty="0">
                <a:effectLst/>
                <a:latin typeface="Times New Roman" panose="02020603050405020304" pitchFamily="18" charset="0"/>
                <a:ea typeface="Calibri" panose="020F0502020204030204" pitchFamily="34" charset="0"/>
                <a:cs typeface="Times New Roman" panose="02020603050405020304" pitchFamily="18" charset="0"/>
              </a:rPr>
              <a:t>(1997) </a:t>
            </a:r>
            <a:r>
              <a:rPr lang="en-AU" sz="1800" dirty="0">
                <a:effectLst/>
                <a:latin typeface="Times New Roman" panose="02020603050405020304" pitchFamily="18" charset="0"/>
                <a:ea typeface="Calibri" panose="020F0502020204030204" pitchFamily="34" charset="0"/>
              </a:rPr>
              <a:t>at 446.</a:t>
            </a:r>
            <a:br>
              <a:rPr lang="en-AU" sz="1800" dirty="0">
                <a:effectLst/>
                <a:latin typeface="Times New Roman" panose="02020603050405020304" pitchFamily="18" charset="0"/>
                <a:ea typeface="Calibri" panose="020F0502020204030204" pitchFamily="34" charset="0"/>
              </a:rPr>
            </a:br>
            <a:endParaRPr lang="en-AU" dirty="0"/>
          </a:p>
        </p:txBody>
      </p:sp>
      <p:sp>
        <p:nvSpPr>
          <p:cNvPr id="4" name="Date Placeholder 4">
            <a:extLst>
              <a:ext uri="{FF2B5EF4-FFF2-40B4-BE49-F238E27FC236}">
                <a16:creationId xmlns:a16="http://schemas.microsoft.com/office/drawing/2014/main" id="{046FE6D6-53B1-4B7A-BAED-BB49B8F221E8}"/>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12E245BB-9ACF-4C76-BF34-9251D04C1E2E}"/>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52ABC7A5-1C46-CA4B-8B75-9B83BC87CA1C}"/>
              </a:ext>
            </a:extLst>
          </p:cNvPr>
          <p:cNvSpPr>
            <a:spLocks noGrp="1"/>
          </p:cNvSpPr>
          <p:nvPr>
            <p:ph type="sldNum" sz="quarter" idx="12"/>
          </p:nvPr>
        </p:nvSpPr>
        <p:spPr/>
        <p:txBody>
          <a:bodyPr/>
          <a:lstStyle/>
          <a:p>
            <a:fld id="{A78F0280-9EC3-4E3E-BAE6-63290C1EDCA8}" type="slidenum">
              <a:rPr lang="en-AU" smtClean="0"/>
              <a:t>14</a:t>
            </a:fld>
            <a:endParaRPr lang="en-AU"/>
          </a:p>
        </p:txBody>
      </p:sp>
    </p:spTree>
    <p:extLst>
      <p:ext uri="{BB962C8B-B14F-4D97-AF65-F5344CB8AC3E}">
        <p14:creationId xmlns:p14="http://schemas.microsoft.com/office/powerpoint/2010/main" val="1257967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AFF3-EF85-48D9-95C2-3FE50F177BB1}"/>
              </a:ext>
            </a:extLst>
          </p:cNvPr>
          <p:cNvSpPr>
            <a:spLocks noGrp="1"/>
          </p:cNvSpPr>
          <p:nvPr>
            <p:ph type="title"/>
          </p:nvPr>
        </p:nvSpPr>
        <p:spPr>
          <a:xfrm>
            <a:off x="625136" y="356247"/>
            <a:ext cx="10515600" cy="1325563"/>
          </a:xfrm>
        </p:spPr>
        <p:txBody>
          <a:bodyPr/>
          <a:lstStyle/>
          <a:p>
            <a:r>
              <a:rPr lang="en-AU" b="1" dirty="0">
                <a:latin typeface="Times New Roman" panose="02020603050405020304" pitchFamily="18" charset="0"/>
                <a:cs typeface="Times New Roman" panose="02020603050405020304" pitchFamily="18" charset="0"/>
              </a:rPr>
              <a:t>NOTICES TO COMPLETE; SPECIFIC PERFORMANCE</a:t>
            </a:r>
            <a:endParaRPr lang="en-AU" dirty="0"/>
          </a:p>
        </p:txBody>
      </p:sp>
      <p:sp>
        <p:nvSpPr>
          <p:cNvPr id="3" name="Content Placeholder 2">
            <a:extLst>
              <a:ext uri="{FF2B5EF4-FFF2-40B4-BE49-F238E27FC236}">
                <a16:creationId xmlns:a16="http://schemas.microsoft.com/office/drawing/2014/main" id="{FA4AB461-8B47-4F2A-84BF-768399C8BE25}"/>
              </a:ext>
            </a:extLst>
          </p:cNvPr>
          <p:cNvSpPr>
            <a:spLocks noGrp="1"/>
          </p:cNvSpPr>
          <p:nvPr>
            <p:ph idx="1"/>
          </p:nvPr>
        </p:nvSpPr>
        <p:spPr>
          <a:xfrm>
            <a:off x="838200" y="2109710"/>
            <a:ext cx="10942468" cy="4859260"/>
          </a:xfrm>
        </p:spPr>
        <p:txBody>
          <a:bodyPr>
            <a:normAutofit fontScale="92500" lnSpcReduction="10000"/>
          </a:bodyPr>
          <a:lstStyle/>
          <a:p>
            <a:pPr>
              <a:buFont typeface="Wingdings" panose="05000000000000000000" pitchFamily="2" charset="2"/>
              <a:buChar char="§"/>
            </a:pPr>
            <a:r>
              <a:rPr lang="en-AU" sz="2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AU" sz="2800" i="1" dirty="0">
                <a:effectLst/>
                <a:latin typeface="Times New Roman" panose="02020603050405020304" pitchFamily="18" charset="0"/>
                <a:ea typeface="Calibri" panose="020F0502020204030204" pitchFamily="34" charset="0"/>
                <a:cs typeface="Times New Roman" panose="02020603050405020304" pitchFamily="18" charset="0"/>
              </a:rPr>
              <a:t>Alexus </a:t>
            </a:r>
            <a:r>
              <a:rPr lang="en-AU" sz="2800" dirty="0">
                <a:effectLst/>
                <a:latin typeface="Times New Roman" panose="02020603050405020304" pitchFamily="18" charset="0"/>
                <a:ea typeface="Calibri" panose="020F0502020204030204" pitchFamily="34" charset="0"/>
                <a:cs typeface="Times New Roman" panose="02020603050405020304" pitchFamily="18" charset="0"/>
              </a:rPr>
              <a:t>[2000], it was said in para [26] that a:</a:t>
            </a:r>
            <a:br>
              <a:rPr lang="en-AU" sz="2800" dirty="0">
                <a:effectLst/>
                <a:latin typeface="Times New Roman" panose="02020603050405020304" pitchFamily="18" charset="0"/>
                <a:ea typeface="Calibri" panose="020F0502020204030204" pitchFamily="34" charset="0"/>
                <a:cs typeface="Times New Roman" panose="02020603050405020304" pitchFamily="18" charset="0"/>
              </a:rPr>
            </a:br>
            <a:br>
              <a:rPr lang="en-AU" sz="2800" dirty="0">
                <a:effectLst/>
                <a:latin typeface="Times New Roman" panose="02020603050405020304" pitchFamily="18" charset="0"/>
                <a:ea typeface="Calibri" panose="020F0502020204030204" pitchFamily="34" charset="0"/>
                <a:cs typeface="Times New Roman" panose="02020603050405020304" pitchFamily="18" charset="0"/>
              </a:rPr>
            </a:br>
            <a:r>
              <a:rPr lang="en-A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800" i="1" dirty="0">
                <a:effectLst/>
                <a:latin typeface="Times New Roman" panose="02020603050405020304" pitchFamily="18" charset="0"/>
                <a:ea typeface="Calibri" panose="020F0502020204030204" pitchFamily="34" charset="0"/>
                <a:cs typeface="Times New Roman" panose="02020603050405020304" pitchFamily="18" charset="0"/>
              </a:rPr>
              <a:t> vendor who is unable to fulfil a contract</a:t>
            </a:r>
            <a:r>
              <a:rPr lang="en-AU"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800" i="1" dirty="0">
                <a:effectLst/>
                <a:latin typeface="Times New Roman" panose="02020603050405020304" pitchFamily="18" charset="0"/>
                <a:ea typeface="Calibri" panose="020F0502020204030204" pitchFamily="34" charset="0"/>
                <a:cs typeface="Times New Roman" panose="02020603050405020304" pitchFamily="18" charset="0"/>
              </a:rPr>
              <a:t> according to its tenor may be 	able to escape the consequences by seeking specific performance with 	compensation for deficiency...”</a:t>
            </a:r>
          </a:p>
          <a:p>
            <a:pPr>
              <a:buFont typeface="Wingdings" panose="05000000000000000000" pitchFamily="2" charset="2"/>
              <a:buChar char="§"/>
            </a:pPr>
            <a:endParaRPr lang="en-AU" i="1"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AU" dirty="0">
                <a:latin typeface="Times New Roman" panose="02020603050405020304" pitchFamily="18" charset="0"/>
                <a:ea typeface="Times New Roman" panose="02020603050405020304" pitchFamily="18" charset="0"/>
                <a:cs typeface="Times New Roman" panose="02020603050405020304" pitchFamily="18" charset="0"/>
              </a:rPr>
              <a:t>para [35] of </a:t>
            </a:r>
            <a:r>
              <a:rPr lang="en-AU" i="1" dirty="0">
                <a:latin typeface="Times New Roman" panose="02020603050405020304" pitchFamily="18" charset="0"/>
                <a:ea typeface="Calibri" panose="020F0502020204030204" pitchFamily="34" charset="0"/>
                <a:cs typeface="Times New Roman" panose="02020603050405020304" pitchFamily="18" charset="0"/>
              </a:rPr>
              <a:t>Belconnen Lakeview </a:t>
            </a:r>
            <a:r>
              <a:rPr lang="en-AU" dirty="0">
                <a:latin typeface="Times New Roman" panose="02020603050405020304" pitchFamily="18" charset="0"/>
                <a:ea typeface="Calibri" panose="020F0502020204030204" pitchFamily="34" charset="0"/>
                <a:cs typeface="Times New Roman" panose="02020603050405020304" pitchFamily="18" charset="0"/>
              </a:rPr>
              <a:t>[2016] ACTMC 10: </a:t>
            </a:r>
          </a:p>
          <a:p>
            <a:pPr marL="0" indent="0">
              <a:buNone/>
            </a:pPr>
            <a:endParaRPr lang="en-AU"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AU" dirty="0">
                <a:latin typeface="Times New Roman" panose="02020603050405020304" pitchFamily="18" charset="0"/>
                <a:ea typeface="Calibri" panose="020F0502020204030204" pitchFamily="34" charset="0"/>
                <a:cs typeface="Times New Roman" panose="02020603050405020304" pitchFamily="18" charset="0"/>
              </a:rPr>
              <a:t>	“</a:t>
            </a:r>
            <a:r>
              <a:rPr lang="en-AU" sz="2800" dirty="0">
                <a:effectLst/>
                <a:latin typeface="Times New Roman" panose="02020603050405020304" pitchFamily="18" charset="0"/>
                <a:ea typeface="Times New Roman" panose="02020603050405020304" pitchFamily="18" charset="0"/>
                <a:cs typeface="Times New Roman" panose="02020603050405020304" pitchFamily="18" charset="0"/>
              </a:rPr>
              <a:t>The weight of the authorities favour an approach that it is only the     	breach of an 	</a:t>
            </a:r>
            <a:r>
              <a:rPr lang="en-AU" sz="2800" i="1" dirty="0">
                <a:effectLst/>
                <a:latin typeface="Times New Roman" panose="02020603050405020304" pitchFamily="18" charset="0"/>
                <a:ea typeface="Times New Roman" panose="02020603050405020304" pitchFamily="18" charset="0"/>
                <a:cs typeface="Times New Roman" panose="02020603050405020304" pitchFamily="18" charset="0"/>
              </a:rPr>
              <a:t>essential term </a:t>
            </a:r>
            <a:r>
              <a:rPr lang="en-AU" sz="2800" dirty="0">
                <a:effectLst/>
                <a:latin typeface="Times New Roman" panose="02020603050405020304" pitchFamily="18" charset="0"/>
                <a:ea typeface="Times New Roman" panose="02020603050405020304" pitchFamily="18" charset="0"/>
                <a:cs typeface="Times New Roman" panose="02020603050405020304" pitchFamily="18" charset="0"/>
              </a:rPr>
              <a:t>which disentitles a party from giving notice 	to complete …………...”</a:t>
            </a:r>
            <a:br>
              <a:rPr lang="en-AU" sz="28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AU" sz="28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AFDA5893-18DF-40A1-821E-14B8A04D9395}"/>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B484DC62-F65C-42DA-99C3-1732E8F25BE8}"/>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54421EEE-0F10-504D-B911-489F3A003F9E}"/>
              </a:ext>
            </a:extLst>
          </p:cNvPr>
          <p:cNvSpPr>
            <a:spLocks noGrp="1"/>
          </p:cNvSpPr>
          <p:nvPr>
            <p:ph type="sldNum" sz="quarter" idx="12"/>
          </p:nvPr>
        </p:nvSpPr>
        <p:spPr/>
        <p:txBody>
          <a:bodyPr/>
          <a:lstStyle/>
          <a:p>
            <a:fld id="{A78F0280-9EC3-4E3E-BAE6-63290C1EDCA8}" type="slidenum">
              <a:rPr lang="en-AU" smtClean="0"/>
              <a:t>15</a:t>
            </a:fld>
            <a:endParaRPr lang="en-AU"/>
          </a:p>
        </p:txBody>
      </p:sp>
    </p:spTree>
    <p:extLst>
      <p:ext uri="{BB962C8B-B14F-4D97-AF65-F5344CB8AC3E}">
        <p14:creationId xmlns:p14="http://schemas.microsoft.com/office/powerpoint/2010/main" val="2957043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CED2A-24AB-4287-98EF-90E9C20B6191}"/>
              </a:ext>
            </a:extLst>
          </p:cNvPr>
          <p:cNvSpPr>
            <a:spLocks noGrp="1"/>
          </p:cNvSpPr>
          <p:nvPr>
            <p:ph type="title"/>
          </p:nvPr>
        </p:nvSpPr>
        <p:spPr>
          <a:xfrm>
            <a:off x="589625" y="445023"/>
            <a:ext cx="10515600" cy="1325563"/>
          </a:xfrm>
        </p:spPr>
        <p:txBody>
          <a:bodyPr/>
          <a:lstStyle/>
          <a:p>
            <a:r>
              <a:rPr lang="en-AU" b="1" dirty="0">
                <a:latin typeface="Times New Roman" panose="02020603050405020304" pitchFamily="18" charset="0"/>
                <a:cs typeface="Times New Roman" panose="02020603050405020304" pitchFamily="18" charset="0"/>
              </a:rPr>
              <a:t>DISCLOSURE STATEMENTS: s 66 ZL </a:t>
            </a:r>
            <a:r>
              <a:rPr kumimoji="0" lang="en-US" altLang="en-US" sz="4400" b="1"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Conveyancing Act 1919</a:t>
            </a:r>
            <a:r>
              <a:rPr lang="en-AU"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FD095631-6C63-4C55-A620-40A6BF41BEBA}"/>
              </a:ext>
            </a:extLst>
          </p:cNvPr>
          <p:cNvSpPr>
            <a:spLocks noGrp="1"/>
          </p:cNvSpPr>
          <p:nvPr>
            <p:ph idx="1"/>
          </p:nvPr>
        </p:nvSpPr>
        <p:spPr>
          <a:xfrm>
            <a:off x="732723" y="1859408"/>
            <a:ext cx="10720526" cy="4566298"/>
          </a:xfrm>
        </p:spPr>
        <p:txBody>
          <a:bodyPr>
            <a:normAutofit fontScale="85000" lnSpcReduction="20000"/>
          </a:bodyPr>
          <a:lstStyle/>
          <a:p>
            <a:pPr>
              <a:buFont typeface="Wingdings" panose="05000000000000000000" pitchFamily="2" charset="2"/>
              <a:buChar char="§"/>
            </a:pPr>
            <a:r>
              <a:rPr lang="en-AU" i="1" dirty="0">
                <a:latin typeface="Times New Roman" panose="02020603050405020304" pitchFamily="18" charset="0"/>
                <a:cs typeface="Times New Roman" panose="02020603050405020304" pitchFamily="18" charset="0"/>
              </a:rPr>
              <a:t>material particular </a:t>
            </a:r>
            <a:r>
              <a:rPr lang="en-AU" dirty="0">
                <a:latin typeface="Times New Roman" panose="02020603050405020304" pitchFamily="18" charset="0"/>
                <a:cs typeface="Times New Roman" panose="02020603050405020304" pitchFamily="18" charset="0"/>
              </a:rPr>
              <a:t>includes changes to the following that that will, or are </a:t>
            </a:r>
            <a:r>
              <a:rPr lang="en-AU" i="1" dirty="0">
                <a:latin typeface="Times New Roman" panose="02020603050405020304" pitchFamily="18" charset="0"/>
                <a:cs typeface="Times New Roman" panose="02020603050405020304" pitchFamily="18" charset="0"/>
              </a:rPr>
              <a:t>likely to</a:t>
            </a:r>
            <a:r>
              <a:rPr lang="en-AU" dirty="0">
                <a:latin typeface="Times New Roman" panose="02020603050405020304" pitchFamily="18" charset="0"/>
                <a:cs typeface="Times New Roman" panose="02020603050405020304" pitchFamily="18" charset="0"/>
              </a:rPr>
              <a:t>, adversely affect the use or enjoyment of the subject lot:</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(a) a change to the draft plan, </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(b) a provision of draft by-laws,</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(c) an easement or covenant</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(d) changes to the schedule of finishes</a:t>
            </a:r>
          </a:p>
          <a:p>
            <a:pPr>
              <a:buFont typeface="Wingdings" panose="05000000000000000000" pitchFamily="2" charset="2"/>
              <a:buChar char="§"/>
            </a:pPr>
            <a:endParaRPr lang="en-AU"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i="1" dirty="0">
                <a:latin typeface="Times New Roman" panose="02020603050405020304" pitchFamily="18" charset="0"/>
                <a:cs typeface="Times New Roman" panose="02020603050405020304" pitchFamily="18" charset="0"/>
              </a:rPr>
              <a:t>off the plan contract </a:t>
            </a:r>
            <a:r>
              <a:rPr lang="en-AU" dirty="0">
                <a:latin typeface="Times New Roman" panose="02020603050405020304" pitchFamily="18" charset="0"/>
                <a:cs typeface="Times New Roman" panose="02020603050405020304" pitchFamily="18" charset="0"/>
              </a:rPr>
              <a:t>means a contract for the sale of a residential lot (the subject lot) that has not been created at the time the contract is entered into. </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i="1" dirty="0">
                <a:latin typeface="Times New Roman" panose="02020603050405020304" pitchFamily="18" charset="0"/>
                <a:cs typeface="Times New Roman" panose="02020603050405020304" pitchFamily="18" charset="0"/>
              </a:rPr>
              <a:t>residential lot </a:t>
            </a:r>
            <a:r>
              <a:rPr lang="en-AU" dirty="0">
                <a:latin typeface="Times New Roman" panose="02020603050405020304" pitchFamily="18" charset="0"/>
                <a:cs typeface="Times New Roman" panose="02020603050405020304" pitchFamily="18" charset="0"/>
              </a:rPr>
              <a:t>means a lot </a:t>
            </a:r>
            <a:r>
              <a:rPr lang="en-AU" i="1" dirty="0">
                <a:latin typeface="Times New Roman" panose="02020603050405020304" pitchFamily="18" charset="0"/>
                <a:cs typeface="Times New Roman" panose="02020603050405020304" pitchFamily="18" charset="0"/>
              </a:rPr>
              <a:t>(whether a strata lot or otherwise) </a:t>
            </a:r>
            <a:r>
              <a:rPr lang="en-AU" dirty="0">
                <a:latin typeface="Times New Roman" panose="02020603050405020304" pitchFamily="18" charset="0"/>
                <a:cs typeface="Times New Roman" panose="02020603050405020304" pitchFamily="18" charset="0"/>
              </a:rPr>
              <a:t>that is residential property</a:t>
            </a:r>
          </a:p>
          <a:p>
            <a:pPr>
              <a:buFont typeface="Wingdings" panose="05000000000000000000" pitchFamily="2" charset="2"/>
              <a:buChar char="§"/>
            </a:pPr>
            <a:r>
              <a:rPr lang="en-AU" i="1" dirty="0">
                <a:latin typeface="Times New Roman" panose="02020603050405020304" pitchFamily="18" charset="0"/>
                <a:cs typeface="Times New Roman" panose="02020603050405020304" pitchFamily="18" charset="0"/>
              </a:rPr>
              <a:t>NOTE</a:t>
            </a:r>
            <a:r>
              <a:rPr lang="en-AU" dirty="0">
                <a:latin typeface="Times New Roman" panose="02020603050405020304" pitchFamily="18" charset="0"/>
                <a:cs typeface="Times New Roman" panose="02020603050405020304" pitchFamily="18" charset="0"/>
              </a:rPr>
              <a:t>: arguably applies to </a:t>
            </a:r>
            <a:r>
              <a:rPr lang="en-AU" i="1" dirty="0">
                <a:latin typeface="Times New Roman" panose="02020603050405020304" pitchFamily="18" charset="0"/>
                <a:cs typeface="Times New Roman" panose="02020603050405020304" pitchFamily="18" charset="0"/>
              </a:rPr>
              <a:t>company title; "are likely to” lessens the evidentiary burden </a:t>
            </a:r>
          </a:p>
        </p:txBody>
      </p:sp>
      <p:sp>
        <p:nvSpPr>
          <p:cNvPr id="4" name="Date Placeholder 4">
            <a:extLst>
              <a:ext uri="{FF2B5EF4-FFF2-40B4-BE49-F238E27FC236}">
                <a16:creationId xmlns:a16="http://schemas.microsoft.com/office/drawing/2014/main" id="{1D938592-F2CB-494F-87DB-DB229FD9201A}"/>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03B5F899-1589-4EE0-AA59-A9641F6C9075}"/>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F1247033-5969-0345-AF1B-BF0436CC9A82}"/>
              </a:ext>
            </a:extLst>
          </p:cNvPr>
          <p:cNvSpPr>
            <a:spLocks noGrp="1"/>
          </p:cNvSpPr>
          <p:nvPr>
            <p:ph type="sldNum" sz="quarter" idx="12"/>
          </p:nvPr>
        </p:nvSpPr>
        <p:spPr/>
        <p:txBody>
          <a:bodyPr/>
          <a:lstStyle/>
          <a:p>
            <a:fld id="{A78F0280-9EC3-4E3E-BAE6-63290C1EDCA8}" type="slidenum">
              <a:rPr lang="en-AU" smtClean="0"/>
              <a:t>16</a:t>
            </a:fld>
            <a:endParaRPr lang="en-AU"/>
          </a:p>
        </p:txBody>
      </p:sp>
    </p:spTree>
    <p:extLst>
      <p:ext uri="{BB962C8B-B14F-4D97-AF65-F5344CB8AC3E}">
        <p14:creationId xmlns:p14="http://schemas.microsoft.com/office/powerpoint/2010/main" val="212902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170C6-B0DC-41DA-B516-DDDCBC629453}"/>
              </a:ext>
            </a:extLst>
          </p:cNvPr>
          <p:cNvSpPr>
            <a:spLocks noGrp="1"/>
          </p:cNvSpPr>
          <p:nvPr>
            <p:ph type="title"/>
          </p:nvPr>
        </p:nvSpPr>
        <p:spPr>
          <a:xfrm>
            <a:off x="660646" y="365125"/>
            <a:ext cx="10515600" cy="1325563"/>
          </a:xfrm>
        </p:spPr>
        <p:txBody>
          <a:bodyPr/>
          <a:lstStyle/>
          <a:p>
            <a:r>
              <a:rPr lang="en-AU" b="1" dirty="0">
                <a:latin typeface="Times New Roman" panose="02020603050405020304" pitchFamily="18" charset="0"/>
                <a:cs typeface="Times New Roman" panose="02020603050405020304" pitchFamily="18" charset="0"/>
              </a:rPr>
              <a:t>REPRESENTATION CASES </a:t>
            </a:r>
          </a:p>
        </p:txBody>
      </p:sp>
      <p:sp>
        <p:nvSpPr>
          <p:cNvPr id="3" name="Content Placeholder 2">
            <a:extLst>
              <a:ext uri="{FF2B5EF4-FFF2-40B4-BE49-F238E27FC236}">
                <a16:creationId xmlns:a16="http://schemas.microsoft.com/office/drawing/2014/main" id="{7BA36288-02CA-4939-B851-E092AD576F2B}"/>
              </a:ext>
            </a:extLst>
          </p:cNvPr>
          <p:cNvSpPr>
            <a:spLocks noGrp="1"/>
          </p:cNvSpPr>
          <p:nvPr>
            <p:ph idx="1"/>
          </p:nvPr>
        </p:nvSpPr>
        <p:spPr>
          <a:xfrm>
            <a:off x="835186" y="1594806"/>
            <a:ext cx="10515600" cy="4351338"/>
          </a:xfrm>
        </p:spPr>
        <p:txBody>
          <a:bodyPr>
            <a:normAutofit lnSpcReduction="10000"/>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Representation cases mostly center on spoken statements and marketing material provided by the developer’s marketing agents pre-purchase e.g.,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Murray Norton Tiplady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[1984] FCA 152;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Lymquartz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[2007] NSWSC 457 at para [12].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AU"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i="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Murray Norton Tiplady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1984) ATPR para 40-472/54 ALR 337.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Tiplady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concerned the sale of an off-the-plan penthouse. There had been changes from the represented floor plans shown to the applicants, in </a:t>
            </a:r>
            <a:r>
              <a:rPr lang="en-A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respect of the balustrade, lobby, private vestibule, and dining area</a:t>
            </a:r>
            <a:r>
              <a:rPr lang="en-AU" sz="1800" dirty="0">
                <a:effectLst/>
                <a:latin typeface="Times New Roman" panose="02020603050405020304" pitchFamily="18" charset="0"/>
                <a:ea typeface="Times New Roman" panose="02020603050405020304" pitchFamily="18" charset="0"/>
                <a:cs typeface="Times New Roman" panose="02020603050405020304" pitchFamily="18" charset="0"/>
              </a:rPr>
              <a:t>. These were not disclosed until after exchange of contracts: see e.g., para [88].</a:t>
            </a:r>
            <a:br>
              <a:rPr lang="en-AU" sz="18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800"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Bruce v Baju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[2016] dealt with a contract for the sale of a unit “off the plan” and which had a disclaimer on the marketing sketch.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disclaimer included that purchasers had to rely on their own inquiries and seek  independent advice. The sketch showed e.g., dimensions of the (then) future unit. One particular matter raised pre contract by the purchasers (whether there were to be robes included), was annotated in hand on the sketch.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contract had a different architectural plan included, which showed dimensions, and which was referred to in the wording of the contract.</a:t>
            </a:r>
            <a:endParaRPr lang="en-AU"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08CE5678-FAAC-42A9-94E0-EC66BB2E8446}"/>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7AF1B882-E221-4D3D-9EE8-8C597C669541}"/>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973AA3BF-FB7B-9945-86C1-88F47E7B0C1E}"/>
              </a:ext>
            </a:extLst>
          </p:cNvPr>
          <p:cNvSpPr>
            <a:spLocks noGrp="1"/>
          </p:cNvSpPr>
          <p:nvPr>
            <p:ph type="sldNum" sz="quarter" idx="12"/>
          </p:nvPr>
        </p:nvSpPr>
        <p:spPr/>
        <p:txBody>
          <a:bodyPr/>
          <a:lstStyle/>
          <a:p>
            <a:fld id="{A78F0280-9EC3-4E3E-BAE6-63290C1EDCA8}" type="slidenum">
              <a:rPr lang="en-AU" smtClean="0"/>
              <a:t>17</a:t>
            </a:fld>
            <a:endParaRPr lang="en-AU"/>
          </a:p>
        </p:txBody>
      </p:sp>
    </p:spTree>
    <p:extLst>
      <p:ext uri="{BB962C8B-B14F-4D97-AF65-F5344CB8AC3E}">
        <p14:creationId xmlns:p14="http://schemas.microsoft.com/office/powerpoint/2010/main" val="4217266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3303-03F0-4FB6-95AC-6F76B79AF124}"/>
              </a:ext>
            </a:extLst>
          </p:cNvPr>
          <p:cNvSpPr>
            <a:spLocks noGrp="1"/>
          </p:cNvSpPr>
          <p:nvPr>
            <p:ph type="title"/>
          </p:nvPr>
        </p:nvSpPr>
        <p:spPr>
          <a:xfrm>
            <a:off x="749423" y="615471"/>
            <a:ext cx="10515600" cy="1325563"/>
          </a:xfrm>
        </p:spPr>
        <p:txBody>
          <a:bodyPr>
            <a:noAutofit/>
          </a:bodyPr>
          <a:lstStyle/>
          <a:p>
            <a:r>
              <a:rPr lang="en-AU" sz="3200" b="1" dirty="0">
                <a:latin typeface="Times New Roman" panose="02020603050405020304" pitchFamily="18" charset="0"/>
                <a:cs typeface="Times New Roman" panose="02020603050405020304" pitchFamily="18" charset="0"/>
              </a:rPr>
              <a:t>RECENT REFORMS </a:t>
            </a:r>
          </a:p>
        </p:txBody>
      </p:sp>
      <p:sp>
        <p:nvSpPr>
          <p:cNvPr id="3" name="Content Placeholder 2">
            <a:extLst>
              <a:ext uri="{FF2B5EF4-FFF2-40B4-BE49-F238E27FC236}">
                <a16:creationId xmlns:a16="http://schemas.microsoft.com/office/drawing/2014/main" id="{3CFBDA6A-028C-4C6A-919E-FE2FF448AD75}"/>
              </a:ext>
            </a:extLst>
          </p:cNvPr>
          <p:cNvSpPr>
            <a:spLocks noGrp="1"/>
          </p:cNvSpPr>
          <p:nvPr>
            <p:ph idx="1"/>
          </p:nvPr>
        </p:nvSpPr>
        <p:spPr>
          <a:xfrm>
            <a:off x="835186" y="2157703"/>
            <a:ext cx="10515600" cy="3868769"/>
          </a:xfrm>
        </p:spPr>
        <p:txBody>
          <a:bodyPr>
            <a:normAutofit lnSpcReduction="10000"/>
          </a:bodyPr>
          <a:lstStyle/>
          <a:p>
            <a:pPr>
              <a:buFont typeface="Wingdings" panose="05000000000000000000" pitchFamily="2" charset="2"/>
              <a:buChar char="§"/>
            </a:pPr>
            <a:endParaRPr lang="en-AU" sz="2800" i="0" u="none" strike="noStrike" dirty="0">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There were a series of changes to the </a:t>
            </a:r>
            <a:r>
              <a:rPr lang="en-AU" i="1" dirty="0">
                <a:latin typeface="Times New Roman" panose="02020603050405020304" pitchFamily="18" charset="0"/>
                <a:cs typeface="Times New Roman" panose="02020603050405020304" pitchFamily="18" charset="0"/>
              </a:rPr>
              <a:t>Conveyancing Act </a:t>
            </a:r>
            <a:r>
              <a:rPr lang="en-AU" dirty="0">
                <a:latin typeface="Times New Roman" panose="02020603050405020304" pitchFamily="18" charset="0"/>
                <a:cs typeface="Times New Roman" panose="02020603050405020304" pitchFamily="18" charset="0"/>
              </a:rPr>
              <a:t>after </a:t>
            </a:r>
            <a:r>
              <a:rPr lang="en-AU" i="1" dirty="0">
                <a:latin typeface="Times New Roman" panose="02020603050405020304" pitchFamily="18" charset="0"/>
                <a:cs typeface="Times New Roman" panose="02020603050405020304" pitchFamily="18" charset="0"/>
              </a:rPr>
              <a:t>Wang v </a:t>
            </a:r>
            <a:r>
              <a:rPr lang="en-AU" i="1" dirty="0" err="1">
                <a:latin typeface="Times New Roman" panose="02020603050405020304" pitchFamily="18" charset="0"/>
                <a:cs typeface="Times New Roman" panose="02020603050405020304" pitchFamily="18" charset="0"/>
              </a:rPr>
              <a:t>Kaymet</a:t>
            </a:r>
            <a:r>
              <a:rPr lang="en-AU" i="1" dirty="0">
                <a:latin typeface="Times New Roman" panose="02020603050405020304" pitchFamily="18" charset="0"/>
                <a:cs typeface="Times New Roman" panose="02020603050405020304" pitchFamily="18" charset="0"/>
              </a:rPr>
              <a:t> </a:t>
            </a:r>
            <a:br>
              <a:rPr lang="en-AU" i="1"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There have been a suite of recent reforms after high profile disasters with e.g. Opal Towers and Mascot Towers include the </a:t>
            </a:r>
            <a:r>
              <a:rPr lang="en-AU" sz="2800" i="1" strike="noStrike" dirty="0">
                <a:effectLst/>
                <a:latin typeface="Times New Roman" panose="02020603050405020304" pitchFamily="18" charset="0"/>
                <a:cs typeface="Times New Roman" panose="02020603050405020304" pitchFamily="18" charset="0"/>
              </a:rPr>
              <a:t>Residential Apartment Buildings (Compliance and Enforcement Powers) </a:t>
            </a:r>
            <a:r>
              <a:rPr lang="en-AU" sz="2800" i="1" u="none" strike="noStrike" dirty="0">
                <a:effectLst/>
                <a:latin typeface="Times New Roman" panose="02020603050405020304" pitchFamily="18" charset="0"/>
                <a:cs typeface="Times New Roman" panose="02020603050405020304" pitchFamily="18" charset="0"/>
              </a:rPr>
              <a:t>Act 2020</a:t>
            </a:r>
            <a:r>
              <a:rPr lang="en-AU" sz="2800" i="0" u="none" strike="noStrike" dirty="0">
                <a:effectLst/>
                <a:latin typeface="Times New Roman" panose="02020603050405020304" pitchFamily="18" charset="0"/>
                <a:cs typeface="Times New Roman" panose="02020603050405020304" pitchFamily="18" charset="0"/>
              </a:rPr>
              <a:t> (“</a:t>
            </a:r>
            <a:r>
              <a:rPr lang="en-AU" sz="2800" i="1" u="none" strike="noStrike" dirty="0">
                <a:effectLst/>
                <a:latin typeface="Times New Roman" panose="02020603050405020304" pitchFamily="18" charset="0"/>
                <a:cs typeface="Times New Roman" panose="02020603050405020304" pitchFamily="18" charset="0"/>
              </a:rPr>
              <a:t>RAB Act”)</a:t>
            </a:r>
            <a:r>
              <a:rPr lang="en-AU" sz="2800" i="0" u="none" strike="noStrike" dirty="0">
                <a:effectLst/>
                <a:latin typeface="Times New Roman" panose="02020603050405020304" pitchFamily="18" charset="0"/>
                <a:cs typeface="Times New Roman" panose="02020603050405020304" pitchFamily="18" charset="0"/>
              </a:rPr>
              <a:t>.</a:t>
            </a:r>
            <a:br>
              <a:rPr lang="en-AU" sz="2800" i="0" u="none" strike="noStrike" dirty="0">
                <a:effectLst/>
                <a:latin typeface="Times New Roman" panose="02020603050405020304" pitchFamily="18" charset="0"/>
                <a:cs typeface="Times New Roman" panose="02020603050405020304" pitchFamily="18" charset="0"/>
              </a:rPr>
            </a:br>
            <a:br>
              <a:rPr lang="en-AU" b="1" dirty="0"/>
            </a:br>
            <a:endParaRPr lang="en-AU" b="1" dirty="0"/>
          </a:p>
          <a:p>
            <a:endParaRPr lang="en-AU" dirty="0"/>
          </a:p>
        </p:txBody>
      </p:sp>
      <p:sp>
        <p:nvSpPr>
          <p:cNvPr id="4" name="Date Placeholder 4">
            <a:extLst>
              <a:ext uri="{FF2B5EF4-FFF2-40B4-BE49-F238E27FC236}">
                <a16:creationId xmlns:a16="http://schemas.microsoft.com/office/drawing/2014/main" id="{3B8E6719-8F36-48B8-B846-85A4807D9261}"/>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B2BCDD5A-E9C8-49B1-BA09-5CE196BC1CB7}"/>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F9A74481-238F-B849-9244-635A4A639A32}"/>
              </a:ext>
            </a:extLst>
          </p:cNvPr>
          <p:cNvSpPr>
            <a:spLocks noGrp="1"/>
          </p:cNvSpPr>
          <p:nvPr>
            <p:ph type="sldNum" sz="quarter" idx="12"/>
          </p:nvPr>
        </p:nvSpPr>
        <p:spPr/>
        <p:txBody>
          <a:bodyPr/>
          <a:lstStyle/>
          <a:p>
            <a:fld id="{A78F0280-9EC3-4E3E-BAE6-63290C1EDCA8}" type="slidenum">
              <a:rPr lang="en-AU" smtClean="0"/>
              <a:t>18</a:t>
            </a:fld>
            <a:endParaRPr lang="en-AU"/>
          </a:p>
        </p:txBody>
      </p:sp>
    </p:spTree>
    <p:extLst>
      <p:ext uri="{BB962C8B-B14F-4D97-AF65-F5344CB8AC3E}">
        <p14:creationId xmlns:p14="http://schemas.microsoft.com/office/powerpoint/2010/main" val="2937578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DDC1-F536-4EBE-9950-3348A5F7448D}"/>
              </a:ext>
            </a:extLst>
          </p:cNvPr>
          <p:cNvSpPr>
            <a:spLocks noGrp="1"/>
          </p:cNvSpPr>
          <p:nvPr>
            <p:ph type="title"/>
          </p:nvPr>
        </p:nvSpPr>
        <p:spPr>
          <a:xfrm>
            <a:off x="496656" y="1226259"/>
            <a:ext cx="10515600" cy="1325563"/>
          </a:xfrm>
        </p:spPr>
        <p:txBody>
          <a:bodyPr>
            <a:noAutofit/>
          </a:bodyPr>
          <a:lstStyle/>
          <a:p>
            <a:r>
              <a:rPr lang="en-AU" b="1" dirty="0">
                <a:latin typeface="Times New Roman" panose="02020603050405020304" pitchFamily="18" charset="0"/>
                <a:cs typeface="Times New Roman" panose="02020603050405020304" pitchFamily="18" charset="0"/>
              </a:rPr>
              <a:t>DISCLOSURE STATEMENTS: s 66 ZL &amp; s </a:t>
            </a:r>
            <a:r>
              <a:rPr kumimoji="0" lang="en-US" altLang="en-US"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66ZM </a:t>
            </a:r>
            <a:r>
              <a:rPr kumimoji="0" lang="en-US" altLang="en-US" b="1"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Conveyancing Act 1919</a:t>
            </a:r>
            <a:r>
              <a:rPr kumimoji="0" lang="en-US" altLang="en-US"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br>
              <a:rPr kumimoji="0" lang="en-US" altLang="en-US"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br>
              <a:rPr kumimoji="0" lang="en-US" altLang="en-US"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br>
              <a:rPr kumimoji="0" lang="en-US" altLang="en-US" sz="2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endParaRPr lang="en-AU" sz="2400" dirty="0">
              <a:latin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B6F2AC6D-7354-4B9C-A7A5-AA34A824BA5D}"/>
              </a:ext>
            </a:extLst>
          </p:cNvPr>
          <p:cNvSpPr>
            <a:spLocks noGrp="1" noChangeArrowheads="1"/>
          </p:cNvSpPr>
          <p:nvPr>
            <p:ph idx="1"/>
          </p:nvPr>
        </p:nvSpPr>
        <p:spPr bwMode="auto">
          <a:xfrm>
            <a:off x="558800" y="2166161"/>
            <a:ext cx="11437326" cy="3570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Documents to be attached to off the plan contract</a:t>
            </a:r>
            <a:r>
              <a:rPr kumimoji="0" lang="en-US" altLang="en-US" sz="32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 vendor under an off the plan contract must, before the contract is signed by or on behalf of the purchaser, attach a disclosure statement in the approved form, which is to include:</a:t>
            </a:r>
            <a:b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b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 a copy of a draft plan, prepared by a registered surveyor, in the way and containing the information prescribed by the regulations, and </a:t>
            </a:r>
            <a:b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 any other documents, or copies of documents, prescribed by the regulations. </a:t>
            </a:r>
            <a:b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br>
              <a:rPr kumimoji="0" lang="en-US" altLang="en-US" sz="18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b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NOTE: Introduced as part of a raft of reforms in </a:t>
            </a:r>
            <a:r>
              <a:rPr kumimoji="0" lang="en-US" altLang="en-US" sz="18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Conveyancing Legislation Amendment Act 2018</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8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No 75</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(NSW). </a:t>
            </a:r>
          </a:p>
        </p:txBody>
      </p:sp>
      <p:sp>
        <p:nvSpPr>
          <p:cNvPr id="5" name="Date Placeholder 4">
            <a:extLst>
              <a:ext uri="{FF2B5EF4-FFF2-40B4-BE49-F238E27FC236}">
                <a16:creationId xmlns:a16="http://schemas.microsoft.com/office/drawing/2014/main" id="{2D89771D-51F7-4855-B37F-ABBB70CEC5B3}"/>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6" name="Footer Placeholder 5">
            <a:extLst>
              <a:ext uri="{FF2B5EF4-FFF2-40B4-BE49-F238E27FC236}">
                <a16:creationId xmlns:a16="http://schemas.microsoft.com/office/drawing/2014/main" id="{62BA9243-F1FA-4EA6-840B-7BBCCA66A12E}"/>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7F900500-D782-9B49-ADF3-2C0638190D26}"/>
              </a:ext>
            </a:extLst>
          </p:cNvPr>
          <p:cNvSpPr>
            <a:spLocks noGrp="1"/>
          </p:cNvSpPr>
          <p:nvPr>
            <p:ph type="sldNum" sz="quarter" idx="12"/>
          </p:nvPr>
        </p:nvSpPr>
        <p:spPr/>
        <p:txBody>
          <a:bodyPr/>
          <a:lstStyle/>
          <a:p>
            <a:fld id="{A78F0280-9EC3-4E3E-BAE6-63290C1EDCA8}" type="slidenum">
              <a:rPr lang="en-AU" smtClean="0"/>
              <a:t>19</a:t>
            </a:fld>
            <a:endParaRPr lang="en-AU"/>
          </a:p>
        </p:txBody>
      </p:sp>
    </p:spTree>
    <p:extLst>
      <p:ext uri="{BB962C8B-B14F-4D97-AF65-F5344CB8AC3E}">
        <p14:creationId xmlns:p14="http://schemas.microsoft.com/office/powerpoint/2010/main" val="303491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C7EFB-1134-448E-8A35-149695EFC0A9}"/>
              </a:ext>
            </a:extLst>
          </p:cNvPr>
          <p:cNvSpPr>
            <a:spLocks noGrp="1"/>
          </p:cNvSpPr>
          <p:nvPr>
            <p:ph type="title"/>
          </p:nvPr>
        </p:nvSpPr>
        <p:spPr>
          <a:xfrm>
            <a:off x="838200" y="452009"/>
            <a:ext cx="10515600" cy="1325563"/>
          </a:xfrm>
        </p:spPr>
        <p:txBody>
          <a:bodyPr/>
          <a:lstStyle/>
          <a:p>
            <a:r>
              <a:rPr lang="en-AU" b="1" dirty="0">
                <a:latin typeface="Times New Roman" panose="02020603050405020304" pitchFamily="18" charset="0"/>
                <a:cs typeface="Times New Roman" panose="02020603050405020304" pitchFamily="18" charset="0"/>
              </a:rPr>
              <a:t>TOPICS ADDRESSED </a:t>
            </a:r>
          </a:p>
        </p:txBody>
      </p:sp>
      <p:sp>
        <p:nvSpPr>
          <p:cNvPr id="3" name="Content Placeholder 2">
            <a:extLst>
              <a:ext uri="{FF2B5EF4-FFF2-40B4-BE49-F238E27FC236}">
                <a16:creationId xmlns:a16="http://schemas.microsoft.com/office/drawing/2014/main" id="{4CAA2E93-9D8A-41F8-9569-71A462FC2D05}"/>
              </a:ext>
            </a:extLst>
          </p:cNvPr>
          <p:cNvSpPr>
            <a:spLocks noGrp="1"/>
          </p:cNvSpPr>
          <p:nvPr>
            <p:ph idx="1"/>
          </p:nvPr>
        </p:nvSpPr>
        <p:spPr>
          <a:xfrm>
            <a:off x="838199" y="1391870"/>
            <a:ext cx="11224847" cy="5348899"/>
          </a:xfrm>
        </p:spPr>
        <p:txBody>
          <a:bodyPr>
            <a:normAutofit fontScale="85000" lnSpcReduction="10000"/>
          </a:bodyPr>
          <a:lstStyle/>
          <a:p>
            <a:pPr>
              <a:lnSpc>
                <a:spcPct val="150000"/>
              </a:lnSpc>
            </a:pPr>
            <a:endParaRPr lang="en-US" sz="1800" dirty="0">
              <a:effectLst/>
              <a:latin typeface="Garamond" panose="02020404030301010803" pitchFamily="18" charset="0"/>
              <a:ea typeface="Calibri" panose="020F0502020204030204" pitchFamily="34" charset="0"/>
            </a:endParaRPr>
          </a:p>
          <a:p>
            <a:pPr>
              <a:lnSpc>
                <a:spcPct val="150000"/>
              </a:lnSpc>
              <a:buFont typeface="Wingdings" panose="05000000000000000000" pitchFamily="2" charset="2"/>
              <a:buChar char="§"/>
            </a:pPr>
            <a:r>
              <a:rPr lang="en-US" sz="2600" dirty="0">
                <a:effectLst/>
                <a:latin typeface="Times New Roman" panose="02020603050405020304" pitchFamily="18" charset="0"/>
                <a:ea typeface="Calibri" panose="020F0502020204030204" pitchFamily="34" charset="0"/>
                <a:cs typeface="Times New Roman" panose="02020603050405020304" pitchFamily="18" charset="0"/>
              </a:rPr>
              <a:t>Examine clauses in a contract for the sale of land off-the-plan by a developer</a:t>
            </a:r>
            <a:r>
              <a:rPr lang="en-US" sz="2600" dirty="0">
                <a:latin typeface="Times New Roman" panose="02020603050405020304" pitchFamily="18" charset="0"/>
                <a:ea typeface="Calibri" panose="020F0502020204030204" pitchFamily="34" charset="0"/>
                <a:cs typeface="Times New Roman" panose="02020603050405020304" pitchFamily="18" charset="0"/>
              </a:rPr>
              <a:t> to build in a  proper and workmanlike manner as per approved plans.</a:t>
            </a:r>
          </a:p>
          <a:p>
            <a:pPr>
              <a:lnSpc>
                <a:spcPct val="150000"/>
              </a:lnSpc>
              <a:buFont typeface="Wingdings" panose="05000000000000000000" pitchFamily="2" charset="2"/>
              <a:buChar char="§"/>
            </a:pPr>
            <a:r>
              <a:rPr lang="en-US" sz="2600" dirty="0">
                <a:effectLst/>
                <a:latin typeface="Times New Roman" panose="02020603050405020304" pitchFamily="18" charset="0"/>
                <a:ea typeface="Times New Roman" panose="02020603050405020304" pitchFamily="18" charset="0"/>
                <a:cs typeface="Times New Roman" panose="02020603050405020304" pitchFamily="18" charset="0"/>
              </a:rPr>
              <a:t>Consider the nature of such clauses: Are they essential? Consider what the remedies might be for breach.</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buFont typeface="Wingdings" panose="05000000000000000000" pitchFamily="2" charset="2"/>
              <a:buChar char="§"/>
            </a:pPr>
            <a:r>
              <a:rPr lang="en-US" sz="2600" dirty="0">
                <a:latin typeface="Times New Roman" panose="02020603050405020304" pitchFamily="18" charset="0"/>
                <a:ea typeface="Calibri" panose="020F0502020204030204" pitchFamily="34" charset="0"/>
                <a:cs typeface="Times New Roman" panose="02020603050405020304" pitchFamily="18" charset="0"/>
              </a:rPr>
              <a:t>Consider the background of the general law relating to settlement/notices to complete.  </a:t>
            </a:r>
          </a:p>
          <a:p>
            <a:pPr>
              <a:lnSpc>
                <a:spcPct val="150000"/>
              </a:lnSpc>
              <a:buFont typeface="Wingdings" panose="05000000000000000000" pitchFamily="2" charset="2"/>
              <a:buChar char="§"/>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Disclosure Statements.</a:t>
            </a:r>
          </a:p>
          <a:p>
            <a:pPr>
              <a:lnSpc>
                <a:spcPct val="150000"/>
              </a:lnSpc>
              <a:buFont typeface="Wingdings" panose="05000000000000000000" pitchFamily="2" charset="2"/>
              <a:buChar char="§"/>
            </a:pPr>
            <a:r>
              <a:rPr lang="en-US" sz="2600" i="1" dirty="0">
                <a:latin typeface="Times New Roman" panose="02020603050405020304" pitchFamily="18" charset="0"/>
                <a:ea typeface="Times New Roman" panose="02020603050405020304" pitchFamily="18" charset="0"/>
                <a:cs typeface="Times New Roman" panose="02020603050405020304" pitchFamily="18" charset="0"/>
              </a:rPr>
              <a:t>Residential Apartment Buildings (Compliance and Enforcement Powers) Act 2020</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(NSW).</a:t>
            </a:r>
          </a:p>
          <a:p>
            <a:pPr>
              <a:lnSpc>
                <a:spcPct val="150000"/>
              </a:lnSpc>
              <a:buFont typeface="Wingdings" panose="05000000000000000000" pitchFamily="2" charset="2"/>
              <a:buChar char="§"/>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Bringing it all together.</a:t>
            </a:r>
            <a:br>
              <a:rPr lang="en-US" sz="1800" dirty="0">
                <a:latin typeface="Garamond" panose="02020404030301010803" pitchFamily="18" charset="0"/>
                <a:ea typeface="Times New Roman" panose="02020603050405020304" pitchFamily="18" charset="0"/>
              </a:rPr>
            </a:br>
            <a:endParaRPr lang="en-US" sz="1800" dirty="0">
              <a:latin typeface="Garamond" panose="02020404030301010803" pitchFamily="18" charset="0"/>
              <a:ea typeface="Times New Roman" panose="02020603050405020304" pitchFamily="18" charset="0"/>
            </a:endParaRPr>
          </a:p>
          <a:p>
            <a:pPr marL="342900" lvl="0" indent="-342900">
              <a:buFont typeface="Symbol" panose="05050102010706020507" pitchFamily="18" charset="2"/>
              <a:buChar char=""/>
            </a:pPr>
            <a:endParaRPr lang="en-US" sz="1800" dirty="0">
              <a:effectLst/>
              <a:latin typeface="Garamond" panose="02020404030301010803" pitchFamily="18" charset="0"/>
              <a:ea typeface="Times New Roman" panose="02020603050405020304" pitchFamily="18" charset="0"/>
            </a:endParaRPr>
          </a:p>
          <a:p>
            <a:pPr marL="342900" lvl="0" indent="-342900">
              <a:buFont typeface="Symbol" panose="05050102010706020507" pitchFamily="18" charset="2"/>
              <a:buChar char=""/>
            </a:pPr>
            <a:endParaRPr lang="en-AU" sz="1800" dirty="0">
              <a:effectLst/>
              <a:latin typeface="Garamond" panose="02020404030301010803" pitchFamily="18" charset="0"/>
              <a:ea typeface="Calibri" panose="020F0502020204030204" pitchFamily="34" charset="0"/>
            </a:endParaRPr>
          </a:p>
          <a:p>
            <a:endParaRPr lang="en-AU" dirty="0">
              <a:latin typeface="Garamond" panose="02020404030301010803" pitchFamily="18" charset="0"/>
            </a:endParaRPr>
          </a:p>
        </p:txBody>
      </p:sp>
      <p:sp>
        <p:nvSpPr>
          <p:cNvPr id="5" name="Date Placeholder 4">
            <a:extLst>
              <a:ext uri="{FF2B5EF4-FFF2-40B4-BE49-F238E27FC236}">
                <a16:creationId xmlns:a16="http://schemas.microsoft.com/office/drawing/2014/main" id="{314460E0-EF11-4D8C-AF76-8B5FACA4974B}"/>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6" name="Footer Placeholder 5">
            <a:extLst>
              <a:ext uri="{FF2B5EF4-FFF2-40B4-BE49-F238E27FC236}">
                <a16:creationId xmlns:a16="http://schemas.microsoft.com/office/drawing/2014/main" id="{6C341182-3D8B-4C8F-BC47-77B7BB348231}"/>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FCC9B7DC-6641-B340-B0CB-3AA14972795D}"/>
              </a:ext>
            </a:extLst>
          </p:cNvPr>
          <p:cNvSpPr>
            <a:spLocks noGrp="1"/>
          </p:cNvSpPr>
          <p:nvPr>
            <p:ph type="sldNum" sz="quarter" idx="12"/>
          </p:nvPr>
        </p:nvSpPr>
        <p:spPr/>
        <p:txBody>
          <a:bodyPr/>
          <a:lstStyle/>
          <a:p>
            <a:fld id="{A78F0280-9EC3-4E3E-BAE6-63290C1EDCA8}" type="slidenum">
              <a:rPr lang="en-AU" smtClean="0"/>
              <a:t>2</a:t>
            </a:fld>
            <a:endParaRPr lang="en-AU"/>
          </a:p>
        </p:txBody>
      </p:sp>
    </p:spTree>
    <p:extLst>
      <p:ext uri="{BB962C8B-B14F-4D97-AF65-F5344CB8AC3E}">
        <p14:creationId xmlns:p14="http://schemas.microsoft.com/office/powerpoint/2010/main" val="932129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F5330-A16D-47FA-92F6-A18BDFB9FE38}"/>
              </a:ext>
            </a:extLst>
          </p:cNvPr>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s 66 ZM </a:t>
            </a:r>
            <a:r>
              <a:rPr kumimoji="0" lang="en-US" altLang="en-US" sz="4400" b="1"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Conveyancing Act 1919</a:t>
            </a:r>
            <a:r>
              <a:rPr kumimoji="0" lang="en-US" altLang="en-US" sz="4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lang="en-AU"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1882C43-F71C-4ACC-83C4-FDE806C46D35}"/>
              </a:ext>
            </a:extLst>
          </p:cNvPr>
          <p:cNvSpPr>
            <a:spLocks noGrp="1"/>
          </p:cNvSpPr>
          <p:nvPr>
            <p:ph idx="1"/>
          </p:nvPr>
        </p:nvSpPr>
        <p:spPr/>
        <p:txBody>
          <a:bodyPr>
            <a:normAutofit lnSpcReduction="10000"/>
          </a:bodyPr>
          <a:lstStyle/>
          <a:p>
            <a:r>
              <a:rPr lang="en-AU" dirty="0">
                <a:latin typeface="Times New Roman" panose="02020603050405020304" pitchFamily="18" charset="0"/>
                <a:cs typeface="Times New Roman" panose="02020603050405020304" pitchFamily="18" charset="0"/>
              </a:rPr>
              <a:t>(2) For the purposes of subsection (1), the </a:t>
            </a:r>
            <a:r>
              <a:rPr lang="en-AU" i="1" dirty="0">
                <a:latin typeface="Times New Roman" panose="02020603050405020304" pitchFamily="18" charset="0"/>
                <a:cs typeface="Times New Roman" panose="02020603050405020304" pitchFamily="18" charset="0"/>
              </a:rPr>
              <a:t>disclosure statement includes – </a:t>
            </a:r>
            <a:endParaRPr lang="en-AU" dirty="0">
              <a:latin typeface="Times New Roman" panose="02020603050405020304" pitchFamily="18" charset="0"/>
              <a:cs typeface="Times New Roman" panose="02020603050405020304" pitchFamily="18" charset="0"/>
            </a:endParaRPr>
          </a:p>
          <a:p>
            <a:pPr marL="0" indent="0">
              <a:buNone/>
            </a:pPr>
            <a:r>
              <a:rPr lang="en-AU" dirty="0">
                <a:latin typeface="Times New Roman" panose="02020603050405020304" pitchFamily="18" charset="0"/>
                <a:cs typeface="Times New Roman" panose="02020603050405020304" pitchFamily="18" charset="0"/>
              </a:rPr>
              <a:t>	(a) a copy of a draft plan, prepared by a registered surveyor, in the 	way and containing the information prescribed by the regulations, 	and </a:t>
            </a:r>
          </a:p>
          <a:p>
            <a:pPr marL="0" indent="0">
              <a:buNone/>
            </a:pPr>
            <a:r>
              <a:rPr lang="en-AU" dirty="0">
                <a:latin typeface="Times New Roman" panose="02020603050405020304" pitchFamily="18" charset="0"/>
                <a:cs typeface="Times New Roman" panose="02020603050405020304" pitchFamily="18" charset="0"/>
              </a:rPr>
              <a:t>	(b) any other documents, or copies of documents, prescribed by 	the regulations. </a:t>
            </a:r>
          </a:p>
          <a:p>
            <a:r>
              <a:rPr lang="en-AU" dirty="0">
                <a:latin typeface="Times New Roman" panose="02020603050405020304" pitchFamily="18" charset="0"/>
                <a:cs typeface="Times New Roman" panose="02020603050405020304" pitchFamily="18" charset="0"/>
              </a:rPr>
              <a:t>(3) The requirement in subsection (1) to attach a disclosure statement to an off the plan contract is not contravened only because there are inaccuracies in the disclosure statement at the time the statement is attached to the contract.</a:t>
            </a:r>
          </a:p>
        </p:txBody>
      </p:sp>
      <p:sp>
        <p:nvSpPr>
          <p:cNvPr id="4" name="Date Placeholder 4">
            <a:extLst>
              <a:ext uri="{FF2B5EF4-FFF2-40B4-BE49-F238E27FC236}">
                <a16:creationId xmlns:a16="http://schemas.microsoft.com/office/drawing/2014/main" id="{101E2CA7-1013-49BE-B9C9-E9207CC826FA}"/>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9C9E8A5E-F871-40F7-BCC6-8B9608D3A1AA}"/>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EA85F58E-B5CC-BB4E-9E26-63425AD06137}"/>
              </a:ext>
            </a:extLst>
          </p:cNvPr>
          <p:cNvSpPr>
            <a:spLocks noGrp="1"/>
          </p:cNvSpPr>
          <p:nvPr>
            <p:ph type="sldNum" sz="quarter" idx="12"/>
          </p:nvPr>
        </p:nvSpPr>
        <p:spPr/>
        <p:txBody>
          <a:bodyPr/>
          <a:lstStyle/>
          <a:p>
            <a:fld id="{A78F0280-9EC3-4E3E-BAE6-63290C1EDCA8}" type="slidenum">
              <a:rPr lang="en-AU" smtClean="0"/>
              <a:t>20</a:t>
            </a:fld>
            <a:endParaRPr lang="en-AU"/>
          </a:p>
        </p:txBody>
      </p:sp>
    </p:spTree>
    <p:extLst>
      <p:ext uri="{BB962C8B-B14F-4D97-AF65-F5344CB8AC3E}">
        <p14:creationId xmlns:p14="http://schemas.microsoft.com/office/powerpoint/2010/main" val="3494438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44554-E8B5-445C-BA84-47FB73671981}"/>
              </a:ext>
            </a:extLst>
          </p:cNvPr>
          <p:cNvSpPr>
            <a:spLocks noGrp="1"/>
          </p:cNvSpPr>
          <p:nvPr>
            <p:ph type="title"/>
          </p:nvPr>
        </p:nvSpPr>
        <p:spPr>
          <a:xfrm>
            <a:off x="660647" y="365125"/>
            <a:ext cx="10515600" cy="1325563"/>
          </a:xfrm>
        </p:spPr>
        <p:txBody>
          <a:bodyPr/>
          <a:lstStyle/>
          <a:p>
            <a:r>
              <a:rPr lang="en-AU" b="1" dirty="0">
                <a:latin typeface="Times New Roman" panose="02020603050405020304" pitchFamily="18" charset="0"/>
                <a:cs typeface="Times New Roman" panose="02020603050405020304" pitchFamily="18" charset="0"/>
              </a:rPr>
              <a:t>s 66 ZN, s ZO and s ZP </a:t>
            </a:r>
            <a:r>
              <a:rPr kumimoji="0" lang="en-US" altLang="en-US" sz="4400" b="1"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Conveyancing Act</a:t>
            </a:r>
            <a:r>
              <a:rPr kumimoji="0" lang="en-US" altLang="en-US" sz="44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4400" b="1"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1919</a:t>
            </a:r>
            <a:r>
              <a:rPr lang="en-AU" b="1" dirty="0">
                <a:latin typeface="Times New Roman" panose="02020603050405020304" pitchFamily="18" charset="0"/>
                <a:cs typeface="Times New Roman" panose="02020603050405020304" pitchFamily="18" charset="0"/>
              </a:rPr>
              <a:t>: Purchaser’s rights to rescind</a:t>
            </a:r>
          </a:p>
        </p:txBody>
      </p:sp>
      <p:sp>
        <p:nvSpPr>
          <p:cNvPr id="3" name="Content Placeholder 2">
            <a:extLst>
              <a:ext uri="{FF2B5EF4-FFF2-40B4-BE49-F238E27FC236}">
                <a16:creationId xmlns:a16="http://schemas.microsoft.com/office/drawing/2014/main" id="{179CD82B-DB11-4E2E-BFDF-7845B8BF2E74}"/>
              </a:ext>
            </a:extLst>
          </p:cNvPr>
          <p:cNvSpPr>
            <a:spLocks noGrp="1"/>
          </p:cNvSpPr>
          <p:nvPr>
            <p:ph idx="1"/>
          </p:nvPr>
        </p:nvSpPr>
        <p:spPr>
          <a:xfrm>
            <a:off x="838200" y="1967668"/>
            <a:ext cx="10515600" cy="4351338"/>
          </a:xfrm>
        </p:spPr>
        <p:txBody>
          <a:bodyPr>
            <a:normAutofit fontScale="85000" lnSpcReduction="20000"/>
          </a:bodyPr>
          <a:lstStyle/>
          <a:p>
            <a:r>
              <a:rPr lang="en-AU" dirty="0">
                <a:latin typeface="Times New Roman" panose="02020603050405020304" pitchFamily="18" charset="0"/>
                <a:cs typeface="Times New Roman" panose="02020603050405020304" pitchFamily="18" charset="0"/>
              </a:rPr>
              <a:t>The Vendor must serve on the purchaser, at least 21 days pre completion, notice of change if the vendor becomes aware the disclosure statement has become inaccurate etc.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[Side note: the fulcrum is </a:t>
            </a:r>
            <a:r>
              <a:rPr lang="en-AU" b="1" u="sng" dirty="0">
                <a:latin typeface="Times New Roman" panose="02020603050405020304" pitchFamily="18" charset="0"/>
                <a:cs typeface="Times New Roman" panose="02020603050405020304" pitchFamily="18" charset="0"/>
              </a:rPr>
              <a:t>IF</a:t>
            </a:r>
            <a:r>
              <a:rPr lang="en-AU" dirty="0">
                <a:latin typeface="Times New Roman" panose="02020603050405020304" pitchFamily="18" charset="0"/>
                <a:cs typeface="Times New Roman" panose="02020603050405020304" pitchFamily="18" charset="0"/>
              </a:rPr>
              <a:t> the vendor becomes aware. What if the vendor does not become aware within 21 days? What does it mean “to become aware”?]</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r>
              <a:rPr lang="en-AU" dirty="0">
                <a:latin typeface="Times New Roman" panose="02020603050405020304" pitchFamily="18" charset="0"/>
                <a:cs typeface="Times New Roman" panose="02020603050405020304" pitchFamily="18" charset="0"/>
              </a:rPr>
              <a:t>Purchaser has the right to rescind if they would not have entered into the contract had they been aware of the change + would be materially prejudiced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[Side note: note the reflection of </a:t>
            </a:r>
            <a:r>
              <a:rPr lang="en-AU" i="1" dirty="0">
                <a:latin typeface="Times New Roman" panose="02020603050405020304" pitchFamily="18" charset="0"/>
                <a:cs typeface="Times New Roman" panose="02020603050405020304" pitchFamily="18" charset="0"/>
              </a:rPr>
              <a:t>Flight v Booth </a:t>
            </a:r>
            <a:r>
              <a:rPr lang="en-AU" dirty="0">
                <a:latin typeface="Times New Roman" panose="02020603050405020304" pitchFamily="18" charset="0"/>
                <a:cs typeface="Times New Roman" panose="02020603050405020304" pitchFamily="18" charset="0"/>
              </a:rPr>
              <a:t>[1834].]</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r>
              <a:rPr lang="en-AU" dirty="0">
                <a:latin typeface="Times New Roman" panose="02020603050405020304" pitchFamily="18" charset="0"/>
                <a:cs typeface="Times New Roman" panose="02020603050405020304" pitchFamily="18" charset="0"/>
              </a:rPr>
              <a:t>Vendor must before completion serve on the purchaser the registered plan and other documents registered with the plan; purchaser not obliged to complete earlier than 21 days after receiving same. </a:t>
            </a:r>
          </a:p>
        </p:txBody>
      </p:sp>
      <p:sp>
        <p:nvSpPr>
          <p:cNvPr id="4" name="Date Placeholder 4">
            <a:extLst>
              <a:ext uri="{FF2B5EF4-FFF2-40B4-BE49-F238E27FC236}">
                <a16:creationId xmlns:a16="http://schemas.microsoft.com/office/drawing/2014/main" id="{ED5DFC88-09DD-439A-B779-E40B36424A17}"/>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01F4FE3B-0C89-4695-8102-A03DF9203AD0}"/>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42E4D300-6313-ED4F-A9BA-115DB9383E3B}"/>
              </a:ext>
            </a:extLst>
          </p:cNvPr>
          <p:cNvSpPr>
            <a:spLocks noGrp="1"/>
          </p:cNvSpPr>
          <p:nvPr>
            <p:ph type="sldNum" sz="quarter" idx="12"/>
          </p:nvPr>
        </p:nvSpPr>
        <p:spPr/>
        <p:txBody>
          <a:bodyPr/>
          <a:lstStyle/>
          <a:p>
            <a:fld id="{A78F0280-9EC3-4E3E-BAE6-63290C1EDCA8}" type="slidenum">
              <a:rPr lang="en-AU" smtClean="0"/>
              <a:t>21</a:t>
            </a:fld>
            <a:endParaRPr lang="en-AU"/>
          </a:p>
        </p:txBody>
      </p:sp>
    </p:spTree>
    <p:extLst>
      <p:ext uri="{BB962C8B-B14F-4D97-AF65-F5344CB8AC3E}">
        <p14:creationId xmlns:p14="http://schemas.microsoft.com/office/powerpoint/2010/main" val="2245957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2E802-3073-449D-8D40-E7F7BB2A38EF}"/>
              </a:ext>
            </a:extLst>
          </p:cNvPr>
          <p:cNvSpPr>
            <a:spLocks noGrp="1"/>
          </p:cNvSpPr>
          <p:nvPr>
            <p:ph type="title"/>
          </p:nvPr>
        </p:nvSpPr>
        <p:spPr>
          <a:xfrm>
            <a:off x="593694" y="880029"/>
            <a:ext cx="11004612" cy="1614596"/>
          </a:xfrm>
        </p:spPr>
        <p:txBody>
          <a:bodyPr>
            <a:noAutofit/>
          </a:bodyPr>
          <a:lstStyle/>
          <a:p>
            <a:r>
              <a:rPr lang="en-AU" b="1" i="1" u="none" strike="noStrike" dirty="0">
                <a:effectLst/>
                <a:latin typeface="Times New Roman" panose="02020603050405020304" pitchFamily="18" charset="0"/>
                <a:cs typeface="Times New Roman" panose="02020603050405020304" pitchFamily="18" charset="0"/>
              </a:rPr>
              <a:t>Residential Apartment Buildings (Compliance and Enforcement Powers) Act 2020</a:t>
            </a:r>
            <a:r>
              <a:rPr lang="en-AU" b="1" i="0" u="none" strike="noStrike" dirty="0">
                <a:effectLst/>
                <a:latin typeface="Times New Roman" panose="02020603050405020304" pitchFamily="18" charset="0"/>
                <a:cs typeface="Times New Roman" panose="02020603050405020304" pitchFamily="18" charset="0"/>
              </a:rPr>
              <a:t> (“</a:t>
            </a:r>
            <a:r>
              <a:rPr lang="en-AU" b="1" i="1" u="none" strike="noStrike" dirty="0">
                <a:effectLst/>
                <a:latin typeface="Times New Roman" panose="02020603050405020304" pitchFamily="18" charset="0"/>
                <a:cs typeface="Times New Roman" panose="02020603050405020304" pitchFamily="18" charset="0"/>
              </a:rPr>
              <a:t>RAB Act”)</a:t>
            </a:r>
            <a:r>
              <a:rPr lang="en-AU" b="1" i="0" u="none" strike="noStrike" dirty="0">
                <a:effectLst/>
                <a:latin typeface="Times New Roman" panose="02020603050405020304" pitchFamily="18" charset="0"/>
                <a:cs typeface="Times New Roman" panose="02020603050405020304" pitchFamily="18" charset="0"/>
              </a:rPr>
              <a:t>.</a:t>
            </a:r>
            <a:br>
              <a:rPr lang="en-AU" b="1" i="0" dirty="0">
                <a:effectLst/>
                <a:latin typeface="Times New Roman" panose="02020603050405020304" pitchFamily="18" charset="0"/>
                <a:cs typeface="Times New Roman" panose="02020603050405020304" pitchFamily="18" charset="0"/>
              </a:rPr>
            </a:br>
            <a:endParaRPr lang="en-AU"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2298233-0D79-4186-836B-E1D2E903634A}"/>
              </a:ext>
            </a:extLst>
          </p:cNvPr>
          <p:cNvSpPr>
            <a:spLocks noGrp="1"/>
          </p:cNvSpPr>
          <p:nvPr>
            <p:ph idx="1"/>
          </p:nvPr>
        </p:nvSpPr>
        <p:spPr>
          <a:xfrm>
            <a:off x="838200" y="2716566"/>
            <a:ext cx="10515600" cy="3584683"/>
          </a:xfrm>
        </p:spPr>
        <p:txBody>
          <a:bodyPr>
            <a:normAutofit/>
          </a:bodyPr>
          <a:lstStyle/>
          <a:p>
            <a:pPr>
              <a:buFont typeface="Wingdings" panose="05000000000000000000" pitchFamily="2" charset="2"/>
              <a:buChar char="§"/>
            </a:pPr>
            <a:r>
              <a:rPr lang="en-AU" b="0" i="0" dirty="0">
                <a:effectLst/>
                <a:latin typeface="Times New Roman" panose="02020603050405020304" pitchFamily="18" charset="0"/>
                <a:cs typeface="Times New Roman" panose="02020603050405020304" pitchFamily="18" charset="0"/>
              </a:rPr>
              <a:t>The Building Commissioner may make an </a:t>
            </a:r>
            <a:r>
              <a:rPr lang="en-AU" b="0" dirty="0">
                <a:effectLst/>
                <a:latin typeface="Times New Roman" panose="02020603050405020304" pitchFamily="18" charset="0"/>
                <a:cs typeface="Times New Roman" panose="02020603050405020304" pitchFamily="18" charset="0"/>
              </a:rPr>
              <a:t>order prohibiting the issue of an occupation certificate and/or the registration of a strata plan for a residential apartment building in various circumstances including where there is a serious defect in the building</a:t>
            </a:r>
            <a:r>
              <a:rPr lang="en-AU"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AU" b="0" dirty="0">
                <a:effectLst/>
                <a:latin typeface="Times New Roman" panose="02020603050405020304" pitchFamily="18" charset="0"/>
                <a:cs typeface="Times New Roman" panose="02020603050405020304" pitchFamily="18" charset="0"/>
              </a:rPr>
              <a:t>Developers can appeal the issue of such orders to the Land &amp; Environment Court; but the same does not operate as a stay. </a:t>
            </a:r>
            <a:endParaRPr lang="en-AU"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4352EB2F-578A-49C8-A6DA-F7128FE923FC}"/>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A93309BB-2F44-476C-87C4-1FB8E019FB45}"/>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7445E754-C7BC-0A48-B6FF-F0325C5A600C}"/>
              </a:ext>
            </a:extLst>
          </p:cNvPr>
          <p:cNvSpPr>
            <a:spLocks noGrp="1"/>
          </p:cNvSpPr>
          <p:nvPr>
            <p:ph type="sldNum" sz="quarter" idx="12"/>
          </p:nvPr>
        </p:nvSpPr>
        <p:spPr/>
        <p:txBody>
          <a:bodyPr/>
          <a:lstStyle/>
          <a:p>
            <a:fld id="{A78F0280-9EC3-4E3E-BAE6-63290C1EDCA8}" type="slidenum">
              <a:rPr lang="en-AU" smtClean="0"/>
              <a:t>22</a:t>
            </a:fld>
            <a:endParaRPr lang="en-AU"/>
          </a:p>
        </p:txBody>
      </p:sp>
    </p:spTree>
    <p:extLst>
      <p:ext uri="{BB962C8B-B14F-4D97-AF65-F5344CB8AC3E}">
        <p14:creationId xmlns:p14="http://schemas.microsoft.com/office/powerpoint/2010/main" val="3736190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B3B3A-93E5-4112-91AA-F2BB0992339E}"/>
              </a:ext>
            </a:extLst>
          </p:cNvPr>
          <p:cNvSpPr>
            <a:spLocks noGrp="1"/>
          </p:cNvSpPr>
          <p:nvPr>
            <p:ph type="title"/>
          </p:nvPr>
        </p:nvSpPr>
        <p:spPr>
          <a:xfrm>
            <a:off x="571869" y="365125"/>
            <a:ext cx="10515600" cy="1325563"/>
          </a:xfrm>
        </p:spPr>
        <p:txBody>
          <a:bodyPr/>
          <a:lstStyle/>
          <a:p>
            <a:r>
              <a:rPr lang="en-AU" b="1" dirty="0">
                <a:latin typeface="Times New Roman" panose="02020603050405020304" pitchFamily="18" charset="0"/>
                <a:cs typeface="Times New Roman" panose="02020603050405020304" pitchFamily="18" charset="0"/>
              </a:rPr>
              <a:t>‘Serious defect’ – s 3 </a:t>
            </a:r>
            <a:r>
              <a:rPr lang="en-AU" b="1" i="1" dirty="0">
                <a:latin typeface="Times New Roman" panose="02020603050405020304" pitchFamily="18" charset="0"/>
                <a:cs typeface="Times New Roman" panose="02020603050405020304" pitchFamily="18" charset="0"/>
              </a:rPr>
              <a:t>RAB Act </a:t>
            </a:r>
          </a:p>
        </p:txBody>
      </p:sp>
      <p:sp>
        <p:nvSpPr>
          <p:cNvPr id="3" name="Content Placeholder 2">
            <a:extLst>
              <a:ext uri="{FF2B5EF4-FFF2-40B4-BE49-F238E27FC236}">
                <a16:creationId xmlns:a16="http://schemas.microsoft.com/office/drawing/2014/main" id="{96B12209-3177-45EA-A1E4-C023D3E05040}"/>
              </a:ext>
            </a:extLst>
          </p:cNvPr>
          <p:cNvSpPr>
            <a:spLocks noGrp="1"/>
          </p:cNvSpPr>
          <p:nvPr>
            <p:ph idx="1"/>
          </p:nvPr>
        </p:nvSpPr>
        <p:spPr>
          <a:xfrm>
            <a:off x="705034" y="1690688"/>
            <a:ext cx="11075633" cy="4667250"/>
          </a:xfrm>
        </p:spPr>
        <p:txBody>
          <a:bodyPr>
            <a:normAutofit fontScale="85000" lnSpcReduction="20000"/>
          </a:bodyPr>
          <a:lstStyle/>
          <a:p>
            <a:pPr marL="0" indent="0">
              <a:buNone/>
            </a:pPr>
            <a:r>
              <a:rPr lang="en-AU" dirty="0">
                <a:latin typeface="Times New Roman" panose="02020603050405020304" pitchFamily="18" charset="0"/>
                <a:cs typeface="Times New Roman" panose="02020603050405020304" pitchFamily="18" charset="0"/>
              </a:rPr>
              <a:t>(a) a defect in a building element that is attributable to a failure to comply with the performance requirements of the Building Code of Australia, the relevant Australian Standards or the relevant approved plans, or </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(b) a defect in a building product or building element that –</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i</a:t>
            </a:r>
            <a:r>
              <a:rPr lang="en-AU" dirty="0">
                <a:latin typeface="Times New Roman" panose="02020603050405020304" pitchFamily="18" charset="0"/>
                <a:cs typeface="Times New Roman" panose="02020603050405020304" pitchFamily="18" charset="0"/>
              </a:rPr>
              <a:t>) is attributable to defective design, defective or faulty workmanship or 		defective materials, and </a:t>
            </a:r>
          </a:p>
          <a:p>
            <a:pPr marL="0" indent="0">
              <a:buNone/>
            </a:pPr>
            <a:r>
              <a:rPr lang="en-AU" dirty="0">
                <a:latin typeface="Times New Roman" panose="02020603050405020304" pitchFamily="18" charset="0"/>
                <a:cs typeface="Times New Roman" panose="02020603050405020304" pitchFamily="18" charset="0"/>
              </a:rPr>
              <a:t>	(ii) causes or is likely to cause – </a:t>
            </a:r>
          </a:p>
          <a:p>
            <a:pPr marL="0" indent="0">
              <a:buNone/>
            </a:pPr>
            <a:r>
              <a:rPr lang="en-AU" dirty="0">
                <a:latin typeface="Times New Roman" panose="02020603050405020304" pitchFamily="18" charset="0"/>
                <a:cs typeface="Times New Roman" panose="02020603050405020304" pitchFamily="18" charset="0"/>
              </a:rPr>
              <a:t>		(A) the inability to inhabit or use the building (or part of the building) 			for its intended purpose, or </a:t>
            </a:r>
          </a:p>
          <a:p>
            <a:pPr marL="0" indent="0">
              <a:buNone/>
            </a:pPr>
            <a:r>
              <a:rPr lang="en-AU" dirty="0">
                <a:latin typeface="Times New Roman" panose="02020603050405020304" pitchFamily="18" charset="0"/>
                <a:cs typeface="Times New Roman" panose="02020603050405020304" pitchFamily="18" charset="0"/>
              </a:rPr>
              <a:t>		(B) the	destruction of the building or any part of the building, or </a:t>
            </a:r>
          </a:p>
          <a:p>
            <a:pPr marL="0" indent="0">
              <a:buNone/>
            </a:pPr>
            <a:r>
              <a:rPr lang="en-AU" dirty="0">
                <a:latin typeface="Times New Roman" panose="02020603050405020304" pitchFamily="18" charset="0"/>
                <a:cs typeface="Times New Roman" panose="02020603050405020304" pitchFamily="18" charset="0"/>
              </a:rPr>
              <a:t>		(C) a threat of collapse of the building or any part of the building, or </a:t>
            </a:r>
          </a:p>
          <a:p>
            <a:pPr marL="0" indent="0">
              <a:buNone/>
            </a:pPr>
            <a:r>
              <a:rPr lang="en-AU" dirty="0">
                <a:latin typeface="Times New Roman" panose="02020603050405020304" pitchFamily="18" charset="0"/>
                <a:cs typeface="Times New Roman" panose="02020603050405020304" pitchFamily="18" charset="0"/>
              </a:rPr>
              <a:t>(c) a defect of a kind that is prescribed by the regulations as a serious defect, or </a:t>
            </a:r>
          </a:p>
          <a:p>
            <a:pPr marL="0" indent="0">
              <a:buNone/>
            </a:pPr>
            <a:r>
              <a:rPr lang="en-AU" dirty="0">
                <a:latin typeface="Times New Roman" panose="02020603050405020304" pitchFamily="18" charset="0"/>
                <a:cs typeface="Times New Roman" panose="02020603050405020304" pitchFamily="18" charset="0"/>
              </a:rPr>
              <a:t>(d) the use of a building product (within the meaning of the Building Products (Safety) Act 2017) in contravention of that Act.</a:t>
            </a:r>
          </a:p>
        </p:txBody>
      </p:sp>
      <p:sp>
        <p:nvSpPr>
          <p:cNvPr id="4" name="Date Placeholder 4">
            <a:extLst>
              <a:ext uri="{FF2B5EF4-FFF2-40B4-BE49-F238E27FC236}">
                <a16:creationId xmlns:a16="http://schemas.microsoft.com/office/drawing/2014/main" id="{CF6F9F16-C0F7-40FB-9CD7-770AE01C4C6F}"/>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531D6DF7-4922-4CFB-9034-D0351CF0B05F}"/>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495AF83E-87FD-D643-95FD-9E064A6F7085}"/>
              </a:ext>
            </a:extLst>
          </p:cNvPr>
          <p:cNvSpPr>
            <a:spLocks noGrp="1"/>
          </p:cNvSpPr>
          <p:nvPr>
            <p:ph type="sldNum" sz="quarter" idx="12"/>
          </p:nvPr>
        </p:nvSpPr>
        <p:spPr/>
        <p:txBody>
          <a:bodyPr/>
          <a:lstStyle/>
          <a:p>
            <a:fld id="{A78F0280-9EC3-4E3E-BAE6-63290C1EDCA8}" type="slidenum">
              <a:rPr lang="en-AU" smtClean="0"/>
              <a:t>23</a:t>
            </a:fld>
            <a:endParaRPr lang="en-AU"/>
          </a:p>
        </p:txBody>
      </p:sp>
    </p:spTree>
    <p:extLst>
      <p:ext uri="{BB962C8B-B14F-4D97-AF65-F5344CB8AC3E}">
        <p14:creationId xmlns:p14="http://schemas.microsoft.com/office/powerpoint/2010/main" val="382244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CBEA-2084-4F72-99E2-D3C9AAF3A456}"/>
              </a:ext>
            </a:extLst>
          </p:cNvPr>
          <p:cNvSpPr>
            <a:spLocks noGrp="1"/>
          </p:cNvSpPr>
          <p:nvPr>
            <p:ph type="title"/>
          </p:nvPr>
        </p:nvSpPr>
        <p:spPr>
          <a:xfrm>
            <a:off x="634014" y="374002"/>
            <a:ext cx="10515600" cy="1325563"/>
          </a:xfrm>
        </p:spPr>
        <p:txBody>
          <a:bodyPr/>
          <a:lstStyle/>
          <a:p>
            <a:r>
              <a:rPr lang="en-AU" b="1" dirty="0">
                <a:latin typeface="Times New Roman" panose="02020603050405020304" pitchFamily="18" charset="0"/>
                <a:cs typeface="Times New Roman" panose="02020603050405020304" pitchFamily="18" charset="0"/>
              </a:rPr>
              <a:t>Orders that can issued under the </a:t>
            </a:r>
            <a:r>
              <a:rPr lang="en-AU" b="1" i="1" dirty="0">
                <a:latin typeface="Times New Roman" panose="02020603050405020304" pitchFamily="18" charset="0"/>
                <a:cs typeface="Times New Roman" panose="02020603050405020304" pitchFamily="18" charset="0"/>
              </a:rPr>
              <a:t>RAB Act</a:t>
            </a:r>
            <a:r>
              <a:rPr lang="en-AU" b="1" dirty="0">
                <a:latin typeface="Times New Roman" panose="02020603050405020304" pitchFamily="18" charset="0"/>
                <a:cs typeface="Times New Roman" panose="02020603050405020304" pitchFamily="18" charset="0"/>
              </a:rPr>
              <a:t>; undertakings </a:t>
            </a:r>
          </a:p>
        </p:txBody>
      </p:sp>
      <p:sp>
        <p:nvSpPr>
          <p:cNvPr id="3" name="Content Placeholder 2">
            <a:extLst>
              <a:ext uri="{FF2B5EF4-FFF2-40B4-BE49-F238E27FC236}">
                <a16:creationId xmlns:a16="http://schemas.microsoft.com/office/drawing/2014/main" id="{B39BEFA0-EDE7-4B6C-BC28-9FF6B8B4980C}"/>
              </a:ext>
            </a:extLst>
          </p:cNvPr>
          <p:cNvSpPr>
            <a:spLocks noGrp="1"/>
          </p:cNvSpPr>
          <p:nvPr>
            <p:ph idx="1"/>
          </p:nvPr>
        </p:nvSpPr>
        <p:spPr>
          <a:xfrm>
            <a:off x="838200" y="2056444"/>
            <a:ext cx="10515600" cy="4351338"/>
          </a:xfrm>
        </p:spPr>
        <p:txBody>
          <a:bodyPr>
            <a:normAutofit/>
          </a:bodyPr>
          <a:lstStyle/>
          <a:p>
            <a:pPr marL="0" indent="0">
              <a:buNone/>
            </a:pPr>
            <a:r>
              <a:rPr lang="en-AU" sz="2200" dirty="0">
                <a:latin typeface="Times New Roman" panose="02020603050405020304" pitchFamily="18" charset="0"/>
                <a:cs typeface="Times New Roman" panose="02020603050405020304" pitchFamily="18" charset="0"/>
              </a:rPr>
              <a:t>Orders that can be issued are:</a:t>
            </a:r>
          </a:p>
          <a:p>
            <a:pPr marL="0" indent="0">
              <a:buNone/>
            </a:pPr>
            <a:endParaRPr lang="en-AU" sz="22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Stop work orders </a:t>
            </a:r>
          </a:p>
          <a:p>
            <a:pPr lvl="1">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Prohibition orders </a:t>
            </a:r>
          </a:p>
          <a:p>
            <a:pPr lvl="1">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Building works rectification order </a:t>
            </a:r>
          </a:p>
          <a:p>
            <a:pPr marL="0" indent="0">
              <a:buNone/>
            </a:pPr>
            <a:endParaRPr lang="en-AU" sz="2200" dirty="0">
              <a:latin typeface="Times New Roman" panose="02020603050405020304" pitchFamily="18" charset="0"/>
              <a:cs typeface="Times New Roman" panose="02020603050405020304" pitchFamily="18" charset="0"/>
            </a:endParaRPr>
          </a:p>
          <a:p>
            <a:pPr marL="0" indent="0">
              <a:buNone/>
            </a:pPr>
            <a:r>
              <a:rPr lang="en-AU" sz="2200" dirty="0">
                <a:latin typeface="Times New Roman" panose="02020603050405020304" pitchFamily="18" charset="0"/>
                <a:cs typeface="Times New Roman" panose="02020603050405020304" pitchFamily="18" charset="0"/>
              </a:rPr>
              <a:t>The RAB Act also contemplates the developer and its directors providing “enforceable undertakings” – only </a:t>
            </a:r>
            <a:r>
              <a:rPr lang="en-AU" sz="2200" i="1" dirty="0">
                <a:latin typeface="Times New Roman" panose="02020603050405020304" pitchFamily="18" charset="0"/>
                <a:cs typeface="Times New Roman" panose="02020603050405020304" pitchFamily="18" charset="0"/>
              </a:rPr>
              <a:t>one </a:t>
            </a:r>
            <a:r>
              <a:rPr lang="en-AU" sz="2200" dirty="0">
                <a:latin typeface="Times New Roman" panose="02020603050405020304" pitchFamily="18" charset="0"/>
                <a:cs typeface="Times New Roman" panose="02020603050405020304" pitchFamily="18" charset="0"/>
              </a:rPr>
              <a:t>currently listed on DFT website.  </a:t>
            </a:r>
          </a:p>
        </p:txBody>
      </p:sp>
      <p:sp>
        <p:nvSpPr>
          <p:cNvPr id="4" name="Date Placeholder 4">
            <a:extLst>
              <a:ext uri="{FF2B5EF4-FFF2-40B4-BE49-F238E27FC236}">
                <a16:creationId xmlns:a16="http://schemas.microsoft.com/office/drawing/2014/main" id="{CB95E544-5E7C-452C-9A67-B74F079CEE5F}"/>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B73018D1-4F5D-4DB7-89D3-25E694705BAC}"/>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D8D566ED-DB0B-4649-B703-E8DF1B602434}"/>
              </a:ext>
            </a:extLst>
          </p:cNvPr>
          <p:cNvSpPr>
            <a:spLocks noGrp="1"/>
          </p:cNvSpPr>
          <p:nvPr>
            <p:ph type="sldNum" sz="quarter" idx="12"/>
          </p:nvPr>
        </p:nvSpPr>
        <p:spPr/>
        <p:txBody>
          <a:bodyPr/>
          <a:lstStyle/>
          <a:p>
            <a:fld id="{A78F0280-9EC3-4E3E-BAE6-63290C1EDCA8}" type="slidenum">
              <a:rPr lang="en-AU" smtClean="0"/>
              <a:t>24</a:t>
            </a:fld>
            <a:endParaRPr lang="en-AU"/>
          </a:p>
        </p:txBody>
      </p:sp>
    </p:spTree>
    <p:extLst>
      <p:ext uri="{BB962C8B-B14F-4D97-AF65-F5344CB8AC3E}">
        <p14:creationId xmlns:p14="http://schemas.microsoft.com/office/powerpoint/2010/main" val="1919570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42D4E-AC45-4A3A-9BDE-48D4120021D3}"/>
              </a:ext>
            </a:extLst>
          </p:cNvPr>
          <p:cNvSpPr>
            <a:spLocks noGrp="1"/>
          </p:cNvSpPr>
          <p:nvPr>
            <p:ph type="title"/>
          </p:nvPr>
        </p:nvSpPr>
        <p:spPr>
          <a:xfrm>
            <a:off x="731668" y="516045"/>
            <a:ext cx="10515600" cy="1325563"/>
          </a:xfrm>
        </p:spPr>
        <p:txBody>
          <a:bodyPr>
            <a:normAutofit/>
          </a:bodyPr>
          <a:lstStyle/>
          <a:p>
            <a:r>
              <a:rPr lang="en-AU" b="1" i="1" dirty="0">
                <a:latin typeface="Times New Roman" panose="02020603050405020304" pitchFamily="18" charset="0"/>
                <a:cs typeface="Times New Roman" panose="02020603050405020304" pitchFamily="18" charset="0"/>
              </a:rPr>
              <a:t>Environmental Planning And Assessment Act </a:t>
            </a:r>
            <a:r>
              <a:rPr lang="en-AU" b="1" dirty="0">
                <a:latin typeface="Times New Roman" panose="02020603050405020304" pitchFamily="18" charset="0"/>
                <a:cs typeface="Times New Roman" panose="02020603050405020304" pitchFamily="18" charset="0"/>
              </a:rPr>
              <a:t>(1979)</a:t>
            </a:r>
          </a:p>
        </p:txBody>
      </p:sp>
      <p:sp>
        <p:nvSpPr>
          <p:cNvPr id="3" name="Content Placeholder 2">
            <a:extLst>
              <a:ext uri="{FF2B5EF4-FFF2-40B4-BE49-F238E27FC236}">
                <a16:creationId xmlns:a16="http://schemas.microsoft.com/office/drawing/2014/main" id="{68DCDE0F-E486-45E6-B775-FCCA9750D23B}"/>
              </a:ext>
            </a:extLst>
          </p:cNvPr>
          <p:cNvSpPr>
            <a:spLocks noGrp="1"/>
          </p:cNvSpPr>
          <p:nvPr>
            <p:ph idx="1"/>
          </p:nvPr>
        </p:nvSpPr>
        <p:spPr>
          <a:xfrm>
            <a:off x="838200" y="2281561"/>
            <a:ext cx="10515600" cy="3948668"/>
          </a:xfrm>
        </p:spPr>
        <p:txBody>
          <a:bodyPr>
            <a:normAutofit fontScale="92500" lnSpcReduction="10000"/>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Section 6.10(1) of the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EP&amp;A Act </a:t>
            </a:r>
            <a:r>
              <a:rPr lang="en-US" dirty="0">
                <a:effectLst/>
                <a:latin typeface="Times New Roman" panose="02020603050405020304" pitchFamily="18" charset="0"/>
                <a:ea typeface="Calibri" panose="020F0502020204030204" pitchFamily="34" charset="0"/>
                <a:cs typeface="Times New Roman" panose="02020603050405020304" pitchFamily="18" charset="0"/>
              </a:rPr>
              <a:t>(formerly section 109H(2)) provides that an occupation certificate must not be issued unless any preconditions to the issue of the certificate that are specified in a </a:t>
            </a:r>
            <a:r>
              <a:rPr lang="en-US" i="1" dirty="0">
                <a:effectLst/>
                <a:latin typeface="Times New Roman" panose="02020603050405020304" pitchFamily="18" charset="0"/>
                <a:ea typeface="Calibri" panose="020F0502020204030204" pitchFamily="34" charset="0"/>
                <a:cs typeface="Times New Roman" panose="02020603050405020304" pitchFamily="18" charset="0"/>
              </a:rPr>
              <a:t>development consent </a:t>
            </a:r>
            <a:r>
              <a:rPr lang="en-US" dirty="0">
                <a:effectLst/>
                <a:latin typeface="Times New Roman" panose="02020603050405020304" pitchFamily="18" charset="0"/>
                <a:ea typeface="Calibri" panose="020F0502020204030204" pitchFamily="34" charset="0"/>
                <a:cs typeface="Times New Roman" panose="02020603050405020304" pitchFamily="18" charset="0"/>
              </a:rPr>
              <a:t>have been complied with.</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dirty="0">
                <a:latin typeface="Times New Roman" panose="02020603050405020304" pitchFamily="18" charset="0"/>
                <a:ea typeface="Calibri" panose="020F0502020204030204" pitchFamily="34" charset="0"/>
                <a:cs typeface="Times New Roman" panose="02020603050405020304" pitchFamily="18" charset="0"/>
              </a:rPr>
              <a:t>Development consent almost invariably lists the approved plans and drawings, which will together reveal what work must be done and to what standard.</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AU" dirty="0"/>
          </a:p>
        </p:txBody>
      </p:sp>
      <p:sp>
        <p:nvSpPr>
          <p:cNvPr id="4" name="Date Placeholder 4">
            <a:extLst>
              <a:ext uri="{FF2B5EF4-FFF2-40B4-BE49-F238E27FC236}">
                <a16:creationId xmlns:a16="http://schemas.microsoft.com/office/drawing/2014/main" id="{E3015B28-9E6A-460D-9342-24A6B7B9133D}"/>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13CCB9F0-B5A6-4E37-A016-3769FC158072}"/>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7ABF6EEE-6EDB-7643-95EB-DE390EEDEFA2}"/>
              </a:ext>
            </a:extLst>
          </p:cNvPr>
          <p:cNvSpPr>
            <a:spLocks noGrp="1"/>
          </p:cNvSpPr>
          <p:nvPr>
            <p:ph type="sldNum" sz="quarter" idx="12"/>
          </p:nvPr>
        </p:nvSpPr>
        <p:spPr/>
        <p:txBody>
          <a:bodyPr/>
          <a:lstStyle/>
          <a:p>
            <a:fld id="{A78F0280-9EC3-4E3E-BAE6-63290C1EDCA8}" type="slidenum">
              <a:rPr lang="en-AU" smtClean="0"/>
              <a:t>25</a:t>
            </a:fld>
            <a:endParaRPr lang="en-AU"/>
          </a:p>
        </p:txBody>
      </p:sp>
    </p:spTree>
    <p:extLst>
      <p:ext uri="{BB962C8B-B14F-4D97-AF65-F5344CB8AC3E}">
        <p14:creationId xmlns:p14="http://schemas.microsoft.com/office/powerpoint/2010/main" val="1188433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7240-5788-49FF-B7B2-1E7A6BC9E848}"/>
              </a:ext>
            </a:extLst>
          </p:cNvPr>
          <p:cNvSpPr>
            <a:spLocks noGrp="1"/>
          </p:cNvSpPr>
          <p:nvPr>
            <p:ph type="title"/>
          </p:nvPr>
        </p:nvSpPr>
        <p:spPr>
          <a:xfrm>
            <a:off x="607382" y="575014"/>
            <a:ext cx="10045823" cy="1374898"/>
          </a:xfrm>
        </p:spPr>
        <p:txBody>
          <a:bodyPr>
            <a:normAutofit fontScale="90000"/>
          </a:bodyPr>
          <a:lstStyle/>
          <a:p>
            <a:r>
              <a:rPr lang="en-AU" b="1" dirty="0">
                <a:latin typeface="Times New Roman" panose="02020603050405020304" pitchFamily="18" charset="0"/>
                <a:cs typeface="Times New Roman" panose="02020603050405020304" pitchFamily="18" charset="0"/>
              </a:rPr>
              <a:t>WHAT FALLS BETWEEN THE CRACKS AFTER THE RECENT LEGISLATIVE CHANGES? </a:t>
            </a:r>
          </a:p>
        </p:txBody>
      </p:sp>
      <p:sp>
        <p:nvSpPr>
          <p:cNvPr id="3" name="Content Placeholder 2">
            <a:extLst>
              <a:ext uri="{FF2B5EF4-FFF2-40B4-BE49-F238E27FC236}">
                <a16:creationId xmlns:a16="http://schemas.microsoft.com/office/drawing/2014/main" id="{6698A7A4-7841-4C51-9629-1DD0A87648A0}"/>
              </a:ext>
            </a:extLst>
          </p:cNvPr>
          <p:cNvSpPr>
            <a:spLocks noGrp="1"/>
          </p:cNvSpPr>
          <p:nvPr>
            <p:ph idx="1"/>
          </p:nvPr>
        </p:nvSpPr>
        <p:spPr>
          <a:xfrm>
            <a:off x="758301" y="2506662"/>
            <a:ext cx="10515600" cy="4351338"/>
          </a:xfrm>
        </p:spPr>
        <p:txBody>
          <a:bodyPr>
            <a:normAutofit fontScale="62500" lnSpcReduction="20000"/>
          </a:bodyPr>
          <a:lstStyle/>
          <a:p>
            <a:pPr>
              <a:buFont typeface="Wingdings" panose="05000000000000000000" pitchFamily="2" charset="2"/>
              <a:buChar char="§"/>
            </a:pPr>
            <a:r>
              <a:rPr lang="en-AU" sz="4600" dirty="0">
                <a:latin typeface="Times New Roman" panose="02020603050405020304" pitchFamily="18" charset="0"/>
                <a:cs typeface="Times New Roman" panose="02020603050405020304" pitchFamily="18" charset="0"/>
              </a:rPr>
              <a:t>No provision is made in the </a:t>
            </a:r>
            <a:r>
              <a:rPr lang="en-AU" sz="4600" i="1" dirty="0">
                <a:latin typeface="Times New Roman" panose="02020603050405020304" pitchFamily="18" charset="0"/>
                <a:cs typeface="Times New Roman" panose="02020603050405020304" pitchFamily="18" charset="0"/>
              </a:rPr>
              <a:t>RAB Act </a:t>
            </a:r>
            <a:r>
              <a:rPr lang="en-AU" sz="4600" dirty="0">
                <a:latin typeface="Times New Roman" panose="02020603050405020304" pitchFamily="18" charset="0"/>
                <a:cs typeface="Times New Roman" panose="02020603050405020304" pitchFamily="18" charset="0"/>
              </a:rPr>
              <a:t>for:</a:t>
            </a:r>
            <a:br>
              <a:rPr lang="en-AU" sz="4600" dirty="0">
                <a:latin typeface="Times New Roman" panose="02020603050405020304" pitchFamily="18" charset="0"/>
                <a:cs typeface="Times New Roman" panose="02020603050405020304" pitchFamily="18" charset="0"/>
              </a:rPr>
            </a:br>
            <a:br>
              <a:rPr lang="en-AU" sz="4600" dirty="0">
                <a:latin typeface="Times New Roman" panose="02020603050405020304" pitchFamily="18" charset="0"/>
                <a:cs typeface="Times New Roman" panose="02020603050405020304" pitchFamily="18" charset="0"/>
              </a:rPr>
            </a:br>
            <a:r>
              <a:rPr lang="en-AU" sz="4600" dirty="0">
                <a:latin typeface="Times New Roman" panose="02020603050405020304" pitchFamily="18" charset="0"/>
                <a:cs typeface="Times New Roman" panose="02020603050405020304" pitchFamily="18" charset="0"/>
              </a:rPr>
              <a:t>(</a:t>
            </a:r>
            <a:r>
              <a:rPr lang="en-AU" sz="4600" dirty="0" err="1">
                <a:latin typeface="Times New Roman" panose="02020603050405020304" pitchFamily="18" charset="0"/>
                <a:cs typeface="Times New Roman" panose="02020603050405020304" pitchFamily="18" charset="0"/>
              </a:rPr>
              <a:t>i</a:t>
            </a:r>
            <a:r>
              <a:rPr lang="en-AU" sz="4600" dirty="0">
                <a:latin typeface="Times New Roman" panose="02020603050405020304" pitchFamily="18" charset="0"/>
                <a:cs typeface="Times New Roman" panose="02020603050405020304" pitchFamily="18" charset="0"/>
              </a:rPr>
              <a:t>) compensation to purchasers or abatement of price; nor </a:t>
            </a:r>
            <a:br>
              <a:rPr lang="en-AU" sz="4600" dirty="0">
                <a:latin typeface="Times New Roman" panose="02020603050405020304" pitchFamily="18" charset="0"/>
                <a:cs typeface="Times New Roman" panose="02020603050405020304" pitchFamily="18" charset="0"/>
              </a:rPr>
            </a:br>
            <a:br>
              <a:rPr lang="en-AU" sz="4600" dirty="0">
                <a:latin typeface="Times New Roman" panose="02020603050405020304" pitchFamily="18" charset="0"/>
                <a:cs typeface="Times New Roman" panose="02020603050405020304" pitchFamily="18" charset="0"/>
              </a:rPr>
            </a:br>
            <a:r>
              <a:rPr lang="en-AU" sz="4600" dirty="0">
                <a:latin typeface="Times New Roman" panose="02020603050405020304" pitchFamily="18" charset="0"/>
                <a:cs typeface="Times New Roman" panose="02020603050405020304" pitchFamily="18" charset="0"/>
              </a:rPr>
              <a:t>(ii) the Secretary declaring that an OC has been invalidly issued (which would relieve purchasers from their contracts and allow them to obtain the return of their deposits). </a:t>
            </a:r>
            <a:br>
              <a:rPr lang="en-AU" sz="4600" dirty="0">
                <a:latin typeface="Times New Roman" panose="02020603050405020304" pitchFamily="18" charset="0"/>
                <a:cs typeface="Times New Roman" panose="02020603050405020304" pitchFamily="18" charset="0"/>
              </a:rPr>
            </a:br>
            <a:endParaRPr lang="en-AU" sz="4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sz="4600" dirty="0">
                <a:latin typeface="Times New Roman" panose="02020603050405020304" pitchFamily="18" charset="0"/>
                <a:cs typeface="Times New Roman" panose="02020603050405020304" pitchFamily="18" charset="0"/>
              </a:rPr>
              <a:t>So purchasers may find themselves forced to settle on a unit in a building that has been the subject of one of these Orders.</a:t>
            </a:r>
            <a:br>
              <a:rPr lang="en-AU" sz="4600" dirty="0">
                <a:latin typeface="Times New Roman" panose="02020603050405020304" pitchFamily="18" charset="0"/>
                <a:cs typeface="Times New Roman" panose="02020603050405020304" pitchFamily="18" charset="0"/>
              </a:rPr>
            </a:br>
            <a:br>
              <a:rPr lang="en-AU" sz="4600" dirty="0">
                <a:latin typeface="Times New Roman" panose="02020603050405020304" pitchFamily="18" charset="0"/>
                <a:cs typeface="Times New Roman" panose="02020603050405020304" pitchFamily="18" charset="0"/>
              </a:rPr>
            </a:br>
            <a:br>
              <a:rPr lang="en-AU" sz="4600" dirty="0">
                <a:latin typeface="Times New Roman" panose="02020603050405020304" pitchFamily="18" charset="0"/>
                <a:cs typeface="Times New Roman" panose="02020603050405020304" pitchFamily="18" charset="0"/>
              </a:rPr>
            </a:br>
            <a:endParaRPr lang="en-AU" dirty="0"/>
          </a:p>
        </p:txBody>
      </p:sp>
      <p:sp>
        <p:nvSpPr>
          <p:cNvPr id="4" name="Date Placeholder 4">
            <a:extLst>
              <a:ext uri="{FF2B5EF4-FFF2-40B4-BE49-F238E27FC236}">
                <a16:creationId xmlns:a16="http://schemas.microsoft.com/office/drawing/2014/main" id="{30182A69-7641-48D7-8C18-F28D81180334}"/>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631CE6EE-E7D8-4B99-A17B-1FBED21B5B5D}"/>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B8C5117B-2CD4-F247-ABCD-1651FCDA19B0}"/>
              </a:ext>
            </a:extLst>
          </p:cNvPr>
          <p:cNvSpPr>
            <a:spLocks noGrp="1"/>
          </p:cNvSpPr>
          <p:nvPr>
            <p:ph type="sldNum" sz="quarter" idx="12"/>
          </p:nvPr>
        </p:nvSpPr>
        <p:spPr/>
        <p:txBody>
          <a:bodyPr/>
          <a:lstStyle/>
          <a:p>
            <a:fld id="{A78F0280-9EC3-4E3E-BAE6-63290C1EDCA8}" type="slidenum">
              <a:rPr lang="en-AU" smtClean="0"/>
              <a:t>26</a:t>
            </a:fld>
            <a:endParaRPr lang="en-AU"/>
          </a:p>
        </p:txBody>
      </p:sp>
    </p:spTree>
    <p:extLst>
      <p:ext uri="{BB962C8B-B14F-4D97-AF65-F5344CB8AC3E}">
        <p14:creationId xmlns:p14="http://schemas.microsoft.com/office/powerpoint/2010/main" val="2459303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7240-5788-49FF-B7B2-1E7A6BC9E848}"/>
              </a:ext>
            </a:extLst>
          </p:cNvPr>
          <p:cNvSpPr>
            <a:spLocks noGrp="1"/>
          </p:cNvSpPr>
          <p:nvPr>
            <p:ph type="title"/>
          </p:nvPr>
        </p:nvSpPr>
        <p:spPr>
          <a:xfrm>
            <a:off x="518604" y="601648"/>
            <a:ext cx="10045823" cy="1374898"/>
          </a:xfrm>
        </p:spPr>
        <p:txBody>
          <a:bodyPr>
            <a:normAutofit fontScale="90000"/>
          </a:bodyPr>
          <a:lstStyle/>
          <a:p>
            <a:r>
              <a:rPr lang="en-AU" b="1" dirty="0">
                <a:latin typeface="Times New Roman" panose="02020603050405020304" pitchFamily="18" charset="0"/>
                <a:cs typeface="Times New Roman" panose="02020603050405020304" pitchFamily="18" charset="0"/>
              </a:rPr>
              <a:t>WHAT FALLS BETWEEN THE CRACKS AFTER THE RECENT LEGISLATIVE CHANGES? </a:t>
            </a:r>
          </a:p>
        </p:txBody>
      </p:sp>
      <p:sp>
        <p:nvSpPr>
          <p:cNvPr id="3" name="Content Placeholder 2">
            <a:extLst>
              <a:ext uri="{FF2B5EF4-FFF2-40B4-BE49-F238E27FC236}">
                <a16:creationId xmlns:a16="http://schemas.microsoft.com/office/drawing/2014/main" id="{6698A7A4-7841-4C51-9629-1DD0A87648A0}"/>
              </a:ext>
            </a:extLst>
          </p:cNvPr>
          <p:cNvSpPr>
            <a:spLocks noGrp="1"/>
          </p:cNvSpPr>
          <p:nvPr>
            <p:ph idx="1"/>
          </p:nvPr>
        </p:nvSpPr>
        <p:spPr>
          <a:xfrm>
            <a:off x="758301" y="2506662"/>
            <a:ext cx="10515600" cy="4351338"/>
          </a:xfrm>
        </p:spPr>
        <p:txBody>
          <a:bodyPr>
            <a:normAutofit/>
          </a:bodyPr>
          <a:lstStyle/>
          <a:p>
            <a:pPr>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Developers/ vendors will not be able to rely on draconian clauses giving purchasers: </a:t>
            </a:r>
          </a:p>
          <a:p>
            <a:pPr lvl="1">
              <a:buFont typeface="Wingdings" panose="05000000000000000000" pitchFamily="2" charset="2"/>
              <a:buChar char="Ø"/>
            </a:pPr>
            <a:r>
              <a:rPr lang="en-AU" sz="2200" dirty="0">
                <a:latin typeface="Times New Roman" panose="02020603050405020304" pitchFamily="18" charset="0"/>
                <a:cs typeface="Times New Roman" panose="02020603050405020304" pitchFamily="18" charset="0"/>
              </a:rPr>
              <a:t>a short time to decide whether to rescind or not if there be a change in a strata plan </a:t>
            </a:r>
          </a:p>
          <a:p>
            <a:pPr lvl="1">
              <a:buFont typeface="Wingdings" panose="05000000000000000000" pitchFamily="2" charset="2"/>
              <a:buChar char="Ø"/>
            </a:pPr>
            <a:r>
              <a:rPr lang="en-AU" sz="2200" dirty="0">
                <a:latin typeface="Times New Roman" panose="02020603050405020304" pitchFamily="18" charset="0"/>
                <a:cs typeface="Times New Roman" panose="02020603050405020304" pitchFamily="18" charset="0"/>
              </a:rPr>
              <a:t>a short time to settle upon being served with the strata plan </a:t>
            </a:r>
            <a:br>
              <a:rPr lang="en-AU" sz="2200" dirty="0">
                <a:latin typeface="Times New Roman" panose="02020603050405020304" pitchFamily="18" charset="0"/>
                <a:cs typeface="Times New Roman" panose="02020603050405020304" pitchFamily="18" charset="0"/>
              </a:rPr>
            </a:br>
            <a:endParaRPr lang="en-AU"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When there are changes between what has been disclosed pre contract and what has eventuated in the built environment, purchasers may potentially not have to invoke difficult common law doctrines like </a:t>
            </a:r>
            <a:r>
              <a:rPr lang="en-AU" sz="2200" i="1" dirty="0">
                <a:latin typeface="Times New Roman" panose="02020603050405020304" pitchFamily="18" charset="0"/>
                <a:cs typeface="Times New Roman" panose="02020603050405020304" pitchFamily="18" charset="0"/>
              </a:rPr>
              <a:t>Flight v Booth</a:t>
            </a:r>
            <a:r>
              <a:rPr lang="en-AU" sz="2200" dirty="0">
                <a:latin typeface="Times New Roman" panose="02020603050405020304" pitchFamily="18" charset="0"/>
                <a:cs typeface="Times New Roman" panose="02020603050405020304" pitchFamily="18" charset="0"/>
              </a:rPr>
              <a:t>, which may or may not be excluded </a:t>
            </a: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by carefully drafted contracts whose risk profile is in favour of the developer. </a:t>
            </a:r>
            <a:br>
              <a:rPr lang="en-AU" sz="2200" dirty="0">
                <a:latin typeface="Times New Roman" panose="02020603050405020304" pitchFamily="18" charset="0"/>
                <a:cs typeface="Times New Roman" panose="02020603050405020304" pitchFamily="18" charset="0"/>
              </a:rPr>
            </a:br>
            <a:endParaRPr lang="en-AU" sz="2200" dirty="0"/>
          </a:p>
        </p:txBody>
      </p:sp>
      <p:sp>
        <p:nvSpPr>
          <p:cNvPr id="4" name="Date Placeholder 4">
            <a:extLst>
              <a:ext uri="{FF2B5EF4-FFF2-40B4-BE49-F238E27FC236}">
                <a16:creationId xmlns:a16="http://schemas.microsoft.com/office/drawing/2014/main" id="{FE1B19ED-1CE4-45B5-AD02-83BA8209CA42}"/>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6322194F-0575-4B7A-BF13-439D20048D51}"/>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2D30BA46-1F5B-5C41-89BE-DDDC03C0EE25}"/>
              </a:ext>
            </a:extLst>
          </p:cNvPr>
          <p:cNvSpPr>
            <a:spLocks noGrp="1"/>
          </p:cNvSpPr>
          <p:nvPr>
            <p:ph type="sldNum" sz="quarter" idx="12"/>
          </p:nvPr>
        </p:nvSpPr>
        <p:spPr/>
        <p:txBody>
          <a:bodyPr/>
          <a:lstStyle/>
          <a:p>
            <a:fld id="{A78F0280-9EC3-4E3E-BAE6-63290C1EDCA8}" type="slidenum">
              <a:rPr lang="en-AU" smtClean="0"/>
              <a:t>27</a:t>
            </a:fld>
            <a:endParaRPr lang="en-AU"/>
          </a:p>
        </p:txBody>
      </p:sp>
    </p:spTree>
    <p:extLst>
      <p:ext uri="{BB962C8B-B14F-4D97-AF65-F5344CB8AC3E}">
        <p14:creationId xmlns:p14="http://schemas.microsoft.com/office/powerpoint/2010/main" val="983401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BDE8F-AF4C-4699-B935-95E682F46A8A}"/>
              </a:ext>
            </a:extLst>
          </p:cNvPr>
          <p:cNvSpPr>
            <a:spLocks noGrp="1"/>
          </p:cNvSpPr>
          <p:nvPr>
            <p:ph type="title"/>
          </p:nvPr>
        </p:nvSpPr>
        <p:spPr>
          <a:xfrm>
            <a:off x="678402" y="365125"/>
            <a:ext cx="10515600" cy="1325563"/>
          </a:xfrm>
        </p:spPr>
        <p:txBody>
          <a:bodyPr>
            <a:normAutofit fontScale="90000"/>
          </a:bodyPr>
          <a:lstStyle/>
          <a:p>
            <a:r>
              <a:rPr lang="en-AU" b="1" dirty="0">
                <a:latin typeface="Times New Roman" panose="02020603050405020304" pitchFamily="18" charset="0"/>
                <a:cs typeface="Times New Roman" panose="02020603050405020304" pitchFamily="18" charset="0"/>
              </a:rPr>
              <a:t>WHAT FALLS BETWEEN THE CRACKS AFTER THE RECENT LEGISLATIVE CHANGES? </a:t>
            </a:r>
          </a:p>
        </p:txBody>
      </p:sp>
      <p:sp>
        <p:nvSpPr>
          <p:cNvPr id="3" name="Content Placeholder 2">
            <a:extLst>
              <a:ext uri="{FF2B5EF4-FFF2-40B4-BE49-F238E27FC236}">
                <a16:creationId xmlns:a16="http://schemas.microsoft.com/office/drawing/2014/main" id="{A4BDED2E-3FB6-4A08-BA51-825353871470}"/>
              </a:ext>
            </a:extLst>
          </p:cNvPr>
          <p:cNvSpPr>
            <a:spLocks noGrp="1"/>
          </p:cNvSpPr>
          <p:nvPr>
            <p:ph idx="1"/>
          </p:nvPr>
        </p:nvSpPr>
        <p:spPr>
          <a:xfrm>
            <a:off x="838200" y="2141537"/>
            <a:ext cx="10515600" cy="4351338"/>
          </a:xfrm>
        </p:spPr>
        <p:txBody>
          <a:bodyPr>
            <a:normAutofit fontScale="92500" lnSpcReduction="10000"/>
          </a:bodyPr>
          <a:lstStyle/>
          <a:p>
            <a:pPr marL="0" indent="0">
              <a:buNone/>
            </a:pPr>
            <a:endParaRPr lang="en-AU"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If a Prohibition Order has been issued, that means that:</a:t>
            </a:r>
          </a:p>
          <a:p>
            <a:pPr marL="0" indent="0">
              <a:buNone/>
            </a:pP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i</a:t>
            </a:r>
            <a:r>
              <a:rPr lang="en-AU" dirty="0">
                <a:latin typeface="Times New Roman" panose="02020603050405020304" pitchFamily="18" charset="0"/>
                <a:cs typeface="Times New Roman" panose="02020603050405020304" pitchFamily="18" charset="0"/>
              </a:rPr>
              <a:t>) purchasers will be unable to move into their homes until the  		necessary inquiries are made, rectification methodology decided 	upon and implemented; undertakings proffered etc. </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a:p>
            <a:pPr marL="0" indent="0">
              <a:buNone/>
            </a:pPr>
            <a:r>
              <a:rPr lang="en-AU" dirty="0">
                <a:latin typeface="Times New Roman" panose="02020603050405020304" pitchFamily="18" charset="0"/>
                <a:cs typeface="Times New Roman" panose="02020603050405020304" pitchFamily="18" charset="0"/>
              </a:rPr>
              <a:t>	This could take many months. In the meantime, purchasers may well 	be in limbo.</a:t>
            </a:r>
          </a:p>
          <a:p>
            <a:pPr marL="0" indent="0">
              <a:buNone/>
            </a:pP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	(ii) the building to which it relates may potentially gain an ill 	reputation, impacting values</a:t>
            </a:r>
          </a:p>
        </p:txBody>
      </p:sp>
      <p:sp>
        <p:nvSpPr>
          <p:cNvPr id="4" name="Date Placeholder 4">
            <a:extLst>
              <a:ext uri="{FF2B5EF4-FFF2-40B4-BE49-F238E27FC236}">
                <a16:creationId xmlns:a16="http://schemas.microsoft.com/office/drawing/2014/main" id="{7D93979E-E1AE-4773-A55C-D8E35367CC45}"/>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B573AF14-5A76-41F6-B535-6DBA05809DF8}"/>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CD2E4026-6C2A-F948-8CCF-E875A03DBEA9}"/>
              </a:ext>
            </a:extLst>
          </p:cNvPr>
          <p:cNvSpPr>
            <a:spLocks noGrp="1"/>
          </p:cNvSpPr>
          <p:nvPr>
            <p:ph type="sldNum" sz="quarter" idx="12"/>
          </p:nvPr>
        </p:nvSpPr>
        <p:spPr/>
        <p:txBody>
          <a:bodyPr/>
          <a:lstStyle/>
          <a:p>
            <a:fld id="{A78F0280-9EC3-4E3E-BAE6-63290C1EDCA8}" type="slidenum">
              <a:rPr lang="en-AU" smtClean="0"/>
              <a:t>28</a:t>
            </a:fld>
            <a:endParaRPr lang="en-AU"/>
          </a:p>
        </p:txBody>
      </p:sp>
    </p:spTree>
    <p:extLst>
      <p:ext uri="{BB962C8B-B14F-4D97-AF65-F5344CB8AC3E}">
        <p14:creationId xmlns:p14="http://schemas.microsoft.com/office/powerpoint/2010/main" val="1424953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a:bodyPr>
          <a:lstStyle/>
          <a:p>
            <a:br>
              <a:rPr lang="en-US" sz="3600" b="1" i="1" dirty="0">
                <a:latin typeface="Times New Roman" panose="02020603050405020304" pitchFamily="18" charset="0"/>
                <a:ea typeface="Calibri" charset="0"/>
                <a:cs typeface="Times New Roman" panose="02020603050405020304" pitchFamily="18" charset="0"/>
              </a:rPr>
            </a:br>
            <a:r>
              <a:rPr lang="en-US" sz="3600" b="1" i="1" dirty="0">
                <a:latin typeface="Times New Roman" panose="02020603050405020304" pitchFamily="18" charset="0"/>
                <a:ea typeface="Calibri" charset="0"/>
                <a:cs typeface="Times New Roman" panose="02020603050405020304" pitchFamily="18" charset="0"/>
              </a:rPr>
              <a:t>YOUR FEEDBACK &amp; CRITIQUE WELCOMED </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2201333"/>
            <a:ext cx="9839186" cy="4041812"/>
          </a:xfrm>
        </p:spPr>
        <p:txBody>
          <a:bodyPr anchor="t">
            <a:noAutofit/>
          </a:bodyPr>
          <a:lstStyle/>
          <a:p>
            <a:r>
              <a:rPr lang="en-AU" dirty="0">
                <a:latin typeface="Times New Roman" panose="02020603050405020304" pitchFamily="18" charset="0"/>
                <a:cs typeface="Times New Roman" panose="02020603050405020304" pitchFamily="18" charset="0"/>
              </a:rPr>
              <a:t>If you have any war stories to share, feedback or criticism you’d like to offer, please email:</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u="sng" dirty="0">
                <a:latin typeface="Times New Roman" panose="02020603050405020304" pitchFamily="18" charset="0"/>
                <a:cs typeface="Times New Roman" panose="02020603050405020304" pitchFamily="18" charset="0"/>
                <a:hlinkClick r:id="rId3"/>
              </a:rPr>
              <a:t>sjacobsassistant@13wentworth.com.au</a:t>
            </a:r>
            <a:r>
              <a:rPr lang="en-AU" dirty="0">
                <a:latin typeface="Times New Roman" panose="02020603050405020304" pitchFamily="18" charset="0"/>
                <a:cs typeface="Times New Roman" panose="02020603050405020304" pitchFamily="18" charset="0"/>
              </a:rPr>
              <a:t>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29</a:t>
            </a:fld>
            <a:endParaRPr lang="en-US" dirty="0"/>
          </a:p>
        </p:txBody>
      </p:sp>
      <p:sp>
        <p:nvSpPr>
          <p:cNvPr id="6" name="TextBox 5">
            <a:extLst>
              <a:ext uri="{FF2B5EF4-FFF2-40B4-BE49-F238E27FC236}">
                <a16:creationId xmlns:a16="http://schemas.microsoft.com/office/drawing/2014/main" id="{4294A1D8-6E23-3C4A-8BBD-C3AB141E6CED}"/>
              </a:ext>
            </a:extLst>
          </p:cNvPr>
          <p:cNvSpPr txBox="1"/>
          <p:nvPr/>
        </p:nvSpPr>
        <p:spPr>
          <a:xfrm>
            <a:off x="1794933" y="246097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316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6837C-5AD1-4105-B45F-FBA97991759A}"/>
              </a:ext>
            </a:extLst>
          </p:cNvPr>
          <p:cNvSpPr>
            <a:spLocks noGrp="1"/>
          </p:cNvSpPr>
          <p:nvPr>
            <p:ph type="title"/>
          </p:nvPr>
        </p:nvSpPr>
        <p:spPr>
          <a:xfrm>
            <a:off x="685800" y="341679"/>
            <a:ext cx="10744200" cy="1325563"/>
          </a:xfrm>
        </p:spPr>
        <p:txBody>
          <a:bodyPr/>
          <a:lstStyle/>
          <a:p>
            <a:r>
              <a:rPr lang="en-AU" b="1" dirty="0">
                <a:latin typeface="Times New Roman" panose="02020603050405020304" pitchFamily="18" charset="0"/>
                <a:cs typeface="Times New Roman" panose="02020603050405020304" pitchFamily="18" charset="0"/>
              </a:rPr>
              <a:t>SCENARIO PROBED BY THIS SEMINAR </a:t>
            </a:r>
          </a:p>
        </p:txBody>
      </p:sp>
      <p:sp>
        <p:nvSpPr>
          <p:cNvPr id="3" name="Content Placeholder 2">
            <a:extLst>
              <a:ext uri="{FF2B5EF4-FFF2-40B4-BE49-F238E27FC236}">
                <a16:creationId xmlns:a16="http://schemas.microsoft.com/office/drawing/2014/main" id="{ADF8C17B-5CA0-4F43-BFBD-004A02079612}"/>
              </a:ext>
            </a:extLst>
          </p:cNvPr>
          <p:cNvSpPr>
            <a:spLocks noGrp="1"/>
          </p:cNvSpPr>
          <p:nvPr>
            <p:ph idx="1"/>
          </p:nvPr>
        </p:nvSpPr>
        <p:spPr>
          <a:xfrm>
            <a:off x="685800" y="1802179"/>
            <a:ext cx="10515600" cy="4351338"/>
          </a:xfrm>
        </p:spPr>
        <p:txBody>
          <a:bodyPr>
            <a:normAutofit/>
          </a:bodyPr>
          <a:lstStyle/>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Assume the usual voluminous contract for the sale of a unit off the plan; with the risk profile in favour of the developer. </a:t>
            </a:r>
          </a:p>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There are clauses that the developer/vendor can e.g. </a:t>
            </a:r>
          </a:p>
          <a:p>
            <a:pPr lvl="1">
              <a:buFont typeface="Wingdings" panose="05000000000000000000" pitchFamily="2" charset="2"/>
              <a:buChar char="Ø"/>
            </a:pPr>
            <a:r>
              <a:rPr lang="en-AU" dirty="0">
                <a:latin typeface="Times New Roman" panose="02020603050405020304" pitchFamily="18" charset="0"/>
                <a:cs typeface="Times New Roman" panose="02020603050405020304" pitchFamily="18" charset="0"/>
              </a:rPr>
              <a:t>provide updated strata plans;</a:t>
            </a:r>
          </a:p>
          <a:p>
            <a:pPr lvl="1">
              <a:buFont typeface="Wingdings" panose="05000000000000000000" pitchFamily="2" charset="2"/>
              <a:buChar char="Ø"/>
            </a:pPr>
            <a:r>
              <a:rPr lang="en-AU" dirty="0">
                <a:latin typeface="Times New Roman" panose="02020603050405020304" pitchFamily="18" charset="0"/>
                <a:cs typeface="Times New Roman" panose="02020603050405020304" pitchFamily="18" charset="0"/>
              </a:rPr>
              <a:t>change finishes and fittings;  </a:t>
            </a:r>
          </a:p>
          <a:p>
            <a:pPr lvl="1">
              <a:buFont typeface="Wingdings" panose="05000000000000000000" pitchFamily="2" charset="2"/>
              <a:buChar char="Ø"/>
            </a:pPr>
            <a:r>
              <a:rPr lang="en-AU" dirty="0">
                <a:latin typeface="Times New Roman" panose="02020603050405020304" pitchFamily="18" charset="0"/>
                <a:cs typeface="Times New Roman" panose="02020603050405020304" pitchFamily="18" charset="0"/>
              </a:rPr>
              <a:t>amend proposed boundaries;  </a:t>
            </a:r>
          </a:p>
          <a:p>
            <a:pPr lvl="1">
              <a:buFont typeface="Wingdings" panose="05000000000000000000" pitchFamily="2" charset="2"/>
              <a:buChar char="Ø"/>
            </a:pPr>
            <a:r>
              <a:rPr lang="en-AU" dirty="0">
                <a:latin typeface="Times New Roman" panose="02020603050405020304" pitchFamily="18" charset="0"/>
                <a:cs typeface="Times New Roman" panose="02020603050405020304" pitchFamily="18" charset="0"/>
              </a:rPr>
              <a:t>compel completion even if there are defects in the unit , but subject to the obligation to attend to the same if notice is given on blue parchment under a crimson moon.</a:t>
            </a:r>
          </a:p>
          <a:p>
            <a:pPr marL="0" indent="0">
              <a:buNone/>
            </a:pPr>
            <a:endParaRPr lang="en-AU" dirty="0"/>
          </a:p>
        </p:txBody>
      </p:sp>
      <p:sp>
        <p:nvSpPr>
          <p:cNvPr id="4" name="Footer Placeholder 5">
            <a:extLst>
              <a:ext uri="{FF2B5EF4-FFF2-40B4-BE49-F238E27FC236}">
                <a16:creationId xmlns:a16="http://schemas.microsoft.com/office/drawing/2014/main" id="{BDEB16C1-2680-4362-90FB-B781DD460691}"/>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5" name="Date Placeholder 4">
            <a:extLst>
              <a:ext uri="{FF2B5EF4-FFF2-40B4-BE49-F238E27FC236}">
                <a16:creationId xmlns:a16="http://schemas.microsoft.com/office/drawing/2014/main" id="{A68F9B82-7428-4DC7-A8CA-2BC549B3E698}"/>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7" name="Slide Number Placeholder 6">
            <a:extLst>
              <a:ext uri="{FF2B5EF4-FFF2-40B4-BE49-F238E27FC236}">
                <a16:creationId xmlns:a16="http://schemas.microsoft.com/office/drawing/2014/main" id="{19A92FDB-A597-E04E-8CA0-636D3549A4FF}"/>
              </a:ext>
            </a:extLst>
          </p:cNvPr>
          <p:cNvSpPr>
            <a:spLocks noGrp="1"/>
          </p:cNvSpPr>
          <p:nvPr>
            <p:ph type="sldNum" sz="quarter" idx="12"/>
          </p:nvPr>
        </p:nvSpPr>
        <p:spPr/>
        <p:txBody>
          <a:bodyPr/>
          <a:lstStyle/>
          <a:p>
            <a:fld id="{A78F0280-9EC3-4E3E-BAE6-63290C1EDCA8}" type="slidenum">
              <a:rPr lang="en-AU" smtClean="0"/>
              <a:t>3</a:t>
            </a:fld>
            <a:endParaRPr lang="en-AU"/>
          </a:p>
        </p:txBody>
      </p:sp>
    </p:spTree>
    <p:extLst>
      <p:ext uri="{BB962C8B-B14F-4D97-AF65-F5344CB8AC3E}">
        <p14:creationId xmlns:p14="http://schemas.microsoft.com/office/powerpoint/2010/main" val="37432037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21BA-89A0-4C27-A563-EAF79E05F454}"/>
              </a:ext>
            </a:extLst>
          </p:cNvPr>
          <p:cNvSpPr>
            <a:spLocks noGrp="1"/>
          </p:cNvSpPr>
          <p:nvPr>
            <p:ph type="title"/>
          </p:nvPr>
        </p:nvSpPr>
        <p:spPr>
          <a:xfrm>
            <a:off x="305452" y="249731"/>
            <a:ext cx="10515600" cy="1325563"/>
          </a:xfrm>
        </p:spPr>
        <p:txBody>
          <a:bodyPr/>
          <a:lstStyle/>
          <a:p>
            <a:r>
              <a:rPr lang="en-AU" b="1" dirty="0">
                <a:latin typeface="Times New Roman" panose="02020603050405020304" pitchFamily="18" charset="0"/>
                <a:cs typeface="Times New Roman" panose="02020603050405020304" pitchFamily="18" charset="0"/>
              </a:rPr>
              <a:t>Citations</a:t>
            </a:r>
          </a:p>
        </p:txBody>
      </p:sp>
      <p:sp>
        <p:nvSpPr>
          <p:cNvPr id="3" name="Content Placeholder 2">
            <a:extLst>
              <a:ext uri="{FF2B5EF4-FFF2-40B4-BE49-F238E27FC236}">
                <a16:creationId xmlns:a16="http://schemas.microsoft.com/office/drawing/2014/main" id="{3D6FCFB4-3956-4110-9FC5-F57111BE90B2}"/>
              </a:ext>
            </a:extLst>
          </p:cNvPr>
          <p:cNvSpPr>
            <a:spLocks noGrp="1"/>
          </p:cNvSpPr>
          <p:nvPr>
            <p:ph idx="1"/>
          </p:nvPr>
        </p:nvSpPr>
        <p:spPr>
          <a:xfrm>
            <a:off x="748771" y="1491448"/>
            <a:ext cx="11137777" cy="4934257"/>
          </a:xfrm>
        </p:spPr>
        <p:txBody>
          <a:bodyPr>
            <a:noAutofit/>
          </a:bodyPr>
          <a:lstStyle/>
          <a:p>
            <a:pPr lvl="0">
              <a:lnSpc>
                <a:spcPct val="150000"/>
              </a:lnSpc>
              <a:spcBef>
                <a:spcPts val="0"/>
              </a:spcBef>
              <a:buFont typeface="Wingdings" panose="05000000000000000000" pitchFamily="2" charset="2"/>
              <a:buChar char="§"/>
              <a:tabLst>
                <a:tab pos="457200" algn="l"/>
              </a:tabLst>
            </a:pPr>
            <a:r>
              <a:rPr lang="en-AU" sz="2400" i="1" dirty="0">
                <a:effectLst/>
                <a:latin typeface="Times New Roman" panose="02020603050405020304" pitchFamily="18" charset="0"/>
                <a:ea typeface="Calibri" panose="020F0502020204030204" pitchFamily="34" charset="0"/>
                <a:cs typeface="Times New Roman" panose="02020603050405020304" pitchFamily="18" charset="0"/>
              </a:rPr>
              <a:t>ACN 002 804 702 (formerly Brooks Building) v McDonald</a:t>
            </a:r>
            <a:r>
              <a:rPr lang="en-AU" sz="2400" dirty="0">
                <a:effectLst/>
                <a:latin typeface="Times New Roman" panose="02020603050405020304" pitchFamily="18" charset="0"/>
                <a:ea typeface="Calibri" panose="020F0502020204030204" pitchFamily="34" charset="0"/>
                <a:cs typeface="Times New Roman" panose="02020603050405020304" pitchFamily="18" charset="0"/>
              </a:rPr>
              <a:t> [2009] NSWSC 610.</a:t>
            </a:r>
          </a:p>
          <a:p>
            <a:pPr>
              <a:lnSpc>
                <a:spcPct val="150000"/>
              </a:lnSpc>
              <a:spcBef>
                <a:spcPts val="0"/>
              </a:spcBef>
              <a:buFont typeface="Wingdings" panose="05000000000000000000" pitchFamily="2" charset="2"/>
              <a:buChar char="§"/>
              <a:tabLst>
                <a:tab pos="457200" algn="l"/>
              </a:tabLst>
            </a:pPr>
            <a:r>
              <a:rPr lang="en-AU" sz="2400" i="1" dirty="0">
                <a:latin typeface="Times New Roman" panose="02020603050405020304" pitchFamily="18" charset="0"/>
                <a:ea typeface="Calibri" panose="020F0502020204030204" pitchFamily="34" charset="0"/>
                <a:cs typeface="Times New Roman" panose="02020603050405020304" pitchFamily="18" charset="0"/>
              </a:rPr>
              <a:t>Alexus Pty Ltd v Pont Holdings Pty Ltd</a:t>
            </a:r>
            <a:r>
              <a:rPr lang="en-AU" sz="2400" dirty="0">
                <a:latin typeface="Times New Roman" panose="02020603050405020304" pitchFamily="18" charset="0"/>
                <a:ea typeface="Calibri" panose="020F0502020204030204" pitchFamily="34" charset="0"/>
                <a:cs typeface="Times New Roman" panose="02020603050405020304" pitchFamily="18" charset="0"/>
              </a:rPr>
              <a:t> [2000] NSWSC 1171.</a:t>
            </a:r>
          </a:p>
          <a:p>
            <a:pPr>
              <a:lnSpc>
                <a:spcPct val="150000"/>
              </a:lnSpc>
              <a:spcBef>
                <a:spcPts val="0"/>
              </a:spcBef>
              <a:buFont typeface="Wingdings" panose="05000000000000000000" pitchFamily="2" charset="2"/>
              <a:buChar char="§"/>
              <a:tabLst>
                <a:tab pos="457200" algn="l"/>
              </a:tabLst>
            </a:pPr>
            <a:r>
              <a:rPr lang="en-AU" sz="2400" b="0" i="1" u="none" strike="noStrike" dirty="0">
                <a:effectLst/>
                <a:latin typeface="Times New Roman" panose="02020603050405020304" pitchFamily="18" charset="0"/>
                <a:cs typeface="Times New Roman" panose="02020603050405020304" pitchFamily="18" charset="0"/>
              </a:rPr>
              <a:t>Beard v Drummoyne Municipal Council</a:t>
            </a:r>
            <a:r>
              <a:rPr lang="en-AU" sz="2400" b="0" i="0" dirty="0">
                <a:effectLst/>
                <a:latin typeface="Times New Roman" panose="02020603050405020304" pitchFamily="18" charset="0"/>
                <a:cs typeface="Times New Roman" panose="02020603050405020304" pitchFamily="18" charset="0"/>
              </a:rPr>
              <a:t> (1969) 71 SR (NSW) 250 at </a:t>
            </a:r>
            <a:r>
              <a:rPr lang="en-AU" sz="2400" b="0" i="0" u="none" strike="noStrike" dirty="0">
                <a:effectLst/>
                <a:latin typeface="Times New Roman" panose="02020603050405020304" pitchFamily="18" charset="0"/>
                <a:cs typeface="Times New Roman" panose="02020603050405020304" pitchFamily="18" charset="0"/>
              </a:rPr>
              <a:t>265.</a:t>
            </a:r>
            <a:endParaRPr lang="en-AU" sz="2400" i="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Bef>
                <a:spcPts val="0"/>
              </a:spcBef>
              <a:buFont typeface="Wingdings" panose="05000000000000000000" pitchFamily="2" charset="2"/>
              <a:buChar char="§"/>
              <a:tabLst>
                <a:tab pos="457200" algn="l"/>
              </a:tabLst>
            </a:pPr>
            <a:r>
              <a:rPr lang="en-AU" sz="2400" i="1" dirty="0">
                <a:latin typeface="Times New Roman" panose="02020603050405020304" pitchFamily="18" charset="0"/>
                <a:ea typeface="Calibri" panose="020F0502020204030204" pitchFamily="34" charset="0"/>
                <a:cs typeface="Times New Roman" panose="02020603050405020304" pitchFamily="18" charset="0"/>
              </a:rPr>
              <a:t>Belconnen Lakeview Pty Ltd v Maya Krishna </a:t>
            </a:r>
            <a:r>
              <a:rPr lang="en-AU" sz="2400" i="1" dirty="0" err="1">
                <a:latin typeface="Times New Roman" panose="02020603050405020304" pitchFamily="18" charset="0"/>
                <a:ea typeface="Calibri" panose="020F0502020204030204" pitchFamily="34" charset="0"/>
                <a:cs typeface="Times New Roman" panose="02020603050405020304" pitchFamily="18" charset="0"/>
              </a:rPr>
              <a:t>Goundar</a:t>
            </a:r>
            <a:r>
              <a:rPr lang="en-AU" sz="2400" dirty="0">
                <a:latin typeface="Times New Roman" panose="02020603050405020304" pitchFamily="18" charset="0"/>
                <a:ea typeface="Calibri" panose="020F0502020204030204" pitchFamily="34" charset="0"/>
                <a:cs typeface="Times New Roman" panose="02020603050405020304" pitchFamily="18" charset="0"/>
              </a:rPr>
              <a:t> [2016] ACTMC 10.</a:t>
            </a:r>
          </a:p>
          <a:p>
            <a:pPr algn="l"/>
            <a:r>
              <a:rPr lang="en-AU" sz="2400" b="0" i="1" u="none" strike="noStrike" dirty="0">
                <a:effectLst/>
                <a:latin typeface="Times New Roman" panose="02020603050405020304" pitchFamily="18" charset="0"/>
                <a:cs typeface="Times New Roman" panose="02020603050405020304" pitchFamily="18" charset="0"/>
              </a:rPr>
              <a:t>Bruce v Baju Henley Square Pty Ltd</a:t>
            </a:r>
            <a:r>
              <a:rPr lang="en-AU" sz="2400" i="1" u="none" strike="noStrike" dirty="0">
                <a:latin typeface="Times New Roman" panose="02020603050405020304" pitchFamily="18" charset="0"/>
                <a:cs typeface="Times New Roman" panose="02020603050405020304" pitchFamily="18" charset="0"/>
              </a:rPr>
              <a:t> </a:t>
            </a:r>
            <a:r>
              <a:rPr lang="en-AU" sz="2400" b="0" i="0" dirty="0">
                <a:effectLst/>
                <a:latin typeface="Times New Roman" panose="02020603050405020304" pitchFamily="18" charset="0"/>
                <a:cs typeface="Times New Roman" panose="02020603050405020304" pitchFamily="18" charset="0"/>
              </a:rPr>
              <a:t>[2016] SASCFC 149.</a:t>
            </a:r>
          </a:p>
          <a:p>
            <a:pPr lvl="0">
              <a:lnSpc>
                <a:spcPct val="150000"/>
              </a:lnSpc>
              <a:spcBef>
                <a:spcPts val="0"/>
              </a:spcBef>
              <a:buFont typeface="Wingdings" panose="05000000000000000000" pitchFamily="2" charset="2"/>
              <a:buChar char="§"/>
              <a:tabLst>
                <a:tab pos="457200" algn="l"/>
              </a:tabLst>
            </a:pPr>
            <a:r>
              <a:rPr lang="en-AU" sz="2400" i="1" dirty="0" err="1">
                <a:effectLst/>
                <a:latin typeface="Times New Roman" panose="02020603050405020304" pitchFamily="18" charset="0"/>
                <a:ea typeface="Calibri" panose="020F0502020204030204" pitchFamily="34" charset="0"/>
                <a:cs typeface="Times New Roman" panose="02020603050405020304" pitchFamily="18" charset="0"/>
              </a:rPr>
              <a:t>Collingridge</a:t>
            </a:r>
            <a:r>
              <a:rPr lang="en-AU" sz="2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400" i="1" dirty="0">
                <a:effectLst/>
                <a:latin typeface="Times New Roman" panose="02020603050405020304" pitchFamily="18" charset="0"/>
                <a:ea typeface="Calibri" panose="020F0502020204030204" pitchFamily="34" charset="0"/>
                <a:cs typeface="Times New Roman" panose="02020603050405020304" pitchFamily="18" charset="0"/>
              </a:rPr>
              <a:t>v </a:t>
            </a:r>
            <a:r>
              <a:rPr lang="en-AU" sz="2400" i="1" dirty="0" err="1">
                <a:effectLst/>
                <a:latin typeface="Times New Roman" panose="02020603050405020304" pitchFamily="18" charset="0"/>
                <a:ea typeface="Calibri" panose="020F0502020204030204" pitchFamily="34" charset="0"/>
                <a:cs typeface="Times New Roman" panose="02020603050405020304" pitchFamily="18" charset="0"/>
              </a:rPr>
              <a:t>Sontor</a:t>
            </a:r>
            <a:r>
              <a:rPr lang="en-AU" sz="2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400" i="1" dirty="0">
                <a:effectLst/>
                <a:latin typeface="Times New Roman" panose="02020603050405020304" pitchFamily="18" charset="0"/>
                <a:ea typeface="Calibri" panose="020F0502020204030204" pitchFamily="34" charset="0"/>
                <a:cs typeface="Times New Roman" panose="02020603050405020304" pitchFamily="18" charset="0"/>
              </a:rPr>
              <a:t>Pty Ltd</a:t>
            </a:r>
            <a:r>
              <a:rPr lang="en-A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400" u="none" strike="noStrike" dirty="0">
                <a:effectLst/>
                <a:latin typeface="Times New Roman" panose="02020603050405020304" pitchFamily="18" charset="0"/>
                <a:ea typeface="Calibri" panose="020F0502020204030204" pitchFamily="34" charset="0"/>
                <a:cs typeface="Times New Roman" panose="02020603050405020304" pitchFamily="18" charset="0"/>
              </a:rPr>
              <a:t>(1997) 141 FLR 440</a:t>
            </a:r>
            <a:r>
              <a:rPr lang="en-AU" sz="2400" u="none" strike="noStrike" dirty="0">
                <a:latin typeface="Times New Roman" panose="02020603050405020304" pitchFamily="18" charset="0"/>
                <a:ea typeface="Calibri" panose="020F0502020204030204" pitchFamily="34" charset="0"/>
                <a:cs typeface="Times New Roman" panose="02020603050405020304" pitchFamily="18" charset="0"/>
              </a:rPr>
              <a:t>.</a:t>
            </a:r>
          </a:p>
          <a:p>
            <a:pPr lvl="0">
              <a:lnSpc>
                <a:spcPct val="150000"/>
              </a:lnSpc>
              <a:spcBef>
                <a:spcPts val="0"/>
              </a:spcBef>
              <a:buFont typeface="Wingdings" panose="05000000000000000000" pitchFamily="2" charset="2"/>
              <a:buChar char="§"/>
              <a:tabLst>
                <a:tab pos="457200" algn="l"/>
              </a:tabLst>
            </a:pPr>
            <a:r>
              <a:rPr lang="en-AU" sz="2400" i="1" dirty="0">
                <a:latin typeface="Times New Roman" panose="02020603050405020304" pitchFamily="18" charset="0"/>
                <a:ea typeface="Calibri" panose="020F0502020204030204" pitchFamily="34" charset="0"/>
                <a:cs typeface="Times New Roman" panose="02020603050405020304" pitchFamily="18" charset="0"/>
              </a:rPr>
              <a:t>Doyle v East</a:t>
            </a:r>
            <a:r>
              <a:rPr lang="en-AU" sz="2400" dirty="0">
                <a:latin typeface="Times New Roman" panose="02020603050405020304" pitchFamily="18" charset="0"/>
                <a:ea typeface="Calibri" panose="020F0502020204030204" pitchFamily="34" charset="0"/>
                <a:cs typeface="Times New Roman" panose="02020603050405020304" pitchFamily="18" charset="0"/>
              </a:rPr>
              <a:t> [1972] 1 WLR 1080.</a:t>
            </a:r>
          </a:p>
          <a:p>
            <a:pPr>
              <a:lnSpc>
                <a:spcPct val="150000"/>
              </a:lnSpc>
              <a:spcBef>
                <a:spcPts val="0"/>
              </a:spcBef>
              <a:buFont typeface="Wingdings" panose="05000000000000000000" pitchFamily="2" charset="2"/>
              <a:buChar char="§"/>
              <a:tabLst>
                <a:tab pos="457200" algn="l"/>
              </a:tabLst>
            </a:pPr>
            <a:r>
              <a:rPr lang="en-AU" sz="2400" i="1" dirty="0">
                <a:latin typeface="Times New Roman" panose="02020603050405020304" pitchFamily="18" charset="0"/>
                <a:ea typeface="Calibri" panose="020F0502020204030204" pitchFamily="34" charset="0"/>
                <a:cs typeface="Times New Roman" panose="02020603050405020304" pitchFamily="18" charset="0"/>
              </a:rPr>
              <a:t>Fawcett v Holmes</a:t>
            </a:r>
            <a:r>
              <a:rPr lang="en-AU" sz="2400" dirty="0">
                <a:latin typeface="Times New Roman" panose="02020603050405020304" pitchFamily="18" charset="0"/>
                <a:ea typeface="Calibri" panose="020F0502020204030204" pitchFamily="34" charset="0"/>
                <a:cs typeface="Times New Roman" panose="02020603050405020304" pitchFamily="18" charset="0"/>
              </a:rPr>
              <a:t> (1889) 42 Ch D 150.</a:t>
            </a:r>
            <a:endParaRPr lang="en-AU" sz="2400" i="1"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spcBef>
                <a:spcPts val="0"/>
              </a:spcBef>
              <a:buNone/>
              <a:tabLst>
                <a:tab pos="457200" algn="l"/>
              </a:tabLst>
            </a:pPr>
            <a:br>
              <a:rPr lang="en-AU" sz="2400" dirty="0">
                <a:latin typeface="Times New Roman" panose="02020603050405020304" pitchFamily="18" charset="0"/>
                <a:cs typeface="Times New Roman" panose="02020603050405020304" pitchFamily="18" charset="0"/>
              </a:rPr>
            </a:br>
            <a:endParaRPr lang="en-AU"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Date Placeholder 4">
            <a:extLst>
              <a:ext uri="{FF2B5EF4-FFF2-40B4-BE49-F238E27FC236}">
                <a16:creationId xmlns:a16="http://schemas.microsoft.com/office/drawing/2014/main" id="{E8EAF05A-7C9E-431C-B829-28F12210833B}"/>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F5B32F38-A0C0-47EA-A7F3-08C7AA96AA10}"/>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13415395-9CCF-2A43-A78D-59BA9C10AC76}"/>
              </a:ext>
            </a:extLst>
          </p:cNvPr>
          <p:cNvSpPr>
            <a:spLocks noGrp="1"/>
          </p:cNvSpPr>
          <p:nvPr>
            <p:ph type="sldNum" sz="quarter" idx="12"/>
          </p:nvPr>
        </p:nvSpPr>
        <p:spPr/>
        <p:txBody>
          <a:bodyPr/>
          <a:lstStyle/>
          <a:p>
            <a:fld id="{A78F0280-9EC3-4E3E-BAE6-63290C1EDCA8}" type="slidenum">
              <a:rPr lang="en-AU" smtClean="0"/>
              <a:t>30</a:t>
            </a:fld>
            <a:endParaRPr lang="en-AU"/>
          </a:p>
        </p:txBody>
      </p:sp>
    </p:spTree>
    <p:extLst>
      <p:ext uri="{BB962C8B-B14F-4D97-AF65-F5344CB8AC3E}">
        <p14:creationId xmlns:p14="http://schemas.microsoft.com/office/powerpoint/2010/main" val="22067213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21BA-89A0-4C27-A563-EAF79E05F454}"/>
              </a:ext>
            </a:extLst>
          </p:cNvPr>
          <p:cNvSpPr>
            <a:spLocks noGrp="1"/>
          </p:cNvSpPr>
          <p:nvPr>
            <p:ph type="title"/>
          </p:nvPr>
        </p:nvSpPr>
        <p:spPr>
          <a:xfrm>
            <a:off x="234518" y="0"/>
            <a:ext cx="10515600" cy="1325563"/>
          </a:xfrm>
        </p:spPr>
        <p:txBody>
          <a:bodyPr/>
          <a:lstStyle/>
          <a:p>
            <a:r>
              <a:rPr lang="en-AU" b="1" dirty="0">
                <a:latin typeface="Times New Roman" panose="02020603050405020304" pitchFamily="18" charset="0"/>
                <a:cs typeface="Times New Roman" panose="02020603050405020304" pitchFamily="18" charset="0"/>
              </a:rPr>
              <a:t>Citations</a:t>
            </a:r>
          </a:p>
        </p:txBody>
      </p:sp>
      <p:sp>
        <p:nvSpPr>
          <p:cNvPr id="3" name="Content Placeholder 2">
            <a:extLst>
              <a:ext uri="{FF2B5EF4-FFF2-40B4-BE49-F238E27FC236}">
                <a16:creationId xmlns:a16="http://schemas.microsoft.com/office/drawing/2014/main" id="{3D6FCFB4-3956-4110-9FC5-F57111BE90B2}"/>
              </a:ext>
            </a:extLst>
          </p:cNvPr>
          <p:cNvSpPr>
            <a:spLocks noGrp="1"/>
          </p:cNvSpPr>
          <p:nvPr>
            <p:ph idx="1"/>
          </p:nvPr>
        </p:nvSpPr>
        <p:spPr>
          <a:xfrm>
            <a:off x="420211" y="1112991"/>
            <a:ext cx="11771789" cy="5557422"/>
          </a:xfrm>
        </p:spPr>
        <p:txBody>
          <a:bodyPr>
            <a:noAutofit/>
          </a:bodyPr>
          <a:lstStyle/>
          <a:p>
            <a:pPr>
              <a:lnSpc>
                <a:spcPct val="150000"/>
              </a:lnSpc>
              <a:spcBef>
                <a:spcPts val="0"/>
              </a:spcBef>
              <a:buFont typeface="Wingdings" panose="05000000000000000000" pitchFamily="2" charset="2"/>
              <a:buChar char="§"/>
              <a:tabLst>
                <a:tab pos="457200" algn="l"/>
              </a:tabLst>
            </a:pPr>
            <a:r>
              <a:rPr lang="en-AU" sz="2000" i="1" dirty="0">
                <a:effectLst/>
                <a:latin typeface="Times New Roman" panose="02020603050405020304" pitchFamily="18" charset="0"/>
                <a:ea typeface="Calibri" panose="020F0502020204030204" pitchFamily="34" charset="0"/>
                <a:cs typeface="Times New Roman" panose="02020603050405020304" pitchFamily="18" charset="0"/>
              </a:rPr>
              <a:t>Flight v Booth</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 [1834] </a:t>
            </a:r>
            <a:r>
              <a:rPr lang="en-AU" sz="2000" dirty="0" err="1">
                <a:effectLst/>
                <a:latin typeface="Times New Roman" panose="02020603050405020304" pitchFamily="18" charset="0"/>
                <a:ea typeface="Calibri" panose="020F0502020204030204" pitchFamily="34" charset="0"/>
                <a:cs typeface="Times New Roman" panose="02020603050405020304" pitchFamily="18" charset="0"/>
              </a:rPr>
              <a:t>EngR</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 1087</a:t>
            </a:r>
            <a:r>
              <a:rPr lang="en-AU"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 (1834) 1 </a:t>
            </a:r>
            <a:r>
              <a:rPr lang="en-AU" sz="2000" dirty="0" err="1">
                <a:effectLst/>
                <a:latin typeface="Times New Roman" panose="02020603050405020304" pitchFamily="18" charset="0"/>
                <a:ea typeface="Calibri" panose="020F0502020204030204" pitchFamily="34" charset="0"/>
                <a:cs typeface="Times New Roman" panose="02020603050405020304" pitchFamily="18" charset="0"/>
              </a:rPr>
              <a:t>BingNC</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 370</a:t>
            </a:r>
            <a:r>
              <a:rPr lang="en-AU"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131 ER 1160; [1824-34] </a:t>
            </a:r>
            <a:r>
              <a:rPr lang="en-AU" sz="2000" dirty="0" err="1">
                <a:effectLst/>
                <a:latin typeface="Times New Roman" panose="02020603050405020304" pitchFamily="18" charset="0"/>
                <a:ea typeface="Calibri" panose="020F0502020204030204" pitchFamily="34" charset="0"/>
                <a:cs typeface="Times New Roman" panose="02020603050405020304" pitchFamily="18" charset="0"/>
              </a:rPr>
              <a:t>AllER</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 Rep 43, 46</a:t>
            </a:r>
            <a:r>
              <a:rPr lang="en-AU" sz="20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Bef>
                <a:spcPts val="0"/>
              </a:spcBef>
              <a:buFont typeface="Wingdings" panose="05000000000000000000" pitchFamily="2" charset="2"/>
              <a:buChar char="§"/>
              <a:tabLst>
                <a:tab pos="457200" algn="l"/>
              </a:tabLst>
            </a:pPr>
            <a:r>
              <a:rPr lang="en-AU" sz="2000" i="1" dirty="0" err="1">
                <a:latin typeface="Times New Roman" panose="02020603050405020304" pitchFamily="18" charset="0"/>
                <a:ea typeface="Calibri" panose="020F0502020204030204" pitchFamily="34" charset="0"/>
                <a:cs typeface="Times New Roman" panose="02020603050405020304" pitchFamily="18" charset="0"/>
              </a:rPr>
              <a:t>Koompahtoo</a:t>
            </a:r>
            <a:r>
              <a:rPr lang="en-AU" sz="2000" i="1" dirty="0">
                <a:latin typeface="Times New Roman" panose="02020603050405020304" pitchFamily="18" charset="0"/>
                <a:ea typeface="Calibri" panose="020F0502020204030204" pitchFamily="34" charset="0"/>
                <a:cs typeface="Times New Roman" panose="02020603050405020304" pitchFamily="18" charset="0"/>
              </a:rPr>
              <a:t> Local Aboriginal Land Council v </a:t>
            </a:r>
            <a:r>
              <a:rPr lang="en-AU" sz="2000" i="1" dirty="0" err="1">
                <a:latin typeface="Times New Roman" panose="02020603050405020304" pitchFamily="18" charset="0"/>
                <a:ea typeface="Calibri" panose="020F0502020204030204" pitchFamily="34" charset="0"/>
                <a:cs typeface="Times New Roman" panose="02020603050405020304" pitchFamily="18" charset="0"/>
              </a:rPr>
              <a:t>Sanpine</a:t>
            </a:r>
            <a:r>
              <a:rPr lang="en-AU" sz="2000" i="1" dirty="0">
                <a:latin typeface="Times New Roman" panose="02020603050405020304" pitchFamily="18" charset="0"/>
                <a:ea typeface="Calibri" panose="020F0502020204030204" pitchFamily="34" charset="0"/>
                <a:cs typeface="Times New Roman" panose="02020603050405020304" pitchFamily="18" charset="0"/>
              </a:rPr>
              <a:t> Pty Ltd</a:t>
            </a:r>
            <a:r>
              <a:rPr lang="en-AU" sz="2000" dirty="0">
                <a:latin typeface="Times New Roman" panose="02020603050405020304" pitchFamily="18" charset="0"/>
                <a:ea typeface="Calibri" panose="020F0502020204030204" pitchFamily="34" charset="0"/>
                <a:cs typeface="Times New Roman" panose="02020603050405020304" pitchFamily="18" charset="0"/>
              </a:rPr>
              <a:t> (2007) 233CLR 115; 241 ALR 88;[2007] HCA.</a:t>
            </a:r>
          </a:p>
          <a:p>
            <a:pPr>
              <a:lnSpc>
                <a:spcPct val="150000"/>
              </a:lnSpc>
              <a:spcBef>
                <a:spcPts val="0"/>
              </a:spcBef>
              <a:buFont typeface="Wingdings" panose="05000000000000000000" pitchFamily="2" charset="2"/>
              <a:buChar char="§"/>
              <a:tabLst>
                <a:tab pos="457200" algn="l"/>
              </a:tabLst>
            </a:pPr>
            <a:r>
              <a:rPr lang="en-AU" sz="2000" i="1" dirty="0">
                <a:latin typeface="Times New Roman" panose="02020603050405020304" pitchFamily="18" charset="0"/>
                <a:cs typeface="Times New Roman" panose="02020603050405020304" pitchFamily="18" charset="0"/>
              </a:rPr>
              <a:t>Lymquartz Pty Ltd v 2 Elizabeth Bay Road Pty Ltd </a:t>
            </a:r>
            <a:r>
              <a:rPr lang="en-AU" sz="2000" dirty="0">
                <a:latin typeface="Times New Roman" panose="02020603050405020304" pitchFamily="18" charset="0"/>
                <a:cs typeface="Times New Roman" panose="02020603050405020304" pitchFamily="18" charset="0"/>
              </a:rPr>
              <a:t>[2007] NSWSC 457.</a:t>
            </a:r>
          </a:p>
          <a:p>
            <a:pPr>
              <a:lnSpc>
                <a:spcPct val="150000"/>
              </a:lnSpc>
              <a:spcBef>
                <a:spcPts val="0"/>
              </a:spcBef>
              <a:buFont typeface="Wingdings" panose="05000000000000000000" pitchFamily="2" charset="2"/>
              <a:buChar char="§"/>
              <a:tabLst>
                <a:tab pos="457200" algn="l"/>
              </a:tabLst>
            </a:pPr>
            <a:r>
              <a:rPr lang="en-AU" sz="2000" i="1" dirty="0">
                <a:latin typeface="Times New Roman" panose="02020603050405020304" pitchFamily="18" charset="0"/>
                <a:ea typeface="Calibri" panose="020F0502020204030204" pitchFamily="34" charset="0"/>
                <a:cs typeface="Times New Roman" panose="02020603050405020304" pitchFamily="18" charset="0"/>
              </a:rPr>
              <a:t>Mousa v </a:t>
            </a:r>
            <a:r>
              <a:rPr lang="en-AU" sz="2000" i="1" dirty="0" err="1">
                <a:latin typeface="Times New Roman" panose="02020603050405020304" pitchFamily="18" charset="0"/>
                <a:ea typeface="Calibri" panose="020F0502020204030204" pitchFamily="34" charset="0"/>
                <a:cs typeface="Times New Roman" panose="02020603050405020304" pitchFamily="18" charset="0"/>
              </a:rPr>
              <a:t>Vukobratich</a:t>
            </a:r>
            <a:r>
              <a:rPr lang="en-AU" sz="2000" b="1" i="1" dirty="0">
                <a:latin typeface="Times New Roman" panose="02020603050405020304" pitchFamily="18" charset="0"/>
                <a:ea typeface="Calibri" panose="020F0502020204030204" pitchFamily="34" charset="0"/>
                <a:cs typeface="Times New Roman" panose="02020603050405020304" pitchFamily="18" charset="0"/>
              </a:rPr>
              <a:t> </a:t>
            </a:r>
            <a:r>
              <a:rPr lang="en-AU" sz="2000" i="1" dirty="0">
                <a:latin typeface="Times New Roman" panose="02020603050405020304" pitchFamily="18" charset="0"/>
                <a:ea typeface="Calibri" panose="020F0502020204030204" pitchFamily="34" charset="0"/>
                <a:cs typeface="Times New Roman" panose="02020603050405020304" pitchFamily="18" charset="0"/>
              </a:rPr>
              <a:t> Enterprises Pty Ltd </a:t>
            </a:r>
            <a:r>
              <a:rPr lang="en-AU" sz="2000" dirty="0">
                <a:latin typeface="Times New Roman" panose="02020603050405020304" pitchFamily="18" charset="0"/>
                <a:ea typeface="Calibri" panose="020F0502020204030204" pitchFamily="34" charset="0"/>
                <a:cs typeface="Times New Roman" panose="02020603050405020304" pitchFamily="18" charset="0"/>
              </a:rPr>
              <a:t>[2019] QSC 49.</a:t>
            </a:r>
          </a:p>
          <a:p>
            <a:pPr>
              <a:lnSpc>
                <a:spcPct val="150000"/>
              </a:lnSpc>
              <a:spcBef>
                <a:spcPts val="0"/>
              </a:spcBef>
              <a:buFont typeface="Wingdings" panose="05000000000000000000" pitchFamily="2" charset="2"/>
              <a:buChar char="§"/>
              <a:tabLst>
                <a:tab pos="457200" algn="l"/>
              </a:tabLst>
            </a:pPr>
            <a:r>
              <a:rPr lang="en-US" sz="2000" i="1" dirty="0">
                <a:latin typeface="Times New Roman" panose="02020603050405020304" pitchFamily="18" charset="0"/>
                <a:ea typeface="Calibri" panose="020F0502020204030204" pitchFamily="34" charset="0"/>
                <a:cs typeface="Times New Roman" panose="02020603050405020304" pitchFamily="18" charset="0"/>
              </a:rPr>
              <a:t>Neeta (Epping) Pty Ltd v Phillips</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AU" sz="2000" dirty="0">
                <a:latin typeface="Times New Roman" panose="02020603050405020304" pitchFamily="18" charset="0"/>
                <a:ea typeface="Calibri" panose="020F0502020204030204" pitchFamily="34" charset="0"/>
                <a:cs typeface="Times New Roman" panose="02020603050405020304" pitchFamily="18" charset="0"/>
              </a:rPr>
              <a:t>[1974] HCA 18; (1974) 131 CLR 286.</a:t>
            </a:r>
          </a:p>
          <a:p>
            <a:pPr>
              <a:lnSpc>
                <a:spcPct val="150000"/>
              </a:lnSpc>
              <a:spcBef>
                <a:spcPts val="0"/>
              </a:spcBef>
              <a:buFont typeface="Wingdings" panose="05000000000000000000" pitchFamily="2" charset="2"/>
              <a:buChar char="§"/>
              <a:tabLst>
                <a:tab pos="457200" algn="l"/>
              </a:tabLst>
            </a:pPr>
            <a:r>
              <a:rPr lang="en-AU" sz="2000" i="1" dirty="0">
                <a:latin typeface="Times New Roman" panose="02020603050405020304" pitchFamily="18" charset="0"/>
                <a:ea typeface="Calibri" panose="020F0502020204030204" pitchFamily="34" charset="0"/>
                <a:cs typeface="Times New Roman" panose="02020603050405020304" pitchFamily="18" charset="0"/>
              </a:rPr>
              <a:t>Ping v Pearce Paradise Pty Ltd</a:t>
            </a:r>
            <a:r>
              <a:rPr lang="en-AU" sz="2000" dirty="0">
                <a:latin typeface="Times New Roman" panose="02020603050405020304" pitchFamily="18" charset="0"/>
                <a:ea typeface="Calibri" panose="020F0502020204030204" pitchFamily="34" charset="0"/>
                <a:cs typeface="Times New Roman" panose="02020603050405020304" pitchFamily="18" charset="0"/>
              </a:rPr>
              <a:t> (1982) 2 BPR 9419, 9426.</a:t>
            </a:r>
            <a:r>
              <a:rPr lang="en-AU" sz="2000"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Bef>
                <a:spcPts val="0"/>
              </a:spcBef>
              <a:buFont typeface="Wingdings" panose="05000000000000000000" pitchFamily="2" charset="2"/>
              <a:buChar char="§"/>
              <a:tabLst>
                <a:tab pos="457200" algn="l"/>
              </a:tabLst>
            </a:pPr>
            <a:r>
              <a:rPr lang="en-AU" sz="2000" i="1" dirty="0">
                <a:latin typeface="Times New Roman" panose="02020603050405020304" pitchFamily="18" charset="0"/>
                <a:cs typeface="Times New Roman" panose="02020603050405020304" pitchFamily="18" charset="0"/>
              </a:rPr>
              <a:t>Tiplady v Gold Coast Carlton Pty Ltd </a:t>
            </a:r>
            <a:r>
              <a:rPr lang="en-AU" sz="2000" dirty="0">
                <a:latin typeface="Times New Roman" panose="02020603050405020304" pitchFamily="18" charset="0"/>
                <a:cs typeface="Times New Roman" panose="02020603050405020304" pitchFamily="18" charset="0"/>
              </a:rPr>
              <a:t>(1984) 8 FCR 438.</a:t>
            </a:r>
          </a:p>
          <a:p>
            <a:pPr>
              <a:lnSpc>
                <a:spcPct val="150000"/>
              </a:lnSpc>
              <a:spcBef>
                <a:spcPts val="0"/>
              </a:spcBef>
              <a:buFont typeface="Wingdings" panose="05000000000000000000" pitchFamily="2" charset="2"/>
              <a:buChar char="§"/>
              <a:tabLst>
                <a:tab pos="457200" algn="l"/>
              </a:tabLst>
            </a:pPr>
            <a:r>
              <a:rPr lang="en-AU" sz="2000" i="1" dirty="0">
                <a:latin typeface="Times New Roman" panose="02020603050405020304" pitchFamily="18" charset="0"/>
                <a:ea typeface="Times New Roman" panose="02020603050405020304" pitchFamily="18" charset="0"/>
                <a:cs typeface="Times New Roman" panose="02020603050405020304" pitchFamily="18" charset="0"/>
              </a:rPr>
              <a:t>Tramways Advertising Pty Ltd v Luna Park </a:t>
            </a:r>
            <a:r>
              <a:rPr lang="en-AU" sz="2000" dirty="0">
                <a:latin typeface="Times New Roman" panose="02020603050405020304" pitchFamily="18" charset="0"/>
                <a:ea typeface="Times New Roman" panose="02020603050405020304" pitchFamily="18" charset="0"/>
                <a:cs typeface="Times New Roman" panose="02020603050405020304" pitchFamily="18" charset="0"/>
              </a:rPr>
              <a:t>(1938) 61 CLR 286.  </a:t>
            </a:r>
          </a:p>
          <a:p>
            <a:pPr>
              <a:lnSpc>
                <a:spcPct val="150000"/>
              </a:lnSpc>
              <a:spcBef>
                <a:spcPts val="0"/>
              </a:spcBef>
              <a:buFont typeface="Wingdings" panose="05000000000000000000" pitchFamily="2" charset="2"/>
              <a:buChar char="§"/>
              <a:tabLst>
                <a:tab pos="457200" algn="l"/>
              </a:tabLst>
            </a:pPr>
            <a:r>
              <a:rPr lang="en-AU" sz="2000" i="1" dirty="0">
                <a:latin typeface="Times New Roman" panose="02020603050405020304" pitchFamily="18" charset="0"/>
                <a:ea typeface="Calibri" panose="020F0502020204030204" pitchFamily="34" charset="0"/>
                <a:cs typeface="Times New Roman" panose="02020603050405020304" pitchFamily="18" charset="0"/>
              </a:rPr>
              <a:t>Vella v </a:t>
            </a:r>
            <a:r>
              <a:rPr lang="en-AU" sz="2000" i="1" dirty="0" err="1">
                <a:latin typeface="Times New Roman" panose="02020603050405020304" pitchFamily="18" charset="0"/>
                <a:ea typeface="Calibri" panose="020F0502020204030204" pitchFamily="34" charset="0"/>
                <a:cs typeface="Times New Roman" panose="02020603050405020304" pitchFamily="18" charset="0"/>
              </a:rPr>
              <a:t>Ayshan</a:t>
            </a:r>
            <a:r>
              <a:rPr lang="en-AU" sz="2000" i="1" dirty="0">
                <a:latin typeface="Times New Roman" panose="02020603050405020304" pitchFamily="18" charset="0"/>
                <a:ea typeface="Calibri" panose="020F0502020204030204" pitchFamily="34" charset="0"/>
                <a:cs typeface="Times New Roman" panose="02020603050405020304" pitchFamily="18" charset="0"/>
              </a:rPr>
              <a:t> </a:t>
            </a:r>
            <a:r>
              <a:rPr lang="en-AU" sz="2000" dirty="0">
                <a:latin typeface="Times New Roman" panose="02020603050405020304" pitchFamily="18" charset="0"/>
                <a:ea typeface="Calibri" panose="020F0502020204030204" pitchFamily="34" charset="0"/>
                <a:cs typeface="Times New Roman" panose="02020603050405020304" pitchFamily="18" charset="0"/>
              </a:rPr>
              <a:t>[2008] NSWSC 84.</a:t>
            </a:r>
            <a:r>
              <a:rPr lang="en-AU" sz="2000" i="1" dirty="0">
                <a:effectLst/>
                <a:latin typeface="Times New Roman" panose="02020603050405020304" pitchFamily="18" charset="0"/>
                <a:ea typeface="Calibri" panose="020F0502020204030204" pitchFamily="34" charset="0"/>
                <a:cs typeface="Times New Roman" panose="02020603050405020304" pitchFamily="18" charset="0"/>
              </a:rPr>
              <a:t> Vella v </a:t>
            </a:r>
            <a:r>
              <a:rPr lang="en-AU" sz="2000" i="1" dirty="0" err="1">
                <a:effectLst/>
                <a:latin typeface="Times New Roman" panose="02020603050405020304" pitchFamily="18" charset="0"/>
                <a:ea typeface="Calibri" panose="020F0502020204030204" pitchFamily="34" charset="0"/>
                <a:cs typeface="Times New Roman" panose="02020603050405020304" pitchFamily="18" charset="0"/>
              </a:rPr>
              <a:t>Ayshan</a:t>
            </a:r>
            <a:r>
              <a:rPr lang="en-AU"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[2008] NSWSC 84; (2008) NSW </a:t>
            </a:r>
            <a:r>
              <a:rPr lang="en-AU" sz="2000" dirty="0" err="1">
                <a:effectLst/>
                <a:latin typeface="Times New Roman" panose="02020603050405020304" pitchFamily="18" charset="0"/>
                <a:ea typeface="Calibri" panose="020F0502020204030204" pitchFamily="34" charset="0"/>
                <a:cs typeface="Times New Roman" panose="02020603050405020304" pitchFamily="18" charset="0"/>
              </a:rPr>
              <a:t>ConvR</a:t>
            </a:r>
            <a:r>
              <a:rPr lang="en-AU" sz="2000" dirty="0">
                <a:effectLst/>
                <a:latin typeface="Times New Roman" panose="02020603050405020304" pitchFamily="18" charset="0"/>
                <a:ea typeface="Calibri" panose="020F0502020204030204" pitchFamily="34" charset="0"/>
                <a:cs typeface="Times New Roman" panose="02020603050405020304" pitchFamily="18" charset="0"/>
              </a:rPr>
              <a:t> 56-209 at [73]- [75]. </a:t>
            </a:r>
            <a:endParaRPr lang="en-AU" sz="2000" dirty="0"/>
          </a:p>
        </p:txBody>
      </p:sp>
      <p:sp>
        <p:nvSpPr>
          <p:cNvPr id="4" name="Date Placeholder 4">
            <a:extLst>
              <a:ext uri="{FF2B5EF4-FFF2-40B4-BE49-F238E27FC236}">
                <a16:creationId xmlns:a16="http://schemas.microsoft.com/office/drawing/2014/main" id="{E8EAF05A-7C9E-431C-B829-28F12210833B}"/>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F5B32F38-A0C0-47EA-A7F3-08C7AA96AA10}"/>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FA80864B-E4EE-7847-BF2E-F59920CE499B}"/>
              </a:ext>
            </a:extLst>
          </p:cNvPr>
          <p:cNvSpPr>
            <a:spLocks noGrp="1"/>
          </p:cNvSpPr>
          <p:nvPr>
            <p:ph type="sldNum" sz="quarter" idx="12"/>
          </p:nvPr>
        </p:nvSpPr>
        <p:spPr/>
        <p:txBody>
          <a:bodyPr/>
          <a:lstStyle/>
          <a:p>
            <a:fld id="{A78F0280-9EC3-4E3E-BAE6-63290C1EDCA8}" type="slidenum">
              <a:rPr lang="en-AU" smtClean="0"/>
              <a:t>31</a:t>
            </a:fld>
            <a:endParaRPr lang="en-AU"/>
          </a:p>
        </p:txBody>
      </p:sp>
    </p:spTree>
    <p:extLst>
      <p:ext uri="{BB962C8B-B14F-4D97-AF65-F5344CB8AC3E}">
        <p14:creationId xmlns:p14="http://schemas.microsoft.com/office/powerpoint/2010/main" val="33080139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D40BB-0E92-4253-A87D-9E132B8A0066}"/>
              </a:ext>
            </a:extLst>
          </p:cNvPr>
          <p:cNvSpPr>
            <a:spLocks noGrp="1"/>
          </p:cNvSpPr>
          <p:nvPr>
            <p:ph type="title"/>
          </p:nvPr>
        </p:nvSpPr>
        <p:spPr>
          <a:xfrm>
            <a:off x="504092" y="356247"/>
            <a:ext cx="10849708" cy="1325563"/>
          </a:xfrm>
        </p:spPr>
        <p:txBody>
          <a:bodyPr/>
          <a:lstStyle/>
          <a:p>
            <a:r>
              <a:rPr lang="en-AU" b="1" dirty="0">
                <a:latin typeface="Times New Roman" panose="02020603050405020304" pitchFamily="18" charset="0"/>
                <a:cs typeface="Times New Roman" panose="02020603050405020304" pitchFamily="18" charset="0"/>
              </a:rPr>
              <a:t>SCENARIO PROBED BY THIS SEMINAR </a:t>
            </a:r>
          </a:p>
        </p:txBody>
      </p:sp>
      <p:sp>
        <p:nvSpPr>
          <p:cNvPr id="3" name="Content Placeholder 2">
            <a:extLst>
              <a:ext uri="{FF2B5EF4-FFF2-40B4-BE49-F238E27FC236}">
                <a16:creationId xmlns:a16="http://schemas.microsoft.com/office/drawing/2014/main" id="{A4B9C271-1FA1-47D1-9391-0CAF78B38C09}"/>
              </a:ext>
            </a:extLst>
          </p:cNvPr>
          <p:cNvSpPr>
            <a:spLocks noGrp="1"/>
          </p:cNvSpPr>
          <p:nvPr>
            <p:ph idx="1"/>
          </p:nvPr>
        </p:nvSpPr>
        <p:spPr/>
        <p:txBody>
          <a:bodyPr/>
          <a:lstStyle/>
          <a:p>
            <a:pPr>
              <a:buFont typeface="Wingdings" panose="05000000000000000000" pitchFamily="2" charset="2"/>
              <a:buChar char="§"/>
            </a:pPr>
            <a:r>
              <a:rPr lang="en-AU" b="1" dirty="0">
                <a:latin typeface="Times New Roman" panose="02020603050405020304" pitchFamily="18" charset="0"/>
                <a:cs typeface="Times New Roman" panose="02020603050405020304" pitchFamily="18" charset="0"/>
              </a:rPr>
              <a:t>BUT</a:t>
            </a:r>
            <a:r>
              <a:rPr lang="en-AU" dirty="0">
                <a:latin typeface="Times New Roman" panose="02020603050405020304" pitchFamily="18" charset="0"/>
                <a:cs typeface="Times New Roman" panose="02020603050405020304" pitchFamily="18" charset="0"/>
              </a:rPr>
              <a:t> the purchaser may have one thing going for them: a clause that the developer must construct the complex/building in a proper and workmanlike manner, in accordance with the council-approved plans.</a:t>
            </a:r>
          </a:p>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Assume the usual disasters.  </a:t>
            </a:r>
          </a:p>
        </p:txBody>
      </p:sp>
      <p:sp>
        <p:nvSpPr>
          <p:cNvPr id="4" name="Footer Placeholder 5">
            <a:extLst>
              <a:ext uri="{FF2B5EF4-FFF2-40B4-BE49-F238E27FC236}">
                <a16:creationId xmlns:a16="http://schemas.microsoft.com/office/drawing/2014/main" id="{CF9395D6-DC1B-46B7-9E8D-A61559FC88A1}"/>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5" name="Date Placeholder 4">
            <a:extLst>
              <a:ext uri="{FF2B5EF4-FFF2-40B4-BE49-F238E27FC236}">
                <a16:creationId xmlns:a16="http://schemas.microsoft.com/office/drawing/2014/main" id="{081C8993-52ED-4AEF-92D4-FBBFFF52A2BA}"/>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7" name="Slide Number Placeholder 6">
            <a:extLst>
              <a:ext uri="{FF2B5EF4-FFF2-40B4-BE49-F238E27FC236}">
                <a16:creationId xmlns:a16="http://schemas.microsoft.com/office/drawing/2014/main" id="{F71DBEA9-B0C2-1944-BB48-04047E39A115}"/>
              </a:ext>
            </a:extLst>
          </p:cNvPr>
          <p:cNvSpPr>
            <a:spLocks noGrp="1"/>
          </p:cNvSpPr>
          <p:nvPr>
            <p:ph type="sldNum" sz="quarter" idx="12"/>
          </p:nvPr>
        </p:nvSpPr>
        <p:spPr/>
        <p:txBody>
          <a:bodyPr/>
          <a:lstStyle/>
          <a:p>
            <a:fld id="{A78F0280-9EC3-4E3E-BAE6-63290C1EDCA8}" type="slidenum">
              <a:rPr lang="en-AU" smtClean="0"/>
              <a:t>4</a:t>
            </a:fld>
            <a:endParaRPr lang="en-AU"/>
          </a:p>
        </p:txBody>
      </p:sp>
    </p:spTree>
    <p:extLst>
      <p:ext uri="{BB962C8B-B14F-4D97-AF65-F5344CB8AC3E}">
        <p14:creationId xmlns:p14="http://schemas.microsoft.com/office/powerpoint/2010/main" val="2018757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242A2-6621-495E-B108-3F1A2BB4C6AC}"/>
              </a:ext>
            </a:extLst>
          </p:cNvPr>
          <p:cNvSpPr>
            <a:spLocks noGrp="1"/>
          </p:cNvSpPr>
          <p:nvPr>
            <p:ph type="title"/>
          </p:nvPr>
        </p:nvSpPr>
        <p:spPr>
          <a:xfrm>
            <a:off x="638907" y="329956"/>
            <a:ext cx="11119339" cy="1325563"/>
          </a:xfrm>
        </p:spPr>
        <p:txBody>
          <a:bodyPr/>
          <a:lstStyle/>
          <a:p>
            <a:r>
              <a:rPr lang="en-AU" b="1" dirty="0">
                <a:latin typeface="Times New Roman" panose="02020603050405020304" pitchFamily="18" charset="0"/>
                <a:cs typeface="Times New Roman" panose="02020603050405020304" pitchFamily="18" charset="0"/>
              </a:rPr>
              <a:t>PREVENTING ISSUING OF THE OC </a:t>
            </a:r>
          </a:p>
        </p:txBody>
      </p:sp>
      <p:sp>
        <p:nvSpPr>
          <p:cNvPr id="3" name="Content Placeholder 2">
            <a:extLst>
              <a:ext uri="{FF2B5EF4-FFF2-40B4-BE49-F238E27FC236}">
                <a16:creationId xmlns:a16="http://schemas.microsoft.com/office/drawing/2014/main" id="{E5AF6779-7620-4EDA-882F-805F69B94E25}"/>
              </a:ext>
            </a:extLst>
          </p:cNvPr>
          <p:cNvSpPr>
            <a:spLocks noGrp="1"/>
          </p:cNvSpPr>
          <p:nvPr>
            <p:ph idx="1"/>
          </p:nvPr>
        </p:nvSpPr>
        <p:spPr>
          <a:xfrm>
            <a:off x="735623" y="1655519"/>
            <a:ext cx="10720754" cy="4540006"/>
          </a:xfrm>
        </p:spPr>
        <p:txBody>
          <a:bodyPr>
            <a:normAutofit/>
          </a:bodyPr>
          <a:lstStyle/>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The vendor/ developer cannot force completion until and unless: </a:t>
            </a:r>
          </a:p>
          <a:p>
            <a:pPr lvl="1">
              <a:buFont typeface="Wingdings" panose="05000000000000000000" pitchFamily="2" charset="2"/>
              <a:buChar char="Ø"/>
            </a:pPr>
            <a:r>
              <a:rPr lang="en-AU" sz="2800" dirty="0">
                <a:latin typeface="Times New Roman" panose="02020603050405020304" pitchFamily="18" charset="0"/>
                <a:cs typeface="Times New Roman" panose="02020603050405020304" pitchFamily="18" charset="0"/>
              </a:rPr>
              <a:t>the strata plan has been registered</a:t>
            </a:r>
          </a:p>
          <a:p>
            <a:pPr lvl="1">
              <a:buFont typeface="Wingdings" panose="05000000000000000000" pitchFamily="2" charset="2"/>
              <a:buChar char="Ø"/>
            </a:pPr>
            <a:r>
              <a:rPr lang="en-AU" sz="2800" dirty="0">
                <a:latin typeface="Times New Roman" panose="02020603050405020304" pitchFamily="18" charset="0"/>
                <a:cs typeface="Times New Roman" panose="02020603050405020304" pitchFamily="18" charset="0"/>
              </a:rPr>
              <a:t>an OC has been issued </a:t>
            </a:r>
          </a:p>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These seminars will focus on the common law principles and recent legislative reforms in NSW that can prevent the developer’s certifier from issuing the OC</a:t>
            </a:r>
            <a:br>
              <a:rPr lang="en-AU" dirty="0">
                <a:latin typeface="Garamond" panose="02020404030301010803" pitchFamily="18" charset="0"/>
              </a:rPr>
            </a:br>
            <a:br>
              <a:rPr lang="en-AU" dirty="0"/>
            </a:br>
            <a:endParaRPr lang="en-AU" dirty="0"/>
          </a:p>
        </p:txBody>
      </p:sp>
      <p:sp>
        <p:nvSpPr>
          <p:cNvPr id="4" name="Date Placeholder 4">
            <a:extLst>
              <a:ext uri="{FF2B5EF4-FFF2-40B4-BE49-F238E27FC236}">
                <a16:creationId xmlns:a16="http://schemas.microsoft.com/office/drawing/2014/main" id="{70D856A7-8EB7-4C55-AB99-AF28C521B485}"/>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06687601-1D58-4111-95DD-DFD0D6B3A9EB}"/>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E38C45E2-1A96-444C-A2C3-47C8EC4AABE8}"/>
              </a:ext>
            </a:extLst>
          </p:cNvPr>
          <p:cNvSpPr>
            <a:spLocks noGrp="1"/>
          </p:cNvSpPr>
          <p:nvPr>
            <p:ph type="sldNum" sz="quarter" idx="12"/>
          </p:nvPr>
        </p:nvSpPr>
        <p:spPr/>
        <p:txBody>
          <a:bodyPr/>
          <a:lstStyle/>
          <a:p>
            <a:fld id="{A78F0280-9EC3-4E3E-BAE6-63290C1EDCA8}" type="slidenum">
              <a:rPr lang="en-AU" smtClean="0"/>
              <a:t>5</a:t>
            </a:fld>
            <a:endParaRPr lang="en-AU" dirty="0"/>
          </a:p>
        </p:txBody>
      </p:sp>
    </p:spTree>
    <p:extLst>
      <p:ext uri="{BB962C8B-B14F-4D97-AF65-F5344CB8AC3E}">
        <p14:creationId xmlns:p14="http://schemas.microsoft.com/office/powerpoint/2010/main" val="519163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9193-C01F-42FB-933E-4592521364DF}"/>
              </a:ext>
            </a:extLst>
          </p:cNvPr>
          <p:cNvSpPr>
            <a:spLocks noGrp="1"/>
          </p:cNvSpPr>
          <p:nvPr>
            <p:ph type="title"/>
          </p:nvPr>
        </p:nvSpPr>
        <p:spPr>
          <a:xfrm>
            <a:off x="451339" y="151545"/>
            <a:ext cx="10515600" cy="1325563"/>
          </a:xfrm>
        </p:spPr>
        <p:txBody>
          <a:bodyPr/>
          <a:lstStyle/>
          <a:p>
            <a:r>
              <a:rPr lang="en-AU" sz="4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ESSENTIAL TERMS</a:t>
            </a:r>
            <a:endParaRPr lang="en-AU"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6CEFA3F-9D92-4BD1-807A-BF8660959D81}"/>
              </a:ext>
            </a:extLst>
          </p:cNvPr>
          <p:cNvSpPr>
            <a:spLocks noGrp="1"/>
          </p:cNvSpPr>
          <p:nvPr>
            <p:ph idx="1"/>
          </p:nvPr>
        </p:nvSpPr>
        <p:spPr>
          <a:xfrm>
            <a:off x="492369" y="1220056"/>
            <a:ext cx="11248292" cy="5251938"/>
          </a:xfrm>
        </p:spPr>
        <p:txBody>
          <a:bodyPr>
            <a:normAutofit/>
          </a:bodyPr>
          <a:lstStyle/>
          <a:p>
            <a:pPr marL="0" indent="0">
              <a:lnSpc>
                <a:spcPct val="110000"/>
              </a:lnSpc>
              <a:spcBef>
                <a:spcPts val="0"/>
              </a:spcBef>
              <a:buNone/>
            </a:pPr>
            <a: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common law right to terminate will arise in three circumstances:</a:t>
            </a:r>
            <a:b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AU" sz="2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nSpc>
                <a:spcPct val="110000"/>
              </a:lnSpc>
              <a:spcBef>
                <a:spcPts val="0"/>
              </a:spcBef>
              <a:buSzPts val="1000"/>
              <a:buFont typeface="Wingdings" panose="05000000000000000000" pitchFamily="2" charset="2"/>
              <a:buChar char="§"/>
              <a:tabLst>
                <a:tab pos="457200" algn="l"/>
              </a:tabLst>
            </a:pPr>
            <a: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breach of an essential term;</a:t>
            </a:r>
          </a:p>
          <a:p>
            <a:pPr lvl="0">
              <a:lnSpc>
                <a:spcPct val="110000"/>
              </a:lnSpc>
              <a:spcBef>
                <a:spcPts val="0"/>
              </a:spcBef>
              <a:buSzPts val="1000"/>
              <a:buFont typeface="Wingdings" panose="05000000000000000000" pitchFamily="2" charset="2"/>
              <a:buChar char="§"/>
              <a:tabLst>
                <a:tab pos="457200" algn="l"/>
              </a:tabLst>
            </a:pPr>
            <a: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sufficiently serious breach of a non-essential term; or</a:t>
            </a:r>
          </a:p>
          <a:p>
            <a:pPr lvl="0">
              <a:lnSpc>
                <a:spcPct val="110000"/>
              </a:lnSpc>
              <a:spcBef>
                <a:spcPts val="0"/>
              </a:spcBef>
              <a:buSzPts val="1000"/>
              <a:buFont typeface="Wingdings" panose="05000000000000000000" pitchFamily="2" charset="2"/>
              <a:buChar char="§"/>
              <a:tabLst>
                <a:tab pos="457200" algn="l"/>
              </a:tabLst>
            </a:pPr>
            <a: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repudiation or renunciation of the contract by the other party</a:t>
            </a:r>
            <a:b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en-AU"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0000"/>
              </a:lnSpc>
              <a:spcBef>
                <a:spcPts val="0"/>
              </a:spcBef>
              <a:buNone/>
            </a:pPr>
            <a:r>
              <a:rPr lang="en-AU" sz="2100"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t>The general test for breach of an essential term is: “</a:t>
            </a:r>
            <a:r>
              <a:rPr lang="en-AU" sz="2100" i="1"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t>whether it appears from the general nature of the contract, or from some particular terms, that the promise is of such importance that the party would not have entered into the contract unless he had been assured of a strict or substantial performance of the promise.</a:t>
            </a:r>
            <a:r>
              <a:rPr lang="en-AU" sz="2100"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AU" sz="2100"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AU" sz="2100"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AU" sz="2100" i="1"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t>Tramways Advertising v Luna Park </a:t>
            </a:r>
            <a:r>
              <a:rPr lang="en-AU" sz="2100" dirty="0">
                <a:solidFill>
                  <a:srgbClr val="393939"/>
                </a:solidFill>
                <a:effectLst/>
                <a:latin typeface="Times New Roman" panose="02020603050405020304" pitchFamily="18" charset="0"/>
                <a:ea typeface="Times New Roman" panose="02020603050405020304" pitchFamily="18" charset="0"/>
                <a:cs typeface="Times New Roman" panose="02020603050405020304" pitchFamily="18" charset="0"/>
              </a:rPr>
              <a:t>(1938)  . See generally, </a:t>
            </a:r>
            <a:r>
              <a:rPr lang="en-AU" sz="21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Koompahtoo</a:t>
            </a:r>
            <a:r>
              <a:rPr lang="en-AU"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 </a:t>
            </a:r>
            <a:r>
              <a:rPr lang="en-AU" sz="21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Sanpine</a:t>
            </a:r>
            <a:r>
              <a:rPr lang="en-AU" sz="21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(2007).</a:t>
            </a:r>
            <a:endParaRPr lang="en-AU" sz="2100" dirty="0">
              <a:latin typeface="Times New Roman" panose="02020603050405020304" pitchFamily="18" charset="0"/>
              <a:cs typeface="Times New Roman" panose="02020603050405020304" pitchFamily="18" charset="0"/>
            </a:endParaRPr>
          </a:p>
        </p:txBody>
      </p:sp>
      <p:sp>
        <p:nvSpPr>
          <p:cNvPr id="4" name="Date Placeholder 4">
            <a:extLst>
              <a:ext uri="{FF2B5EF4-FFF2-40B4-BE49-F238E27FC236}">
                <a16:creationId xmlns:a16="http://schemas.microsoft.com/office/drawing/2014/main" id="{A3AFEC8F-E7E8-4AF6-ACD1-1BF36053566A}"/>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638DA092-2B58-4086-85A7-F897DA6686C5}"/>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664F4463-3DDA-ED45-9AAA-FAA25616B750}"/>
              </a:ext>
            </a:extLst>
          </p:cNvPr>
          <p:cNvSpPr>
            <a:spLocks noGrp="1"/>
          </p:cNvSpPr>
          <p:nvPr>
            <p:ph type="sldNum" sz="quarter" idx="12"/>
          </p:nvPr>
        </p:nvSpPr>
        <p:spPr/>
        <p:txBody>
          <a:bodyPr/>
          <a:lstStyle/>
          <a:p>
            <a:fld id="{A78F0280-9EC3-4E3E-BAE6-63290C1EDCA8}" type="slidenum">
              <a:rPr lang="en-AU" smtClean="0"/>
              <a:t>6</a:t>
            </a:fld>
            <a:endParaRPr lang="en-AU"/>
          </a:p>
        </p:txBody>
      </p:sp>
    </p:spTree>
    <p:extLst>
      <p:ext uri="{BB962C8B-B14F-4D97-AF65-F5344CB8AC3E}">
        <p14:creationId xmlns:p14="http://schemas.microsoft.com/office/powerpoint/2010/main" val="4000248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D4C5B-3B53-47D9-B008-5E7805961FC5}"/>
              </a:ext>
            </a:extLst>
          </p:cNvPr>
          <p:cNvSpPr>
            <a:spLocks noGrp="1"/>
          </p:cNvSpPr>
          <p:nvPr>
            <p:ph type="title"/>
          </p:nvPr>
        </p:nvSpPr>
        <p:spPr>
          <a:xfrm>
            <a:off x="782515" y="296252"/>
            <a:ext cx="10626969" cy="1548912"/>
          </a:xfrm>
        </p:spPr>
        <p:txBody>
          <a:bodyPr>
            <a:noAutofit/>
          </a:bodyPr>
          <a:lstStyle/>
          <a:p>
            <a:br>
              <a:rPr lang="en-AU" b="1" dirty="0"/>
            </a:br>
            <a:br>
              <a:rPr lang="en-AU" b="1" dirty="0"/>
            </a:br>
            <a:br>
              <a:rPr lang="en-AU" b="1" dirty="0">
                <a:latin typeface="Times New Roman" panose="02020603050405020304" pitchFamily="18" charset="0"/>
                <a:cs typeface="Times New Roman" panose="02020603050405020304" pitchFamily="18" charset="0"/>
              </a:rPr>
            </a:br>
            <a:r>
              <a:rPr lang="en-AU" b="1" dirty="0">
                <a:latin typeface="Times New Roman" panose="02020603050405020304" pitchFamily="18" charset="0"/>
                <a:cs typeface="Times New Roman" panose="02020603050405020304" pitchFamily="18" charset="0"/>
              </a:rPr>
              <a:t>OBLIGATION TO BUILD IN A PROPER AND WORKMANLIKE MANNER </a:t>
            </a:r>
            <a:br>
              <a:rPr lang="en-AU" b="1" dirty="0">
                <a:latin typeface="Times New Roman" panose="02020603050405020304" pitchFamily="18" charset="0"/>
                <a:cs typeface="Times New Roman" panose="02020603050405020304" pitchFamily="18" charset="0"/>
              </a:rPr>
            </a:br>
            <a:br>
              <a:rPr lang="en-AU" b="1" dirty="0">
                <a:latin typeface="Times New Roman" panose="02020603050405020304" pitchFamily="18" charset="0"/>
                <a:cs typeface="Times New Roman" panose="02020603050405020304" pitchFamily="18" charset="0"/>
              </a:rPr>
            </a:b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Mousa v </a:t>
            </a:r>
            <a:r>
              <a:rPr lang="en-AU" sz="2200" i="1" dirty="0" err="1">
                <a:effectLst/>
                <a:latin typeface="Times New Roman" panose="02020603050405020304" pitchFamily="18" charset="0"/>
                <a:ea typeface="Calibri" panose="020F0502020204030204" pitchFamily="34" charset="0"/>
                <a:cs typeface="Times New Roman" panose="02020603050405020304" pitchFamily="18" charset="0"/>
              </a:rPr>
              <a:t>Vukobratich</a:t>
            </a:r>
            <a:r>
              <a:rPr lang="en-AU" sz="2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 Enterprises </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[2019].</a:t>
            </a:r>
            <a:br>
              <a:rPr lang="en-AU" dirty="0">
                <a:effectLst/>
                <a:latin typeface="Arial" panose="020B0604020202020204" pitchFamily="34" charset="0"/>
                <a:ea typeface="Calibri" panose="020F0502020204030204" pitchFamily="34" charset="0"/>
              </a:rPr>
            </a:br>
            <a:endParaRPr lang="en-AU" dirty="0"/>
          </a:p>
        </p:txBody>
      </p:sp>
      <p:sp>
        <p:nvSpPr>
          <p:cNvPr id="3" name="Content Placeholder 2">
            <a:extLst>
              <a:ext uri="{FF2B5EF4-FFF2-40B4-BE49-F238E27FC236}">
                <a16:creationId xmlns:a16="http://schemas.microsoft.com/office/drawing/2014/main" id="{B0C8EF7E-E318-4690-AF96-B88D1F78AA38}"/>
              </a:ext>
            </a:extLst>
          </p:cNvPr>
          <p:cNvSpPr>
            <a:spLocks noGrp="1"/>
          </p:cNvSpPr>
          <p:nvPr>
            <p:ph idx="1"/>
          </p:nvPr>
        </p:nvSpPr>
        <p:spPr>
          <a:xfrm>
            <a:off x="1031629" y="2837168"/>
            <a:ext cx="10515600" cy="4351338"/>
          </a:xfrm>
        </p:spPr>
        <p:txBody>
          <a:bodyPr>
            <a:normAutofit/>
          </a:bodyPr>
          <a:lstStyle/>
          <a:p>
            <a:pPr>
              <a:buFont typeface="Wingdings" panose="05000000000000000000" pitchFamily="2" charset="2"/>
              <a:buChar char="§"/>
            </a:pP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There were a </a:t>
            </a:r>
            <a:r>
              <a:rPr lang="en-AU" sz="2200" dirty="0">
                <a:latin typeface="Times New Roman" panose="02020603050405020304" pitchFamily="18" charset="0"/>
                <a:ea typeface="Calibri" panose="020F0502020204030204" pitchFamily="34" charset="0"/>
                <a:cs typeface="Times New Roman" panose="02020603050405020304" pitchFamily="18" charset="0"/>
              </a:rPr>
              <a:t>number </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of building defects by the builder who took a “step too far” in undertaking the high end construction. (</a:t>
            </a: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E.g. no movement joints; slab not bearing on foundation; mass concrete without reinforcement or joints ; leaking through the roof and structural walls; spalling)</a:t>
            </a:r>
          </a:p>
          <a:p>
            <a:pPr>
              <a:buFont typeface="Wingdings" panose="05000000000000000000" pitchFamily="2" charset="2"/>
              <a:buChar char="§"/>
            </a:pP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builder was under a duty of skill &amp; care in building the dwelling.</a:t>
            </a:r>
            <a:b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Held: even a breach of a non-essential term may justify termination if sufficiently serious; and in the present case, those breaches were serious:</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[195]</a:t>
            </a:r>
            <a:br>
              <a:rPr lang="en-AU" sz="2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AU" sz="2200" dirty="0">
                <a:solidFill>
                  <a:srgbClr val="000000"/>
                </a:solidFill>
                <a:effectLst/>
                <a:latin typeface="Arial" panose="020B0604020202020204" pitchFamily="34" charset="0"/>
                <a:ea typeface="Calibri" panose="020F0502020204030204" pitchFamily="34" charset="0"/>
              </a:rPr>
            </a:br>
            <a:br>
              <a:rPr lang="en-AU" sz="1800" dirty="0">
                <a:effectLst/>
                <a:latin typeface="Arial" panose="020B0604020202020204" pitchFamily="34" charset="0"/>
                <a:ea typeface="Calibri" panose="020F0502020204030204" pitchFamily="34" charset="0"/>
              </a:rPr>
            </a:br>
            <a:endParaRPr lang="en-AU" dirty="0"/>
          </a:p>
        </p:txBody>
      </p:sp>
      <p:sp>
        <p:nvSpPr>
          <p:cNvPr id="4" name="Date Placeholder 4">
            <a:extLst>
              <a:ext uri="{FF2B5EF4-FFF2-40B4-BE49-F238E27FC236}">
                <a16:creationId xmlns:a16="http://schemas.microsoft.com/office/drawing/2014/main" id="{589057DE-5E6A-45BA-A8D9-36B440C5A4C5}"/>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EA1DBBE3-853E-4666-B709-BC9468EE0A3F}"/>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D7C54B6E-83BF-8741-A152-6585FAA640C6}"/>
              </a:ext>
            </a:extLst>
          </p:cNvPr>
          <p:cNvSpPr>
            <a:spLocks noGrp="1"/>
          </p:cNvSpPr>
          <p:nvPr>
            <p:ph type="sldNum" sz="quarter" idx="12"/>
          </p:nvPr>
        </p:nvSpPr>
        <p:spPr/>
        <p:txBody>
          <a:bodyPr/>
          <a:lstStyle/>
          <a:p>
            <a:fld id="{A78F0280-9EC3-4E3E-BAE6-63290C1EDCA8}" type="slidenum">
              <a:rPr lang="en-AU" smtClean="0"/>
              <a:t>7</a:t>
            </a:fld>
            <a:endParaRPr lang="en-AU"/>
          </a:p>
        </p:txBody>
      </p:sp>
    </p:spTree>
    <p:extLst>
      <p:ext uri="{BB962C8B-B14F-4D97-AF65-F5344CB8AC3E}">
        <p14:creationId xmlns:p14="http://schemas.microsoft.com/office/powerpoint/2010/main" val="1115524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D4C5B-3B53-47D9-B008-5E7805961FC5}"/>
              </a:ext>
            </a:extLst>
          </p:cNvPr>
          <p:cNvSpPr>
            <a:spLocks noGrp="1"/>
          </p:cNvSpPr>
          <p:nvPr>
            <p:ph type="title"/>
          </p:nvPr>
        </p:nvSpPr>
        <p:spPr>
          <a:xfrm>
            <a:off x="782515" y="296252"/>
            <a:ext cx="10626969" cy="1548912"/>
          </a:xfrm>
        </p:spPr>
        <p:txBody>
          <a:bodyPr>
            <a:noAutofit/>
          </a:bodyPr>
          <a:lstStyle/>
          <a:p>
            <a:br>
              <a:rPr lang="en-AU" b="1" dirty="0"/>
            </a:br>
            <a:br>
              <a:rPr lang="en-AU" b="1" dirty="0"/>
            </a:br>
            <a:br>
              <a:rPr lang="en-AU" b="1" dirty="0">
                <a:latin typeface="Times New Roman" panose="02020603050405020304" pitchFamily="18" charset="0"/>
                <a:cs typeface="Times New Roman" panose="02020603050405020304" pitchFamily="18" charset="0"/>
              </a:rPr>
            </a:br>
            <a:r>
              <a:rPr lang="en-AU" b="1" dirty="0">
                <a:latin typeface="Times New Roman" panose="02020603050405020304" pitchFamily="18" charset="0"/>
                <a:cs typeface="Times New Roman" panose="02020603050405020304" pitchFamily="18" charset="0"/>
              </a:rPr>
              <a:t>OBLIGATION TO BUILD IN A PROPER AND WORKMANLIKE MANNER </a:t>
            </a:r>
            <a:br>
              <a:rPr lang="en-AU" b="1" dirty="0">
                <a:latin typeface="Times New Roman" panose="02020603050405020304" pitchFamily="18" charset="0"/>
                <a:cs typeface="Times New Roman" panose="02020603050405020304" pitchFamily="18" charset="0"/>
              </a:rPr>
            </a:br>
            <a:br>
              <a:rPr lang="en-AU" b="1" dirty="0">
                <a:latin typeface="Times New Roman" panose="02020603050405020304" pitchFamily="18" charset="0"/>
                <a:cs typeface="Times New Roman" panose="02020603050405020304" pitchFamily="18" charset="0"/>
              </a:rPr>
            </a:b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Mousa v </a:t>
            </a:r>
            <a:r>
              <a:rPr lang="en-AU" sz="2200" i="1" dirty="0" err="1">
                <a:effectLst/>
                <a:latin typeface="Times New Roman" panose="02020603050405020304" pitchFamily="18" charset="0"/>
                <a:ea typeface="Calibri" panose="020F0502020204030204" pitchFamily="34" charset="0"/>
                <a:cs typeface="Times New Roman" panose="02020603050405020304" pitchFamily="18" charset="0"/>
              </a:rPr>
              <a:t>Vukobratich</a:t>
            </a:r>
            <a:r>
              <a:rPr lang="en-AU" sz="2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200" i="1" dirty="0">
                <a:effectLst/>
                <a:latin typeface="Times New Roman" panose="02020603050405020304" pitchFamily="18" charset="0"/>
                <a:ea typeface="Calibri" panose="020F0502020204030204" pitchFamily="34" charset="0"/>
                <a:cs typeface="Times New Roman" panose="02020603050405020304" pitchFamily="18" charset="0"/>
              </a:rPr>
              <a:t> Enterprises </a:t>
            </a:r>
            <a:r>
              <a:rPr lang="en-AU" sz="2200" dirty="0">
                <a:effectLst/>
                <a:latin typeface="Times New Roman" panose="02020603050405020304" pitchFamily="18" charset="0"/>
                <a:ea typeface="Calibri" panose="020F0502020204030204" pitchFamily="34" charset="0"/>
                <a:cs typeface="Times New Roman" panose="02020603050405020304" pitchFamily="18" charset="0"/>
              </a:rPr>
              <a:t>[2019].</a:t>
            </a:r>
            <a:br>
              <a:rPr lang="en-AU" dirty="0">
                <a:effectLst/>
                <a:latin typeface="Arial" panose="020B0604020202020204" pitchFamily="34" charset="0"/>
                <a:ea typeface="Calibri" panose="020F0502020204030204" pitchFamily="34" charset="0"/>
              </a:rPr>
            </a:br>
            <a:endParaRPr lang="en-AU" dirty="0"/>
          </a:p>
        </p:txBody>
      </p:sp>
      <p:sp>
        <p:nvSpPr>
          <p:cNvPr id="3" name="Content Placeholder 2">
            <a:extLst>
              <a:ext uri="{FF2B5EF4-FFF2-40B4-BE49-F238E27FC236}">
                <a16:creationId xmlns:a16="http://schemas.microsoft.com/office/drawing/2014/main" id="{B0C8EF7E-E318-4690-AF96-B88D1F78AA38}"/>
              </a:ext>
            </a:extLst>
          </p:cNvPr>
          <p:cNvSpPr>
            <a:spLocks noGrp="1"/>
          </p:cNvSpPr>
          <p:nvPr>
            <p:ph idx="1"/>
          </p:nvPr>
        </p:nvSpPr>
        <p:spPr>
          <a:xfrm>
            <a:off x="1031629" y="2837168"/>
            <a:ext cx="10515600" cy="4351338"/>
          </a:xfrm>
        </p:spPr>
        <p:txBody>
          <a:bodyPr>
            <a:normAutofit/>
          </a:bodyPr>
          <a:lstStyle/>
          <a:p>
            <a:pPr>
              <a:buFont typeface="Wingdings" panose="05000000000000000000" pitchFamily="2" charset="2"/>
              <a:buChar char="§"/>
            </a:pP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statutory warranties were also reflected in a clause in the contract. </a:t>
            </a:r>
          </a:p>
          <a:p>
            <a:pPr>
              <a:buFont typeface="Wingdings" panose="05000000000000000000" pitchFamily="2" charset="2"/>
              <a:buChar char="§"/>
            </a:pPr>
            <a:r>
              <a:rPr lang="en-AU"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[197]…….It is difficult to think of a more fundamental requirement of a construction contract than that the works are to be performed in an appropriate and skilful way, with reasonable care and skill, in accordance with the plans and specifications and in accordance with relevant law...</a:t>
            </a:r>
            <a:br>
              <a:rPr lang="en-AU" sz="2200" dirty="0">
                <a:solidFill>
                  <a:srgbClr val="000000"/>
                </a:solidFill>
                <a:effectLst/>
                <a:latin typeface="Arial" panose="020B0604020202020204" pitchFamily="34" charset="0"/>
                <a:ea typeface="Calibri" panose="020F0502020204030204" pitchFamily="34" charset="0"/>
              </a:rPr>
            </a:br>
            <a:br>
              <a:rPr lang="en-AU" sz="2200" dirty="0">
                <a:effectLst/>
                <a:latin typeface="Arial" panose="020B0604020202020204" pitchFamily="34" charset="0"/>
                <a:ea typeface="Calibri" panose="020F0502020204030204" pitchFamily="34" charset="0"/>
              </a:rPr>
            </a:br>
            <a:endParaRPr lang="en-AU" sz="2200" dirty="0"/>
          </a:p>
        </p:txBody>
      </p:sp>
      <p:sp>
        <p:nvSpPr>
          <p:cNvPr id="4" name="Date Placeholder 4">
            <a:extLst>
              <a:ext uri="{FF2B5EF4-FFF2-40B4-BE49-F238E27FC236}">
                <a16:creationId xmlns:a16="http://schemas.microsoft.com/office/drawing/2014/main" id="{7068B905-4BDA-41EF-A5D9-AF1FF5F9AC2E}"/>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F89BDD1A-D87C-4151-89D7-BC5AB0DD3614}"/>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3B8119B1-C235-3C4B-ADDE-7D85F72D154C}"/>
              </a:ext>
            </a:extLst>
          </p:cNvPr>
          <p:cNvSpPr>
            <a:spLocks noGrp="1"/>
          </p:cNvSpPr>
          <p:nvPr>
            <p:ph type="sldNum" sz="quarter" idx="12"/>
          </p:nvPr>
        </p:nvSpPr>
        <p:spPr/>
        <p:txBody>
          <a:bodyPr/>
          <a:lstStyle/>
          <a:p>
            <a:fld id="{A78F0280-9EC3-4E3E-BAE6-63290C1EDCA8}" type="slidenum">
              <a:rPr lang="en-AU" smtClean="0"/>
              <a:t>8</a:t>
            </a:fld>
            <a:endParaRPr lang="en-AU"/>
          </a:p>
        </p:txBody>
      </p:sp>
    </p:spTree>
    <p:extLst>
      <p:ext uri="{BB962C8B-B14F-4D97-AF65-F5344CB8AC3E}">
        <p14:creationId xmlns:p14="http://schemas.microsoft.com/office/powerpoint/2010/main" val="309404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8BE49-2F32-4EA7-B29A-06900F1E0DD4}"/>
              </a:ext>
            </a:extLst>
          </p:cNvPr>
          <p:cNvSpPr>
            <a:spLocks noGrp="1"/>
          </p:cNvSpPr>
          <p:nvPr>
            <p:ph type="title"/>
          </p:nvPr>
        </p:nvSpPr>
        <p:spPr>
          <a:xfrm>
            <a:off x="713913" y="1464816"/>
            <a:ext cx="10515600" cy="225873"/>
          </a:xfrm>
        </p:spPr>
        <p:txBody>
          <a:bodyPr>
            <a:normAutofit fontScale="90000"/>
          </a:bodyPr>
          <a:lstStyle/>
          <a:p>
            <a:r>
              <a:rPr lang="en-AU" sz="4000" b="1" dirty="0">
                <a:latin typeface="Times New Roman" panose="02020603050405020304" pitchFamily="18" charset="0"/>
                <a:cs typeface="Times New Roman" panose="02020603050405020304" pitchFamily="18" charset="0"/>
              </a:rPr>
              <a:t>OBLIGATION TO BUILD IN A PROPER AND WORKMANLIKE MANNER</a:t>
            </a:r>
            <a:br>
              <a:rPr lang="en-AU" sz="4400" b="1" dirty="0">
                <a:latin typeface="Times New Roman" panose="02020603050405020304" pitchFamily="18" charset="0"/>
                <a:cs typeface="Times New Roman" panose="02020603050405020304" pitchFamily="18" charset="0"/>
              </a:rPr>
            </a:br>
            <a:br>
              <a:rPr lang="en-AU" sz="4400" dirty="0">
                <a:latin typeface="Times New Roman" panose="02020603050405020304" pitchFamily="18" charset="0"/>
                <a:cs typeface="Times New Roman" panose="02020603050405020304" pitchFamily="18" charset="0"/>
              </a:rPr>
            </a:br>
            <a:br>
              <a:rPr lang="en-AU" sz="4400" b="1"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F9A39F3-7EFC-4998-987E-F19DE7AE14C5}"/>
              </a:ext>
            </a:extLst>
          </p:cNvPr>
          <p:cNvSpPr>
            <a:spLocks noGrp="1"/>
          </p:cNvSpPr>
          <p:nvPr>
            <p:ph idx="1"/>
          </p:nvPr>
        </p:nvSpPr>
        <p:spPr>
          <a:xfrm>
            <a:off x="861135" y="1358283"/>
            <a:ext cx="10779880" cy="5134591"/>
          </a:xfrm>
        </p:spPr>
        <p:txBody>
          <a:bodyPr>
            <a:normAutofit fontScale="92500" lnSpcReduction="10000"/>
          </a:bodyPr>
          <a:lstStyle/>
          <a:p>
            <a:pPr>
              <a:lnSpc>
                <a:spcPct val="115000"/>
              </a:lnSpc>
              <a:spcBef>
                <a:spcPts val="10"/>
              </a:spcBef>
              <a:spcAft>
                <a:spcPts val="10"/>
              </a:spcAft>
              <a:buFont typeface="Wingdings" panose="05000000000000000000" pitchFamily="2" charset="2"/>
              <a:buChar char="§"/>
            </a:pPr>
            <a:r>
              <a:rPr lang="en-AU" sz="1800" i="1" dirty="0">
                <a:effectLst/>
                <a:latin typeface="Times New Roman" panose="02020603050405020304" pitchFamily="18" charset="0"/>
                <a:ea typeface="Calibri" panose="020F0502020204030204" pitchFamily="34" charset="0"/>
                <a:cs typeface="Times New Roman" panose="02020603050405020304" pitchFamily="18" charset="0"/>
              </a:rPr>
              <a:t>Vella  v </a:t>
            </a:r>
            <a:r>
              <a:rPr lang="en-AU" sz="1800" i="1" dirty="0" err="1">
                <a:effectLst/>
                <a:latin typeface="Times New Roman" panose="02020603050405020304" pitchFamily="18" charset="0"/>
                <a:ea typeface="Calibri" panose="020F0502020204030204" pitchFamily="34" charset="0"/>
                <a:cs typeface="Times New Roman" panose="02020603050405020304" pitchFamily="18" charset="0"/>
              </a:rPr>
              <a:t>Ayshan</a:t>
            </a:r>
            <a:r>
              <a:rPr lang="en-AU"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[2008].</a:t>
            </a:r>
          </a:p>
          <a:p>
            <a:pPr>
              <a:lnSpc>
                <a:spcPct val="115000"/>
              </a:lnSpc>
              <a:spcBef>
                <a:spcPts val="10"/>
              </a:spcBef>
              <a:spcAft>
                <a:spcPts val="10"/>
              </a:spcAft>
              <a:buFont typeface="Wingdings" panose="05000000000000000000" pitchFamily="2" charset="2"/>
              <a:buChar char="§"/>
            </a:pP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Special condition 15 provided:</a:t>
            </a:r>
            <a:br>
              <a:rPr lang="en-AU" sz="1800" dirty="0">
                <a:effectLst/>
                <a:latin typeface="Times New Roman" panose="02020603050405020304" pitchFamily="18" charset="0"/>
                <a:ea typeface="Calibri" panose="020F0502020204030204" pitchFamily="34" charset="0"/>
                <a:cs typeface="Times New Roman" panose="02020603050405020304" pitchFamily="18" charset="0"/>
              </a:rPr>
            </a:b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AU" sz="1800" i="1" dirty="0">
                <a:effectLst/>
                <a:latin typeface="Times New Roman" panose="02020603050405020304" pitchFamily="18" charset="0"/>
                <a:ea typeface="Calibri" panose="020F0502020204030204" pitchFamily="34" charset="0"/>
                <a:cs typeface="Times New Roman" panose="02020603050405020304" pitchFamily="18" charset="0"/>
              </a:rPr>
              <a:t>15. Prior to completion the vendor shall in a proper and tradesman like manner cause a residence to be erected on the subject property in accordance with the terms and specifications as approved by the Campbelltown City Council and the vendor shall not less than fourteen (14) days prior to completion, serve on the purchaser an Occupation Certificate under the Environmental Planning and Assessment Act.</a:t>
            </a: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en-AU" sz="1800" dirty="0">
                <a:effectLst/>
                <a:latin typeface="Times New Roman" panose="02020603050405020304" pitchFamily="18" charset="0"/>
                <a:ea typeface="Calibri" panose="020F0502020204030204" pitchFamily="34" charset="0"/>
                <a:cs typeface="Times New Roman" panose="02020603050405020304" pitchFamily="18" charset="0"/>
              </a:rPr>
            </a:br>
            <a:br>
              <a:rPr lang="en-AU" sz="1800" dirty="0">
                <a:effectLst/>
                <a:latin typeface="Times New Roman" panose="02020603050405020304" pitchFamily="18" charset="0"/>
                <a:ea typeface="Calibri" panose="020F0502020204030204" pitchFamily="34" charset="0"/>
                <a:cs typeface="Times New Roman" panose="02020603050405020304" pitchFamily="18" charset="0"/>
              </a:rPr>
            </a:b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(Side-note: there usually is a term to this effect in most contracts for sales off the plan; and if there isn’t, one would remove oneself from the sales agent’s presence at a rate of </a:t>
            </a:r>
            <a:r>
              <a:rPr lang="en-AU" sz="1800" dirty="0" err="1">
                <a:effectLst/>
                <a:latin typeface="Times New Roman" panose="02020603050405020304" pitchFamily="18" charset="0"/>
                <a:ea typeface="Calibri" panose="020F0502020204030204" pitchFamily="34" charset="0"/>
                <a:cs typeface="Times New Roman" panose="02020603050405020304" pitchFamily="18" charset="0"/>
              </a:rPr>
              <a:t>knotts</a:t>
            </a: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en-AU"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AU"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10"/>
              </a:spcBef>
              <a:spcAft>
                <a:spcPts val="10"/>
              </a:spcAft>
              <a:buFont typeface="Wingdings" panose="05000000000000000000" pitchFamily="2" charset="2"/>
              <a:buChar char="§"/>
            </a:pPr>
            <a:r>
              <a:rPr lang="en-A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 condition 16 provided:</a:t>
            </a:r>
            <a:br>
              <a:rPr lang="en-A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AU"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 Any defects or faults due to faulty materials or workmanship which appears in the property and are notified in writing to the Vendor within a period of ninety (90) days after the date of completion of this agreement or the date of occupation (whichever is the earlier) shall at the expiration of the said period be amended and made good by the vendor at its own cost... </a:t>
            </a:r>
            <a:br>
              <a:rPr lang="en-AU"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AU"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AU"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(Side note: a more draconian version of this clause is usually contained in contracts for the sale of units off the plan)</a:t>
            </a:r>
            <a:endParaRPr lang="en-AU"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AU" dirty="0"/>
          </a:p>
        </p:txBody>
      </p:sp>
      <p:sp>
        <p:nvSpPr>
          <p:cNvPr id="4" name="Date Placeholder 4">
            <a:extLst>
              <a:ext uri="{FF2B5EF4-FFF2-40B4-BE49-F238E27FC236}">
                <a16:creationId xmlns:a16="http://schemas.microsoft.com/office/drawing/2014/main" id="{E560D8AA-039B-40BD-972E-776259EB830E}"/>
              </a:ext>
            </a:extLst>
          </p:cNvPr>
          <p:cNvSpPr>
            <a:spLocks noGrp="1"/>
          </p:cNvSpPr>
          <p:nvPr>
            <p:ph type="dt" sz="half" idx="10"/>
          </p:nvPr>
        </p:nvSpPr>
        <p:spPr>
          <a:xfrm>
            <a:off x="305452" y="6243145"/>
            <a:ext cx="5787534" cy="365124"/>
          </a:xfrm>
        </p:spPr>
        <p:txBody>
          <a:bodyPr/>
          <a:lstStyle/>
          <a:p>
            <a:pPr algn="ctr"/>
            <a:r>
              <a:rPr lang="en-AU" sz="1100"/>
              <a:t>Liability limited by a scheme approved under Professional Standards Legislation</a:t>
            </a:r>
            <a:endParaRPr lang="en-US" sz="1100" dirty="0"/>
          </a:p>
        </p:txBody>
      </p:sp>
      <p:sp>
        <p:nvSpPr>
          <p:cNvPr id="5" name="Footer Placeholder 5">
            <a:extLst>
              <a:ext uri="{FF2B5EF4-FFF2-40B4-BE49-F238E27FC236}">
                <a16:creationId xmlns:a16="http://schemas.microsoft.com/office/drawing/2014/main" id="{CBB98895-9885-4FB7-A94F-A213C2A2C471}"/>
              </a:ext>
            </a:extLst>
          </p:cNvPr>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7" name="Slide Number Placeholder 6">
            <a:extLst>
              <a:ext uri="{FF2B5EF4-FFF2-40B4-BE49-F238E27FC236}">
                <a16:creationId xmlns:a16="http://schemas.microsoft.com/office/drawing/2014/main" id="{66B1D54F-3C28-A94F-B8F7-75B0694DE558}"/>
              </a:ext>
            </a:extLst>
          </p:cNvPr>
          <p:cNvSpPr>
            <a:spLocks noGrp="1"/>
          </p:cNvSpPr>
          <p:nvPr>
            <p:ph type="sldNum" sz="quarter" idx="12"/>
          </p:nvPr>
        </p:nvSpPr>
        <p:spPr/>
        <p:txBody>
          <a:bodyPr/>
          <a:lstStyle/>
          <a:p>
            <a:fld id="{A78F0280-9EC3-4E3E-BAE6-63290C1EDCA8}" type="slidenum">
              <a:rPr lang="en-AU" smtClean="0"/>
              <a:t>9</a:t>
            </a:fld>
            <a:endParaRPr lang="en-AU"/>
          </a:p>
        </p:txBody>
      </p:sp>
    </p:spTree>
    <p:extLst>
      <p:ext uri="{BB962C8B-B14F-4D97-AF65-F5344CB8AC3E}">
        <p14:creationId xmlns:p14="http://schemas.microsoft.com/office/powerpoint/2010/main" val="2668218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2657</TotalTime>
  <Words>4471</Words>
  <Application>Microsoft Macintosh PowerPoint</Application>
  <PresentationFormat>Widescreen</PresentationFormat>
  <Paragraphs>250</Paragraphs>
  <Slides>31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Calibri Light</vt:lpstr>
      <vt:lpstr>Garamond</vt:lpstr>
      <vt:lpstr>Symbol</vt:lpstr>
      <vt:lpstr>Times New Roman</vt:lpstr>
      <vt:lpstr>Wingdings</vt:lpstr>
      <vt:lpstr>Office Theme</vt:lpstr>
      <vt:lpstr>      CONSTRUCTION &amp; CONVEYANCING LAW SYMPOSIA  (Legalwise 223N05 &amp; 223N18) 3rd and 10th of March 2022 Sales Off-The-Plan, Prohibition Orders, Developers who are Obliged to Build to a Proper Standard and Disclosure Statements    </vt:lpstr>
      <vt:lpstr>TOPICS ADDRESSED </vt:lpstr>
      <vt:lpstr>SCENARIO PROBED BY THIS SEMINAR </vt:lpstr>
      <vt:lpstr>SCENARIO PROBED BY THIS SEMINAR </vt:lpstr>
      <vt:lpstr>PREVENTING ISSUING OF THE OC </vt:lpstr>
      <vt:lpstr>ESSENTIAL TERMS</vt:lpstr>
      <vt:lpstr>   OBLIGATION TO BUILD IN A PROPER AND WORKMANLIKE MANNER   Mousa v Vukobratich  Enterprises [2019]. </vt:lpstr>
      <vt:lpstr>   OBLIGATION TO BUILD IN A PROPER AND WORKMANLIKE MANNER   Mousa v Vukobratich  Enterprises [2019]. </vt:lpstr>
      <vt:lpstr>OBLIGATION TO BUILD IN A PROPER AND WORKMANLIKE MANNER   </vt:lpstr>
      <vt:lpstr>OBLIGATION TO BUILD IN A PROPER AND WORKMANLIKE MANNER</vt:lpstr>
      <vt:lpstr>Construction of a term to erect a residence in a proper and workmanlike manner</vt:lpstr>
      <vt:lpstr>Flight v Booth [1834]</vt:lpstr>
      <vt:lpstr>Flight v Booth [1834]</vt:lpstr>
      <vt:lpstr>NOTICES TO COMPLETE; SPECIFIC PERFORMANCE</vt:lpstr>
      <vt:lpstr>NOTICES TO COMPLETE; SPECIFIC PERFORMANCE</vt:lpstr>
      <vt:lpstr>DISCLOSURE STATEMENTS: s 66 ZL Conveyancing Act 1919 </vt:lpstr>
      <vt:lpstr>REPRESENTATION CASES </vt:lpstr>
      <vt:lpstr>RECENT REFORMS </vt:lpstr>
      <vt:lpstr>DISCLOSURE STATEMENTS: s 66 ZL &amp; s 66ZM Conveyancing Act 1919    </vt:lpstr>
      <vt:lpstr>s 66 ZM Conveyancing Act 1919 </vt:lpstr>
      <vt:lpstr>s 66 ZN, s ZO and s ZP Conveyancing Act 1919: Purchaser’s rights to rescind</vt:lpstr>
      <vt:lpstr>Residential Apartment Buildings (Compliance and Enforcement Powers) Act 2020 (“RAB Act”). </vt:lpstr>
      <vt:lpstr>‘Serious defect’ – s 3 RAB Act </vt:lpstr>
      <vt:lpstr>Orders that can issued under the RAB Act; undertakings </vt:lpstr>
      <vt:lpstr>Environmental Planning And Assessment Act (1979)</vt:lpstr>
      <vt:lpstr>WHAT FALLS BETWEEN THE CRACKS AFTER THE RECENT LEGISLATIVE CHANGES? </vt:lpstr>
      <vt:lpstr>WHAT FALLS BETWEEN THE CRACKS AFTER THE RECENT LEGISLATIVE CHANGES? </vt:lpstr>
      <vt:lpstr>WHAT FALLS BETWEEN THE CRACKS AFTER THE RECENT LEGISLATIVE CHANGES? </vt:lpstr>
      <vt:lpstr> YOUR FEEDBACK &amp; CRITIQUE WELCOMED </vt:lpstr>
      <vt:lpstr>Citations</vt:lpstr>
      <vt:lpstr>Citations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LAW SYMPOSIUM LegalWise 3 March 2022</dc:title>
  <dc:creator>Sydney Jacobs</dc:creator>
  <cp:lastModifiedBy>Brianna Ya-En Ho</cp:lastModifiedBy>
  <cp:revision>50</cp:revision>
  <dcterms:created xsi:type="dcterms:W3CDTF">2022-02-12T04:19:08Z</dcterms:created>
  <dcterms:modified xsi:type="dcterms:W3CDTF">2022-02-26T01:07:51Z</dcterms:modified>
</cp:coreProperties>
</file>