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2" r:id="rId2"/>
    <p:sldId id="305" r:id="rId3"/>
    <p:sldId id="299" r:id="rId4"/>
    <p:sldId id="306" r:id="rId5"/>
    <p:sldId id="286" r:id="rId6"/>
    <p:sldId id="307" r:id="rId7"/>
    <p:sldId id="308" r:id="rId8"/>
    <p:sldId id="309" r:id="rId9"/>
    <p:sldId id="287" r:id="rId10"/>
    <p:sldId id="300" r:id="rId11"/>
    <p:sldId id="323" r:id="rId12"/>
    <p:sldId id="324" r:id="rId13"/>
    <p:sldId id="328" r:id="rId14"/>
    <p:sldId id="329" r:id="rId15"/>
    <p:sldId id="331" r:id="rId16"/>
    <p:sldId id="330" r:id="rId17"/>
    <p:sldId id="332" r:id="rId18"/>
    <p:sldId id="294" r:id="rId19"/>
    <p:sldId id="321" r:id="rId20"/>
    <p:sldId id="32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22" d="100"/>
          <a:sy n="122" d="100"/>
        </p:scale>
        <p:origin x="24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36BA05-C21A-4FF9-892E-F99D8EA6C5B7}" type="datetimeFigureOut">
              <a:rPr lang="en-AU" smtClean="0"/>
              <a:t>20/2/22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E4D28B-0A8E-471D-9A3D-9CCD3A4906A7}" type="slidenum">
              <a:rPr lang="en-AU" smtClean="0"/>
              <a:t>‹#›</a:t>
            </a:fld>
            <a:endParaRPr lang="en-AU"/>
          </a:p>
        </p:txBody>
      </p:sp>
    </p:spTree>
    <p:extLst>
      <p:ext uri="{BB962C8B-B14F-4D97-AF65-F5344CB8AC3E}">
        <p14:creationId xmlns:p14="http://schemas.microsoft.com/office/powerpoint/2010/main" val="4007503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a:t>
            </a:fld>
            <a:endParaRPr lang="en-US"/>
          </a:p>
        </p:txBody>
      </p:sp>
    </p:spTree>
    <p:extLst>
      <p:ext uri="{BB962C8B-B14F-4D97-AF65-F5344CB8AC3E}">
        <p14:creationId xmlns:p14="http://schemas.microsoft.com/office/powerpoint/2010/main" val="689290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10</a:t>
            </a:fld>
            <a:endParaRPr lang="en-US"/>
          </a:p>
        </p:txBody>
      </p:sp>
    </p:spTree>
    <p:extLst>
      <p:ext uri="{BB962C8B-B14F-4D97-AF65-F5344CB8AC3E}">
        <p14:creationId xmlns:p14="http://schemas.microsoft.com/office/powerpoint/2010/main" val="2771981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11</a:t>
            </a:fld>
            <a:endParaRPr lang="en-US"/>
          </a:p>
        </p:txBody>
      </p:sp>
    </p:spTree>
    <p:extLst>
      <p:ext uri="{BB962C8B-B14F-4D97-AF65-F5344CB8AC3E}">
        <p14:creationId xmlns:p14="http://schemas.microsoft.com/office/powerpoint/2010/main" val="1013033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12</a:t>
            </a:fld>
            <a:endParaRPr lang="en-US"/>
          </a:p>
        </p:txBody>
      </p:sp>
    </p:spTree>
    <p:extLst>
      <p:ext uri="{BB962C8B-B14F-4D97-AF65-F5344CB8AC3E}">
        <p14:creationId xmlns:p14="http://schemas.microsoft.com/office/powerpoint/2010/main" val="1647167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18</a:t>
            </a:fld>
            <a:endParaRPr lang="en-US"/>
          </a:p>
        </p:txBody>
      </p:sp>
    </p:spTree>
    <p:extLst>
      <p:ext uri="{BB962C8B-B14F-4D97-AF65-F5344CB8AC3E}">
        <p14:creationId xmlns:p14="http://schemas.microsoft.com/office/powerpoint/2010/main" val="2830527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19</a:t>
            </a:fld>
            <a:endParaRPr lang="en-US"/>
          </a:p>
        </p:txBody>
      </p:sp>
    </p:spTree>
    <p:extLst>
      <p:ext uri="{BB962C8B-B14F-4D97-AF65-F5344CB8AC3E}">
        <p14:creationId xmlns:p14="http://schemas.microsoft.com/office/powerpoint/2010/main" val="301121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a:t>
            </a:fld>
            <a:endParaRPr lang="en-US"/>
          </a:p>
        </p:txBody>
      </p:sp>
    </p:spTree>
    <p:extLst>
      <p:ext uri="{BB962C8B-B14F-4D97-AF65-F5344CB8AC3E}">
        <p14:creationId xmlns:p14="http://schemas.microsoft.com/office/powerpoint/2010/main" val="3775796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3</a:t>
            </a:fld>
            <a:endParaRPr lang="en-US"/>
          </a:p>
        </p:txBody>
      </p:sp>
    </p:spTree>
    <p:extLst>
      <p:ext uri="{BB962C8B-B14F-4D97-AF65-F5344CB8AC3E}">
        <p14:creationId xmlns:p14="http://schemas.microsoft.com/office/powerpoint/2010/main" val="2861354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4</a:t>
            </a:fld>
            <a:endParaRPr lang="en-US"/>
          </a:p>
        </p:txBody>
      </p:sp>
    </p:spTree>
    <p:extLst>
      <p:ext uri="{BB962C8B-B14F-4D97-AF65-F5344CB8AC3E}">
        <p14:creationId xmlns:p14="http://schemas.microsoft.com/office/powerpoint/2010/main" val="4044730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5</a:t>
            </a:fld>
            <a:endParaRPr lang="en-US"/>
          </a:p>
        </p:txBody>
      </p:sp>
    </p:spTree>
    <p:extLst>
      <p:ext uri="{BB962C8B-B14F-4D97-AF65-F5344CB8AC3E}">
        <p14:creationId xmlns:p14="http://schemas.microsoft.com/office/powerpoint/2010/main" val="1718713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6</a:t>
            </a:fld>
            <a:endParaRPr lang="en-US"/>
          </a:p>
        </p:txBody>
      </p:sp>
    </p:spTree>
    <p:extLst>
      <p:ext uri="{BB962C8B-B14F-4D97-AF65-F5344CB8AC3E}">
        <p14:creationId xmlns:p14="http://schemas.microsoft.com/office/powerpoint/2010/main" val="2040038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7</a:t>
            </a:fld>
            <a:endParaRPr lang="en-US"/>
          </a:p>
        </p:txBody>
      </p:sp>
    </p:spTree>
    <p:extLst>
      <p:ext uri="{BB962C8B-B14F-4D97-AF65-F5344CB8AC3E}">
        <p14:creationId xmlns:p14="http://schemas.microsoft.com/office/powerpoint/2010/main" val="1292783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8</a:t>
            </a:fld>
            <a:endParaRPr lang="en-US"/>
          </a:p>
        </p:txBody>
      </p:sp>
    </p:spTree>
    <p:extLst>
      <p:ext uri="{BB962C8B-B14F-4D97-AF65-F5344CB8AC3E}">
        <p14:creationId xmlns:p14="http://schemas.microsoft.com/office/powerpoint/2010/main" val="209861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9</a:t>
            </a:fld>
            <a:endParaRPr lang="en-US"/>
          </a:p>
        </p:txBody>
      </p:sp>
    </p:spTree>
    <p:extLst>
      <p:ext uri="{BB962C8B-B14F-4D97-AF65-F5344CB8AC3E}">
        <p14:creationId xmlns:p14="http://schemas.microsoft.com/office/powerpoint/2010/main" val="738596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5BB2E-75E8-4924-BD63-A138F14A2F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92E5818C-C839-4479-B0ED-F48413CA50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886BDCF2-1F8E-4253-AEA9-EEB5510FAE0E}"/>
              </a:ext>
            </a:extLst>
          </p:cNvPr>
          <p:cNvSpPr>
            <a:spLocks noGrp="1"/>
          </p:cNvSpPr>
          <p:nvPr>
            <p:ph type="dt" sz="half" idx="10"/>
          </p:nvPr>
        </p:nvSpPr>
        <p:spPr/>
        <p:txBody>
          <a:bodyPr/>
          <a:lstStyle/>
          <a:p>
            <a:fld id="{D602CA1A-90A5-4BE8-97ED-C4FB67602ECD}" type="datetimeFigureOut">
              <a:rPr lang="en-AU" smtClean="0"/>
              <a:t>20/2/22</a:t>
            </a:fld>
            <a:endParaRPr lang="en-AU"/>
          </a:p>
        </p:txBody>
      </p:sp>
      <p:sp>
        <p:nvSpPr>
          <p:cNvPr id="5" name="Footer Placeholder 4">
            <a:extLst>
              <a:ext uri="{FF2B5EF4-FFF2-40B4-BE49-F238E27FC236}">
                <a16:creationId xmlns:a16="http://schemas.microsoft.com/office/drawing/2014/main" id="{84A1A315-8743-4007-8503-9FAAFB3123F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8395E41-FB14-44CB-B5DE-B3113B625BA6}"/>
              </a:ext>
            </a:extLst>
          </p:cNvPr>
          <p:cNvSpPr>
            <a:spLocks noGrp="1"/>
          </p:cNvSpPr>
          <p:nvPr>
            <p:ph type="sldNum" sz="quarter" idx="12"/>
          </p:nvPr>
        </p:nvSpPr>
        <p:spPr/>
        <p:txBody>
          <a:bodyPr/>
          <a:lstStyle/>
          <a:p>
            <a:fld id="{D4739B33-3027-4370-8ECB-24CFFC73AA1B}" type="slidenum">
              <a:rPr lang="en-AU" smtClean="0"/>
              <a:t>‹#›</a:t>
            </a:fld>
            <a:endParaRPr lang="en-AU"/>
          </a:p>
        </p:txBody>
      </p:sp>
    </p:spTree>
    <p:extLst>
      <p:ext uri="{BB962C8B-B14F-4D97-AF65-F5344CB8AC3E}">
        <p14:creationId xmlns:p14="http://schemas.microsoft.com/office/powerpoint/2010/main" val="376744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238CB-E17E-418D-A4D4-4B28DC66FBD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3B74F2A-9A70-4BC5-9A5A-C8F85D8847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9C5449E-D31C-4665-8F87-C835DADD5FE8}"/>
              </a:ext>
            </a:extLst>
          </p:cNvPr>
          <p:cNvSpPr>
            <a:spLocks noGrp="1"/>
          </p:cNvSpPr>
          <p:nvPr>
            <p:ph type="dt" sz="half" idx="10"/>
          </p:nvPr>
        </p:nvSpPr>
        <p:spPr/>
        <p:txBody>
          <a:bodyPr/>
          <a:lstStyle/>
          <a:p>
            <a:fld id="{D602CA1A-90A5-4BE8-97ED-C4FB67602ECD}" type="datetimeFigureOut">
              <a:rPr lang="en-AU" smtClean="0"/>
              <a:t>20/2/22</a:t>
            </a:fld>
            <a:endParaRPr lang="en-AU"/>
          </a:p>
        </p:txBody>
      </p:sp>
      <p:sp>
        <p:nvSpPr>
          <p:cNvPr id="5" name="Footer Placeholder 4">
            <a:extLst>
              <a:ext uri="{FF2B5EF4-FFF2-40B4-BE49-F238E27FC236}">
                <a16:creationId xmlns:a16="http://schemas.microsoft.com/office/drawing/2014/main" id="{7993F525-74C7-4EA6-9F87-E3A30DE08C0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FAA3444-3D9C-4A5F-B8D2-D2FE472138A5}"/>
              </a:ext>
            </a:extLst>
          </p:cNvPr>
          <p:cNvSpPr>
            <a:spLocks noGrp="1"/>
          </p:cNvSpPr>
          <p:nvPr>
            <p:ph type="sldNum" sz="quarter" idx="12"/>
          </p:nvPr>
        </p:nvSpPr>
        <p:spPr/>
        <p:txBody>
          <a:bodyPr/>
          <a:lstStyle/>
          <a:p>
            <a:fld id="{D4739B33-3027-4370-8ECB-24CFFC73AA1B}" type="slidenum">
              <a:rPr lang="en-AU" smtClean="0"/>
              <a:t>‹#›</a:t>
            </a:fld>
            <a:endParaRPr lang="en-AU"/>
          </a:p>
        </p:txBody>
      </p:sp>
    </p:spTree>
    <p:extLst>
      <p:ext uri="{BB962C8B-B14F-4D97-AF65-F5344CB8AC3E}">
        <p14:creationId xmlns:p14="http://schemas.microsoft.com/office/powerpoint/2010/main" val="400436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8F8914-EFDB-44D2-BDE7-4C0570E351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37AF72A-5C68-4112-B9CB-64807F05E6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240B95F-A9BA-4035-9CB1-91E43D02B7F8}"/>
              </a:ext>
            </a:extLst>
          </p:cNvPr>
          <p:cNvSpPr>
            <a:spLocks noGrp="1"/>
          </p:cNvSpPr>
          <p:nvPr>
            <p:ph type="dt" sz="half" idx="10"/>
          </p:nvPr>
        </p:nvSpPr>
        <p:spPr/>
        <p:txBody>
          <a:bodyPr/>
          <a:lstStyle/>
          <a:p>
            <a:fld id="{D602CA1A-90A5-4BE8-97ED-C4FB67602ECD}" type="datetimeFigureOut">
              <a:rPr lang="en-AU" smtClean="0"/>
              <a:t>20/2/22</a:t>
            </a:fld>
            <a:endParaRPr lang="en-AU"/>
          </a:p>
        </p:txBody>
      </p:sp>
      <p:sp>
        <p:nvSpPr>
          <p:cNvPr id="5" name="Footer Placeholder 4">
            <a:extLst>
              <a:ext uri="{FF2B5EF4-FFF2-40B4-BE49-F238E27FC236}">
                <a16:creationId xmlns:a16="http://schemas.microsoft.com/office/drawing/2014/main" id="{BFE1B256-DD73-4408-9E42-4589DE80DE2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7A4ACA0-4DC8-4C6C-88BB-62818C11E9B2}"/>
              </a:ext>
            </a:extLst>
          </p:cNvPr>
          <p:cNvSpPr>
            <a:spLocks noGrp="1"/>
          </p:cNvSpPr>
          <p:nvPr>
            <p:ph type="sldNum" sz="quarter" idx="12"/>
          </p:nvPr>
        </p:nvSpPr>
        <p:spPr/>
        <p:txBody>
          <a:bodyPr/>
          <a:lstStyle/>
          <a:p>
            <a:fld id="{D4739B33-3027-4370-8ECB-24CFFC73AA1B}" type="slidenum">
              <a:rPr lang="en-AU" smtClean="0"/>
              <a:t>‹#›</a:t>
            </a:fld>
            <a:endParaRPr lang="en-AU"/>
          </a:p>
        </p:txBody>
      </p:sp>
    </p:spTree>
    <p:extLst>
      <p:ext uri="{BB962C8B-B14F-4D97-AF65-F5344CB8AC3E}">
        <p14:creationId xmlns:p14="http://schemas.microsoft.com/office/powerpoint/2010/main" val="150362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D90C3-D8E6-434F-9F20-4441C54E7BD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12A1EC4-DE74-41FE-8EA4-0246E86DEC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37BA719-A36B-4DAC-98DE-D395C10E923F}"/>
              </a:ext>
            </a:extLst>
          </p:cNvPr>
          <p:cNvSpPr>
            <a:spLocks noGrp="1"/>
          </p:cNvSpPr>
          <p:nvPr>
            <p:ph type="dt" sz="half" idx="10"/>
          </p:nvPr>
        </p:nvSpPr>
        <p:spPr/>
        <p:txBody>
          <a:bodyPr/>
          <a:lstStyle/>
          <a:p>
            <a:fld id="{D602CA1A-90A5-4BE8-97ED-C4FB67602ECD}" type="datetimeFigureOut">
              <a:rPr lang="en-AU" smtClean="0"/>
              <a:t>20/2/22</a:t>
            </a:fld>
            <a:endParaRPr lang="en-AU"/>
          </a:p>
        </p:txBody>
      </p:sp>
      <p:sp>
        <p:nvSpPr>
          <p:cNvPr id="5" name="Footer Placeholder 4">
            <a:extLst>
              <a:ext uri="{FF2B5EF4-FFF2-40B4-BE49-F238E27FC236}">
                <a16:creationId xmlns:a16="http://schemas.microsoft.com/office/drawing/2014/main" id="{C20CC570-EDAE-4B60-8445-0237F25B402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9577D44-57A6-4263-84E0-7066355128A2}"/>
              </a:ext>
            </a:extLst>
          </p:cNvPr>
          <p:cNvSpPr>
            <a:spLocks noGrp="1"/>
          </p:cNvSpPr>
          <p:nvPr>
            <p:ph type="sldNum" sz="quarter" idx="12"/>
          </p:nvPr>
        </p:nvSpPr>
        <p:spPr/>
        <p:txBody>
          <a:bodyPr/>
          <a:lstStyle/>
          <a:p>
            <a:fld id="{D4739B33-3027-4370-8ECB-24CFFC73AA1B}" type="slidenum">
              <a:rPr lang="en-AU" smtClean="0"/>
              <a:t>‹#›</a:t>
            </a:fld>
            <a:endParaRPr lang="en-AU"/>
          </a:p>
        </p:txBody>
      </p:sp>
    </p:spTree>
    <p:extLst>
      <p:ext uri="{BB962C8B-B14F-4D97-AF65-F5344CB8AC3E}">
        <p14:creationId xmlns:p14="http://schemas.microsoft.com/office/powerpoint/2010/main" val="1414706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56E14-2029-4A17-9C8C-2940BA3E10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05EB29EE-84F0-4825-B4A8-F99DDFC5F5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7C374F-A19A-4608-8A46-7A548FDAD2B3}"/>
              </a:ext>
            </a:extLst>
          </p:cNvPr>
          <p:cNvSpPr>
            <a:spLocks noGrp="1"/>
          </p:cNvSpPr>
          <p:nvPr>
            <p:ph type="dt" sz="half" idx="10"/>
          </p:nvPr>
        </p:nvSpPr>
        <p:spPr/>
        <p:txBody>
          <a:bodyPr/>
          <a:lstStyle/>
          <a:p>
            <a:fld id="{D602CA1A-90A5-4BE8-97ED-C4FB67602ECD}" type="datetimeFigureOut">
              <a:rPr lang="en-AU" smtClean="0"/>
              <a:t>20/2/22</a:t>
            </a:fld>
            <a:endParaRPr lang="en-AU"/>
          </a:p>
        </p:txBody>
      </p:sp>
      <p:sp>
        <p:nvSpPr>
          <p:cNvPr id="5" name="Footer Placeholder 4">
            <a:extLst>
              <a:ext uri="{FF2B5EF4-FFF2-40B4-BE49-F238E27FC236}">
                <a16:creationId xmlns:a16="http://schemas.microsoft.com/office/drawing/2014/main" id="{7DE3CE93-ECF6-4A86-99C9-7E97198851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0597169-7107-4272-8750-19DC5251E72B}"/>
              </a:ext>
            </a:extLst>
          </p:cNvPr>
          <p:cNvSpPr>
            <a:spLocks noGrp="1"/>
          </p:cNvSpPr>
          <p:nvPr>
            <p:ph type="sldNum" sz="quarter" idx="12"/>
          </p:nvPr>
        </p:nvSpPr>
        <p:spPr/>
        <p:txBody>
          <a:bodyPr/>
          <a:lstStyle/>
          <a:p>
            <a:fld id="{D4739B33-3027-4370-8ECB-24CFFC73AA1B}" type="slidenum">
              <a:rPr lang="en-AU" smtClean="0"/>
              <a:t>‹#›</a:t>
            </a:fld>
            <a:endParaRPr lang="en-AU"/>
          </a:p>
        </p:txBody>
      </p:sp>
    </p:spTree>
    <p:extLst>
      <p:ext uri="{BB962C8B-B14F-4D97-AF65-F5344CB8AC3E}">
        <p14:creationId xmlns:p14="http://schemas.microsoft.com/office/powerpoint/2010/main" val="3105517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D8691-FE96-4036-8BFB-312AA32C7C1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FA1D13D-7E83-4576-A1B8-E044113CB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1691166-86F0-4F70-B648-4B0880776C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9126E06C-0041-4DB3-BA5B-F4FE27D8DA50}"/>
              </a:ext>
            </a:extLst>
          </p:cNvPr>
          <p:cNvSpPr>
            <a:spLocks noGrp="1"/>
          </p:cNvSpPr>
          <p:nvPr>
            <p:ph type="dt" sz="half" idx="10"/>
          </p:nvPr>
        </p:nvSpPr>
        <p:spPr/>
        <p:txBody>
          <a:bodyPr/>
          <a:lstStyle/>
          <a:p>
            <a:fld id="{D602CA1A-90A5-4BE8-97ED-C4FB67602ECD}" type="datetimeFigureOut">
              <a:rPr lang="en-AU" smtClean="0"/>
              <a:t>20/2/22</a:t>
            </a:fld>
            <a:endParaRPr lang="en-AU"/>
          </a:p>
        </p:txBody>
      </p:sp>
      <p:sp>
        <p:nvSpPr>
          <p:cNvPr id="6" name="Footer Placeholder 5">
            <a:extLst>
              <a:ext uri="{FF2B5EF4-FFF2-40B4-BE49-F238E27FC236}">
                <a16:creationId xmlns:a16="http://schemas.microsoft.com/office/drawing/2014/main" id="{9FB1FA26-436F-45D0-BC78-7E20E0F8607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496A42D-091B-42AE-A831-1AF0298907BF}"/>
              </a:ext>
            </a:extLst>
          </p:cNvPr>
          <p:cNvSpPr>
            <a:spLocks noGrp="1"/>
          </p:cNvSpPr>
          <p:nvPr>
            <p:ph type="sldNum" sz="quarter" idx="12"/>
          </p:nvPr>
        </p:nvSpPr>
        <p:spPr/>
        <p:txBody>
          <a:bodyPr/>
          <a:lstStyle/>
          <a:p>
            <a:fld id="{D4739B33-3027-4370-8ECB-24CFFC73AA1B}" type="slidenum">
              <a:rPr lang="en-AU" smtClean="0"/>
              <a:t>‹#›</a:t>
            </a:fld>
            <a:endParaRPr lang="en-AU"/>
          </a:p>
        </p:txBody>
      </p:sp>
    </p:spTree>
    <p:extLst>
      <p:ext uri="{BB962C8B-B14F-4D97-AF65-F5344CB8AC3E}">
        <p14:creationId xmlns:p14="http://schemas.microsoft.com/office/powerpoint/2010/main" val="2638587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A50AD-3A44-4C04-A2A2-2A9F74A6CBE5}"/>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0C48605-9A57-4B8F-B697-837CA208D8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386702-2412-45FD-9C26-CEEF406729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D6D1DAE-9857-45ED-99F0-4767CBFF28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6A110C-57F8-4595-A868-F08E14BEFF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20C140E-4FBA-42B9-A06F-51F3A40AC143}"/>
              </a:ext>
            </a:extLst>
          </p:cNvPr>
          <p:cNvSpPr>
            <a:spLocks noGrp="1"/>
          </p:cNvSpPr>
          <p:nvPr>
            <p:ph type="dt" sz="half" idx="10"/>
          </p:nvPr>
        </p:nvSpPr>
        <p:spPr/>
        <p:txBody>
          <a:bodyPr/>
          <a:lstStyle/>
          <a:p>
            <a:fld id="{D602CA1A-90A5-4BE8-97ED-C4FB67602ECD}" type="datetimeFigureOut">
              <a:rPr lang="en-AU" smtClean="0"/>
              <a:t>20/2/22</a:t>
            </a:fld>
            <a:endParaRPr lang="en-AU"/>
          </a:p>
        </p:txBody>
      </p:sp>
      <p:sp>
        <p:nvSpPr>
          <p:cNvPr id="8" name="Footer Placeholder 7">
            <a:extLst>
              <a:ext uri="{FF2B5EF4-FFF2-40B4-BE49-F238E27FC236}">
                <a16:creationId xmlns:a16="http://schemas.microsoft.com/office/drawing/2014/main" id="{0D98294D-B5E1-4DE9-A6AE-4C5D75C0B40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FAD7C83D-E0B5-45CC-8662-9F4CAC4B9AE6}"/>
              </a:ext>
            </a:extLst>
          </p:cNvPr>
          <p:cNvSpPr>
            <a:spLocks noGrp="1"/>
          </p:cNvSpPr>
          <p:nvPr>
            <p:ph type="sldNum" sz="quarter" idx="12"/>
          </p:nvPr>
        </p:nvSpPr>
        <p:spPr/>
        <p:txBody>
          <a:bodyPr/>
          <a:lstStyle/>
          <a:p>
            <a:fld id="{D4739B33-3027-4370-8ECB-24CFFC73AA1B}" type="slidenum">
              <a:rPr lang="en-AU" smtClean="0"/>
              <a:t>‹#›</a:t>
            </a:fld>
            <a:endParaRPr lang="en-AU"/>
          </a:p>
        </p:txBody>
      </p:sp>
    </p:spTree>
    <p:extLst>
      <p:ext uri="{BB962C8B-B14F-4D97-AF65-F5344CB8AC3E}">
        <p14:creationId xmlns:p14="http://schemas.microsoft.com/office/powerpoint/2010/main" val="2246984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8BA9A-0437-42EF-8C34-A40DD6E926DF}"/>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05C98DA0-9F52-42C0-9744-6C5F0010FD79}"/>
              </a:ext>
            </a:extLst>
          </p:cNvPr>
          <p:cNvSpPr>
            <a:spLocks noGrp="1"/>
          </p:cNvSpPr>
          <p:nvPr>
            <p:ph type="dt" sz="half" idx="10"/>
          </p:nvPr>
        </p:nvSpPr>
        <p:spPr/>
        <p:txBody>
          <a:bodyPr/>
          <a:lstStyle/>
          <a:p>
            <a:fld id="{D602CA1A-90A5-4BE8-97ED-C4FB67602ECD}" type="datetimeFigureOut">
              <a:rPr lang="en-AU" smtClean="0"/>
              <a:t>20/2/22</a:t>
            </a:fld>
            <a:endParaRPr lang="en-AU"/>
          </a:p>
        </p:txBody>
      </p:sp>
      <p:sp>
        <p:nvSpPr>
          <p:cNvPr id="4" name="Footer Placeholder 3">
            <a:extLst>
              <a:ext uri="{FF2B5EF4-FFF2-40B4-BE49-F238E27FC236}">
                <a16:creationId xmlns:a16="http://schemas.microsoft.com/office/drawing/2014/main" id="{F0C8F5A4-E82F-437E-AB97-5C51F7A85A5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653F6CF0-5530-4CF3-B153-F7152AEDC7D3}"/>
              </a:ext>
            </a:extLst>
          </p:cNvPr>
          <p:cNvSpPr>
            <a:spLocks noGrp="1"/>
          </p:cNvSpPr>
          <p:nvPr>
            <p:ph type="sldNum" sz="quarter" idx="12"/>
          </p:nvPr>
        </p:nvSpPr>
        <p:spPr/>
        <p:txBody>
          <a:bodyPr/>
          <a:lstStyle/>
          <a:p>
            <a:fld id="{D4739B33-3027-4370-8ECB-24CFFC73AA1B}" type="slidenum">
              <a:rPr lang="en-AU" smtClean="0"/>
              <a:t>‹#›</a:t>
            </a:fld>
            <a:endParaRPr lang="en-AU"/>
          </a:p>
        </p:txBody>
      </p:sp>
    </p:spTree>
    <p:extLst>
      <p:ext uri="{BB962C8B-B14F-4D97-AF65-F5344CB8AC3E}">
        <p14:creationId xmlns:p14="http://schemas.microsoft.com/office/powerpoint/2010/main" val="4242755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CB8E1A-63D7-4A08-B2C7-FBF84F53464D}"/>
              </a:ext>
            </a:extLst>
          </p:cNvPr>
          <p:cNvSpPr>
            <a:spLocks noGrp="1"/>
          </p:cNvSpPr>
          <p:nvPr>
            <p:ph type="dt" sz="half" idx="10"/>
          </p:nvPr>
        </p:nvSpPr>
        <p:spPr/>
        <p:txBody>
          <a:bodyPr/>
          <a:lstStyle/>
          <a:p>
            <a:fld id="{D602CA1A-90A5-4BE8-97ED-C4FB67602ECD}" type="datetimeFigureOut">
              <a:rPr lang="en-AU" smtClean="0"/>
              <a:t>20/2/22</a:t>
            </a:fld>
            <a:endParaRPr lang="en-AU"/>
          </a:p>
        </p:txBody>
      </p:sp>
      <p:sp>
        <p:nvSpPr>
          <p:cNvPr id="3" name="Footer Placeholder 2">
            <a:extLst>
              <a:ext uri="{FF2B5EF4-FFF2-40B4-BE49-F238E27FC236}">
                <a16:creationId xmlns:a16="http://schemas.microsoft.com/office/drawing/2014/main" id="{1BDE715F-71AB-41E7-87F0-917BAA977D57}"/>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D60AE2C-B52C-467E-9E09-69A68DD794BF}"/>
              </a:ext>
            </a:extLst>
          </p:cNvPr>
          <p:cNvSpPr>
            <a:spLocks noGrp="1"/>
          </p:cNvSpPr>
          <p:nvPr>
            <p:ph type="sldNum" sz="quarter" idx="12"/>
          </p:nvPr>
        </p:nvSpPr>
        <p:spPr/>
        <p:txBody>
          <a:bodyPr/>
          <a:lstStyle/>
          <a:p>
            <a:fld id="{D4739B33-3027-4370-8ECB-24CFFC73AA1B}" type="slidenum">
              <a:rPr lang="en-AU" smtClean="0"/>
              <a:t>‹#›</a:t>
            </a:fld>
            <a:endParaRPr lang="en-AU"/>
          </a:p>
        </p:txBody>
      </p:sp>
    </p:spTree>
    <p:extLst>
      <p:ext uri="{BB962C8B-B14F-4D97-AF65-F5344CB8AC3E}">
        <p14:creationId xmlns:p14="http://schemas.microsoft.com/office/powerpoint/2010/main" val="1509292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CCAD-8132-4DE9-AA37-DBEA6F2625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792E56D-902F-4EC5-9A1A-16B7EA4DA6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8F36EDD7-6564-4B1D-BCEE-90BB5DDCE1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9534CB-5BA0-491C-945C-84ED7C21AF8F}"/>
              </a:ext>
            </a:extLst>
          </p:cNvPr>
          <p:cNvSpPr>
            <a:spLocks noGrp="1"/>
          </p:cNvSpPr>
          <p:nvPr>
            <p:ph type="dt" sz="half" idx="10"/>
          </p:nvPr>
        </p:nvSpPr>
        <p:spPr/>
        <p:txBody>
          <a:bodyPr/>
          <a:lstStyle/>
          <a:p>
            <a:fld id="{D602CA1A-90A5-4BE8-97ED-C4FB67602ECD}" type="datetimeFigureOut">
              <a:rPr lang="en-AU" smtClean="0"/>
              <a:t>20/2/22</a:t>
            </a:fld>
            <a:endParaRPr lang="en-AU"/>
          </a:p>
        </p:txBody>
      </p:sp>
      <p:sp>
        <p:nvSpPr>
          <p:cNvPr id="6" name="Footer Placeholder 5">
            <a:extLst>
              <a:ext uri="{FF2B5EF4-FFF2-40B4-BE49-F238E27FC236}">
                <a16:creationId xmlns:a16="http://schemas.microsoft.com/office/drawing/2014/main" id="{CD0EAB32-16D6-49CE-8B41-B75AC2D959A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B50A1D1-D401-43F5-9D08-FE9995844912}"/>
              </a:ext>
            </a:extLst>
          </p:cNvPr>
          <p:cNvSpPr>
            <a:spLocks noGrp="1"/>
          </p:cNvSpPr>
          <p:nvPr>
            <p:ph type="sldNum" sz="quarter" idx="12"/>
          </p:nvPr>
        </p:nvSpPr>
        <p:spPr/>
        <p:txBody>
          <a:bodyPr/>
          <a:lstStyle/>
          <a:p>
            <a:fld id="{D4739B33-3027-4370-8ECB-24CFFC73AA1B}" type="slidenum">
              <a:rPr lang="en-AU" smtClean="0"/>
              <a:t>‹#›</a:t>
            </a:fld>
            <a:endParaRPr lang="en-AU"/>
          </a:p>
        </p:txBody>
      </p:sp>
    </p:spTree>
    <p:extLst>
      <p:ext uri="{BB962C8B-B14F-4D97-AF65-F5344CB8AC3E}">
        <p14:creationId xmlns:p14="http://schemas.microsoft.com/office/powerpoint/2010/main" val="1225423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B2F61-1D36-4796-9B2D-7A1CE97EEF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EFC7496E-A8D9-49F9-ACC1-8AE5919633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9837F40-5646-43A5-BB8C-464A86D1DA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795911-B9CC-4964-949F-B8551D1C2FC2}"/>
              </a:ext>
            </a:extLst>
          </p:cNvPr>
          <p:cNvSpPr>
            <a:spLocks noGrp="1"/>
          </p:cNvSpPr>
          <p:nvPr>
            <p:ph type="dt" sz="half" idx="10"/>
          </p:nvPr>
        </p:nvSpPr>
        <p:spPr/>
        <p:txBody>
          <a:bodyPr/>
          <a:lstStyle/>
          <a:p>
            <a:fld id="{D602CA1A-90A5-4BE8-97ED-C4FB67602ECD}" type="datetimeFigureOut">
              <a:rPr lang="en-AU" smtClean="0"/>
              <a:t>20/2/22</a:t>
            </a:fld>
            <a:endParaRPr lang="en-AU"/>
          </a:p>
        </p:txBody>
      </p:sp>
      <p:sp>
        <p:nvSpPr>
          <p:cNvPr id="6" name="Footer Placeholder 5">
            <a:extLst>
              <a:ext uri="{FF2B5EF4-FFF2-40B4-BE49-F238E27FC236}">
                <a16:creationId xmlns:a16="http://schemas.microsoft.com/office/drawing/2014/main" id="{B17903D3-0230-4081-9EF4-301307E3766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BDA0E82-E1EB-4E92-BF63-E6AB027B14C2}"/>
              </a:ext>
            </a:extLst>
          </p:cNvPr>
          <p:cNvSpPr>
            <a:spLocks noGrp="1"/>
          </p:cNvSpPr>
          <p:nvPr>
            <p:ph type="sldNum" sz="quarter" idx="12"/>
          </p:nvPr>
        </p:nvSpPr>
        <p:spPr/>
        <p:txBody>
          <a:bodyPr/>
          <a:lstStyle/>
          <a:p>
            <a:fld id="{D4739B33-3027-4370-8ECB-24CFFC73AA1B}" type="slidenum">
              <a:rPr lang="en-AU" smtClean="0"/>
              <a:t>‹#›</a:t>
            </a:fld>
            <a:endParaRPr lang="en-AU"/>
          </a:p>
        </p:txBody>
      </p:sp>
    </p:spTree>
    <p:extLst>
      <p:ext uri="{BB962C8B-B14F-4D97-AF65-F5344CB8AC3E}">
        <p14:creationId xmlns:p14="http://schemas.microsoft.com/office/powerpoint/2010/main" val="35998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F0F829-9017-4138-8F14-3517D4943B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BCCE04D-E099-4713-ABCB-9BF825F5A0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0C9151D-B622-4F92-A23D-45F35AECC5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2CA1A-90A5-4BE8-97ED-C4FB67602ECD}" type="datetimeFigureOut">
              <a:rPr lang="en-AU" smtClean="0"/>
              <a:t>20/2/22</a:t>
            </a:fld>
            <a:endParaRPr lang="en-AU"/>
          </a:p>
        </p:txBody>
      </p:sp>
      <p:sp>
        <p:nvSpPr>
          <p:cNvPr id="5" name="Footer Placeholder 4">
            <a:extLst>
              <a:ext uri="{FF2B5EF4-FFF2-40B4-BE49-F238E27FC236}">
                <a16:creationId xmlns:a16="http://schemas.microsoft.com/office/drawing/2014/main" id="{7AACB5D4-DECB-4863-B95E-BFCE96BD91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71E5E2B-882F-40C8-A5E8-E35392A8F4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739B33-3027-4370-8ECB-24CFFC73AA1B}" type="slidenum">
              <a:rPr lang="en-AU" smtClean="0"/>
              <a:t>‹#›</a:t>
            </a:fld>
            <a:endParaRPr lang="en-AU"/>
          </a:p>
        </p:txBody>
      </p:sp>
    </p:spTree>
    <p:extLst>
      <p:ext uri="{BB962C8B-B14F-4D97-AF65-F5344CB8AC3E}">
        <p14:creationId xmlns:p14="http://schemas.microsoft.com/office/powerpoint/2010/main" val="829662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sjacbsassistant@13wentworth.com.a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1898" y="783674"/>
            <a:ext cx="9988203" cy="2128859"/>
          </a:xfrm>
        </p:spPr>
        <p:txBody>
          <a:bodyPr>
            <a:normAutofit fontScale="90000"/>
          </a:bodyPr>
          <a:lstStyle/>
          <a:p>
            <a:pPr>
              <a:lnSpc>
                <a:spcPct val="120000"/>
              </a:lnSpc>
            </a:pPr>
            <a:br>
              <a:rPr lang="en-AU" sz="2400" b="1">
                <a:latin typeface="Times New Roman" panose="02020603050405020304" pitchFamily="18" charset="0"/>
                <a:ea typeface="Calibri" charset="0"/>
                <a:cs typeface="Times New Roman" panose="02020603050405020304" pitchFamily="18" charset="0"/>
              </a:rPr>
            </a:br>
            <a:br>
              <a:rPr lang="en-AU" sz="2400" b="1">
                <a:latin typeface="Times New Roman" panose="02020603050405020304" pitchFamily="18" charset="0"/>
                <a:ea typeface="Calibri" charset="0"/>
                <a:cs typeface="Times New Roman" panose="02020603050405020304" pitchFamily="18" charset="0"/>
              </a:rPr>
            </a:br>
            <a:br>
              <a:rPr lang="en-AU" sz="2400" b="1">
                <a:latin typeface="Times New Roman" panose="02020603050405020304" pitchFamily="18" charset="0"/>
                <a:ea typeface="Calibri" charset="0"/>
                <a:cs typeface="Times New Roman" panose="02020603050405020304" pitchFamily="18" charset="0"/>
              </a:rPr>
            </a:br>
            <a:br>
              <a:rPr lang="en-AU" sz="2400" b="1">
                <a:latin typeface="Times New Roman" panose="02020603050405020304" pitchFamily="18" charset="0"/>
                <a:ea typeface="Calibri" charset="0"/>
                <a:cs typeface="Times New Roman" panose="02020603050405020304" pitchFamily="18" charset="0"/>
              </a:rPr>
            </a:br>
            <a:br>
              <a:rPr lang="en-AU" sz="2400" b="1">
                <a:latin typeface="Times New Roman" panose="02020603050405020304" pitchFamily="18" charset="0"/>
                <a:ea typeface="Calibri" charset="0"/>
                <a:cs typeface="Times New Roman" panose="02020603050405020304" pitchFamily="18" charset="0"/>
              </a:rPr>
            </a:br>
            <a:br>
              <a:rPr lang="en-AU" sz="2400" b="1">
                <a:latin typeface="Times New Roman" panose="02020603050405020304" pitchFamily="18" charset="0"/>
                <a:ea typeface="Calibri" charset="0"/>
                <a:cs typeface="Times New Roman" panose="02020603050405020304" pitchFamily="18" charset="0"/>
              </a:rPr>
            </a:br>
            <a:br>
              <a:rPr lang="en-AU" sz="2400" b="1">
                <a:latin typeface="Times New Roman" panose="02020603050405020304" pitchFamily="18" charset="0"/>
                <a:ea typeface="Calibri" charset="0"/>
                <a:cs typeface="Times New Roman" panose="02020603050405020304" pitchFamily="18" charset="0"/>
              </a:rPr>
            </a:br>
            <a:br>
              <a:rPr lang="en-AU" sz="2400" b="1">
                <a:latin typeface="Times New Roman" panose="02020603050405020304" pitchFamily="18" charset="0"/>
                <a:ea typeface="Calibri" charset="0"/>
                <a:cs typeface="Times New Roman" panose="02020603050405020304" pitchFamily="18" charset="0"/>
              </a:rPr>
            </a:br>
            <a:br>
              <a:rPr lang="en-AU" sz="2400" b="1">
                <a:latin typeface="Times New Roman" panose="02020603050405020304" pitchFamily="18" charset="0"/>
                <a:ea typeface="Calibri" charset="0"/>
                <a:cs typeface="Times New Roman" panose="02020603050405020304" pitchFamily="18" charset="0"/>
              </a:rPr>
            </a:br>
            <a:r>
              <a:rPr lang="en-AU" sz="3600" b="1">
                <a:latin typeface="Times New Roman" panose="02020603050405020304" pitchFamily="18" charset="0"/>
                <a:ea typeface="Calibri" charset="0"/>
                <a:cs typeface="Times New Roman" panose="02020603050405020304" pitchFamily="18" charset="0"/>
              </a:rPr>
              <a:t>Easements and Restrictive Covenants</a:t>
            </a:r>
            <a:br>
              <a:rPr lang="en-AU" sz="2400" b="1">
                <a:latin typeface="Times New Roman" panose="02020603050405020304" pitchFamily="18" charset="0"/>
                <a:ea typeface="Calibri" charset="0"/>
                <a:cs typeface="Times New Roman" panose="02020603050405020304" pitchFamily="18" charset="0"/>
              </a:rPr>
            </a:br>
            <a:br>
              <a:rPr lang="en-AU" sz="2400" b="1">
                <a:latin typeface="Times New Roman" panose="02020603050405020304" pitchFamily="18" charset="0"/>
                <a:ea typeface="Calibri" charset="0"/>
                <a:cs typeface="Times New Roman" panose="02020603050405020304" pitchFamily="18" charset="0"/>
              </a:rPr>
            </a:br>
            <a:r>
              <a:rPr lang="en-AU" sz="2400" b="1">
                <a:latin typeface="Times New Roman" panose="02020603050405020304" pitchFamily="18" charset="0"/>
                <a:ea typeface="Calibri" charset="0"/>
                <a:cs typeface="Times New Roman" panose="02020603050405020304" pitchFamily="18" charset="0"/>
              </a:rPr>
              <a:t>Television Education Network (TEN) – 3 March </a:t>
            </a:r>
            <a:r>
              <a:rPr lang="en-AU" sz="2700" b="1">
                <a:solidFill>
                  <a:srgbClr val="000000"/>
                </a:solidFill>
                <a:latin typeface="Times New Roman" panose="02020603050405020304" pitchFamily="18" charset="0"/>
                <a:ea typeface="Calibri"/>
                <a:cs typeface="Times New Roman" panose="02020603050405020304" pitchFamily="18" charset="0"/>
              </a:rPr>
              <a:t>2022</a:t>
            </a:r>
            <a:br>
              <a:rPr lang="en-AU" sz="3100" b="1">
                <a:latin typeface="Times New Roman" panose="02020603050405020304" pitchFamily="18" charset="0"/>
                <a:cs typeface="Times New Roman" panose="02020603050405020304" pitchFamily="18" charset="0"/>
              </a:rPr>
            </a:br>
            <a:br>
              <a:rPr lang="en-AU" sz="2400" b="1">
                <a:latin typeface="Times New Roman" panose="02020603050405020304" pitchFamily="18" charset="0"/>
                <a:cs typeface="Times New Roman" panose="02020603050405020304" pitchFamily="18" charset="0"/>
              </a:rPr>
            </a:br>
            <a:endParaRPr lang="en-US" sz="2300" b="1" dirty="0">
              <a:latin typeface="Times New Roman" panose="02020603050405020304" pitchFamily="18" charset="0"/>
              <a:ea typeface="Calibri" charset="0"/>
              <a:cs typeface="Times New Roman" panose="02020603050405020304" pitchFamily="18" charset="0"/>
            </a:endParaRPr>
          </a:p>
        </p:txBody>
      </p:sp>
      <p:sp>
        <p:nvSpPr>
          <p:cNvPr id="3" name="Subtitle 2"/>
          <p:cNvSpPr>
            <a:spLocks noGrp="1"/>
          </p:cNvSpPr>
          <p:nvPr>
            <p:ph type="subTitle" idx="1"/>
          </p:nvPr>
        </p:nvSpPr>
        <p:spPr>
          <a:xfrm>
            <a:off x="2084186" y="2923822"/>
            <a:ext cx="3804786" cy="1919111"/>
          </a:xfrm>
        </p:spPr>
        <p:txBody>
          <a:bodyPr>
            <a:noAutofit/>
          </a:bodyPr>
          <a:lstStyle/>
          <a:p>
            <a:pPr algn="r"/>
            <a:r>
              <a:rPr lang="en-AU" sz="2000" b="1">
                <a:latin typeface="Times New Roman" panose="02020603050405020304" pitchFamily="18" charset="0"/>
                <a:cs typeface="Times New Roman" panose="02020603050405020304" pitchFamily="18" charset="0"/>
              </a:rPr>
              <a:t>		Sydney Jacobs </a:t>
            </a:r>
          </a:p>
          <a:p>
            <a:pPr algn="r"/>
            <a:r>
              <a:rPr lang="en-AU" sz="2000" b="1">
                <a:latin typeface="Times New Roman" panose="02020603050405020304" pitchFamily="18" charset="0"/>
                <a:cs typeface="Times New Roman" panose="02020603050405020304" pitchFamily="18" charset="0"/>
              </a:rPr>
              <a:t>BA, LLB, LLM (Cam)</a:t>
            </a:r>
          </a:p>
          <a:p>
            <a:pPr algn="r"/>
            <a:r>
              <a:rPr lang="en-AU" sz="2000" b="1">
                <a:latin typeface="Times New Roman" panose="02020603050405020304" pitchFamily="18" charset="0"/>
                <a:cs typeface="Times New Roman" panose="02020603050405020304" pitchFamily="18" charset="0"/>
              </a:rPr>
              <a:t>Barrister </a:t>
            </a:r>
          </a:p>
          <a:p>
            <a:pPr algn="r"/>
            <a:r>
              <a:rPr lang="en-AU" sz="2000" b="1">
                <a:latin typeface="Times New Roman" panose="02020603050405020304" pitchFamily="18" charset="0"/>
                <a:cs typeface="Times New Roman" panose="02020603050405020304" pitchFamily="18" charset="0"/>
              </a:rPr>
              <a:t>NMAS accredited mediator</a:t>
            </a:r>
          </a:p>
          <a:p>
            <a:r>
              <a:rPr lang="en-AU" sz="2000" b="1">
                <a:latin typeface="Times New Roman" panose="02020603050405020304" pitchFamily="18" charset="0"/>
                <a:cs typeface="Times New Roman" panose="02020603050405020304" pitchFamily="18" charset="0"/>
              </a:rPr>
              <a:t> </a:t>
            </a:r>
            <a:br>
              <a:rPr lang="en-AU" sz="2000" b="1">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pic>
        <p:nvPicPr>
          <p:cNvPr id="7" name="Picture 6" descr="jacobs.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656886" y="3048000"/>
            <a:ext cx="1740227" cy="2413457"/>
          </a:xfrm>
          <a:prstGeom prst="rect">
            <a:avLst/>
          </a:prstGeom>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4172796" y="4968276"/>
            <a:ext cx="2077155" cy="270934"/>
          </a:xfrm>
          <a:prstGeom prst="rect">
            <a:avLst/>
          </a:prstGeom>
          <a:noFill/>
          <a:ln>
            <a:noFill/>
          </a:ln>
        </p:spPr>
      </p:pic>
      <p:pic>
        <p:nvPicPr>
          <p:cNvPr id="4" name="Picture 3">
            <a:extLst>
              <a:ext uri="{FF2B5EF4-FFF2-40B4-BE49-F238E27FC236}">
                <a16:creationId xmlns:a16="http://schemas.microsoft.com/office/drawing/2014/main" id="{35B4485B-17E7-654D-8111-6DCF5E67560E}"/>
              </a:ext>
            </a:extLst>
          </p:cNvPr>
          <p:cNvPicPr>
            <a:picLocks noChangeAspect="1"/>
          </p:cNvPicPr>
          <p:nvPr/>
        </p:nvPicPr>
        <p:blipFill>
          <a:blip r:embed="rId5"/>
          <a:stretch>
            <a:fillRect/>
          </a:stretch>
        </p:blipFill>
        <p:spPr>
          <a:xfrm>
            <a:off x="237947" y="4488046"/>
            <a:ext cx="3527914" cy="1231393"/>
          </a:xfrm>
          <a:prstGeom prst="rect">
            <a:avLst/>
          </a:prstGeom>
        </p:spPr>
      </p:pic>
    </p:spTree>
    <p:extLst>
      <p:ext uri="{BB962C8B-B14F-4D97-AF65-F5344CB8AC3E}">
        <p14:creationId xmlns:p14="http://schemas.microsoft.com/office/powerpoint/2010/main" val="1120848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211" y="444018"/>
            <a:ext cx="9972765" cy="868102"/>
          </a:xfrm>
        </p:spPr>
        <p:txBody>
          <a:bodyPr>
            <a:normAutofit fontScale="90000"/>
          </a:bodyPr>
          <a:lstStyle/>
          <a:p>
            <a:br>
              <a:rPr lang="en-AU" sz="36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36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PLAINTIFF CAN HAVE ITS PARTY -  AT A COST</a:t>
            </a:r>
            <a:br>
              <a:rPr lang="en-AU" sz="3600"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1" y="1529144"/>
            <a:ext cx="10320737" cy="4496973"/>
          </a:xfrm>
        </p:spPr>
        <p:txBody>
          <a:bodyPr anchor="t">
            <a:noAutofit/>
          </a:bodyPr>
          <a:lstStyle/>
          <a:p>
            <a:pPr>
              <a:lnSpc>
                <a:spcPct val="100000"/>
              </a:lnSpc>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The costs of the proceedings are payable by the applicant, subject to any order of the Court to the contrary: </a:t>
            </a:r>
            <a:r>
              <a:rPr lang="en-AU" sz="2000" i="1" dirty="0">
                <a:latin typeface="Times New Roman" panose="02020603050405020304" pitchFamily="18" charset="0"/>
                <a:cs typeface="Times New Roman" panose="02020603050405020304" pitchFamily="18" charset="0"/>
              </a:rPr>
              <a:t>Sec 88 K (5)</a:t>
            </a:r>
            <a:br>
              <a:rPr lang="en-AU" sz="2000" i="1" dirty="0">
                <a:latin typeface="Times New Roman" panose="02020603050405020304" pitchFamily="18" charset="0"/>
                <a:cs typeface="Times New Roman" panose="02020603050405020304" pitchFamily="18" charset="0"/>
              </a:rPr>
            </a:br>
            <a:br>
              <a:rPr lang="en-AU" sz="2000" dirty="0">
                <a:latin typeface="Times New Roman" panose="02020603050405020304" pitchFamily="18" charset="0"/>
                <a:cs typeface="Times New Roman" panose="02020603050405020304" pitchFamily="18" charset="0"/>
              </a:rPr>
            </a:br>
            <a:r>
              <a:rPr lang="en-AU" sz="2000" dirty="0">
                <a:latin typeface="Times New Roman" panose="02020603050405020304" pitchFamily="18" charset="0"/>
                <a:cs typeface="Times New Roman" panose="02020603050405020304" pitchFamily="18" charset="0"/>
              </a:rPr>
              <a:t>-- there must be “more than rejection of reasonable offers of compensation” to justify an alternative order: </a:t>
            </a:r>
            <a:r>
              <a:rPr lang="en-AU" sz="2000" i="1" dirty="0">
                <a:latin typeface="Times New Roman" panose="02020603050405020304" pitchFamily="18" charset="0"/>
                <a:cs typeface="Times New Roman" panose="02020603050405020304" pitchFamily="18" charset="0"/>
              </a:rPr>
              <a:t>Shi </a:t>
            </a:r>
            <a:r>
              <a:rPr lang="en-AU" sz="2000" dirty="0">
                <a:latin typeface="Times New Roman" panose="02020603050405020304" pitchFamily="18" charset="0"/>
                <a:cs typeface="Times New Roman" panose="02020603050405020304" pitchFamily="18" charset="0"/>
              </a:rPr>
              <a:t>at [98]</a:t>
            </a:r>
            <a:br>
              <a:rPr lang="en-AU" sz="2000" dirty="0">
                <a:latin typeface="Times New Roman" panose="02020603050405020304" pitchFamily="18" charset="0"/>
                <a:cs typeface="Times New Roman" panose="02020603050405020304" pitchFamily="18" charset="0"/>
              </a:rPr>
            </a:br>
            <a:br>
              <a:rPr lang="en-AU" sz="2000" dirty="0">
                <a:latin typeface="Times New Roman" panose="02020603050405020304" pitchFamily="18" charset="0"/>
                <a:cs typeface="Times New Roman" panose="02020603050405020304" pitchFamily="18" charset="0"/>
              </a:rPr>
            </a:br>
            <a:r>
              <a:rPr lang="en-AU" sz="2000" dirty="0">
                <a:latin typeface="Times New Roman" panose="02020603050405020304" pitchFamily="18" charset="0"/>
                <a:cs typeface="Times New Roman" panose="02020603050405020304" pitchFamily="18" charset="0"/>
              </a:rPr>
              <a:t>-- it is not enough that the plaintiffs’ case was a “strong one”, where the defendant’s position was not “so untenable as to deprive it of the character of a reasonable defence”:</a:t>
            </a:r>
            <a:r>
              <a:rPr lang="en-AU" sz="2000" i="1" dirty="0">
                <a:latin typeface="Times New Roman" panose="02020603050405020304" pitchFamily="18" charset="0"/>
                <a:cs typeface="Times New Roman" panose="02020603050405020304" pitchFamily="18" charset="0"/>
              </a:rPr>
              <a:t> Stepanoski (No 2)</a:t>
            </a:r>
            <a:r>
              <a:rPr lang="en-AU" sz="2000" b="1" dirty="0">
                <a:latin typeface="Times New Roman" panose="02020603050405020304" pitchFamily="18" charset="0"/>
                <a:cs typeface="Times New Roman" panose="02020603050405020304" pitchFamily="18" charset="0"/>
              </a:rPr>
              <a:t> </a:t>
            </a:r>
            <a:r>
              <a:rPr lang="en-AU" sz="2000" dirty="0">
                <a:latin typeface="Times New Roman" panose="02020603050405020304" pitchFamily="18" charset="0"/>
                <a:cs typeface="Times New Roman" panose="02020603050405020304" pitchFamily="18" charset="0"/>
              </a:rPr>
              <a:t>at [10]. Bear in mind that Bryson AJ accepted my submissions in the first proceedings that the proposal put forward on behalf of Ms Chen at hearing that the </a:t>
            </a:r>
            <a:r>
              <a:rPr lang="en-AU" sz="2000" i="1" dirty="0">
                <a:latin typeface="Times New Roman" panose="02020603050405020304" pitchFamily="18" charset="0"/>
                <a:cs typeface="Times New Roman" panose="02020603050405020304" pitchFamily="18" charset="0"/>
              </a:rPr>
              <a:t>alternate route she propounded had nothing to commend it in terms </a:t>
            </a:r>
            <a:r>
              <a:rPr lang="en-AU" sz="2000" dirty="0">
                <a:latin typeface="Times New Roman" panose="02020603050405020304" pitchFamily="18" charset="0"/>
                <a:cs typeface="Times New Roman" panose="02020603050405020304" pitchFamily="18" charset="0"/>
              </a:rPr>
              <a:t>of engineering and was </a:t>
            </a:r>
            <a:r>
              <a:rPr lang="en-AU" sz="2000" i="1" dirty="0">
                <a:latin typeface="Times New Roman" panose="02020603050405020304" pitchFamily="18" charset="0"/>
                <a:cs typeface="Times New Roman" panose="02020603050405020304" pitchFamily="18" charset="0"/>
              </a:rPr>
              <a:t>indeed remarkably clumsy.</a:t>
            </a:r>
            <a:br>
              <a:rPr lang="en-AU" sz="2000" dirty="0">
                <a:latin typeface="Times New Roman" panose="02020603050405020304" pitchFamily="18" charset="0"/>
                <a:cs typeface="Times New Roman" panose="02020603050405020304" pitchFamily="18" charset="0"/>
              </a:rPr>
            </a:br>
            <a:r>
              <a:rPr lang="en-AU" sz="2000" dirty="0">
                <a:latin typeface="Times New Roman" panose="02020603050405020304" pitchFamily="18" charset="0"/>
                <a:cs typeface="Times New Roman" panose="02020603050405020304" pitchFamily="18" charset="0"/>
              </a:rPr>
              <a:t> </a:t>
            </a:r>
            <a:br>
              <a:rPr lang="en-AU" sz="2000" dirty="0">
                <a:latin typeface="Times New Roman" panose="02020603050405020304" pitchFamily="18" charset="0"/>
                <a:cs typeface="Times New Roman" panose="02020603050405020304" pitchFamily="18" charset="0"/>
              </a:rPr>
            </a:br>
            <a:r>
              <a:rPr lang="en-AU" sz="2000" dirty="0">
                <a:latin typeface="Times New Roman" panose="02020603050405020304" pitchFamily="18" charset="0"/>
                <a:cs typeface="Times New Roman" panose="02020603050405020304" pitchFamily="18" charset="0"/>
              </a:rPr>
              <a:t>-- making the proceedings more expensive than they need to be, and presenting false evidence constitutes disentitling conduct: </a:t>
            </a:r>
            <a:r>
              <a:rPr lang="en-AU" sz="2000" i="1" dirty="0">
                <a:latin typeface="Times New Roman" panose="02020603050405020304" pitchFamily="18" charset="0"/>
                <a:cs typeface="Times New Roman" panose="02020603050405020304" pitchFamily="18" charset="0"/>
              </a:rPr>
              <a:t>Ross </a:t>
            </a:r>
            <a:r>
              <a:rPr lang="en-AU" sz="2000" i="1" dirty="0" err="1">
                <a:latin typeface="Times New Roman" panose="02020603050405020304" pitchFamily="18" charset="0"/>
                <a:cs typeface="Times New Roman" panose="02020603050405020304" pitchFamily="18" charset="0"/>
              </a:rPr>
              <a:t>Bilton</a:t>
            </a:r>
            <a:r>
              <a:rPr lang="en-AU" sz="2000" i="1" dirty="0">
                <a:latin typeface="Times New Roman" panose="02020603050405020304" pitchFamily="18" charset="0"/>
                <a:cs typeface="Times New Roman" panose="02020603050405020304" pitchFamily="18" charset="0"/>
              </a:rPr>
              <a:t> at </a:t>
            </a:r>
            <a:r>
              <a:rPr lang="en-AU" sz="2000" dirty="0">
                <a:latin typeface="Times New Roman" panose="02020603050405020304" pitchFamily="18" charset="0"/>
                <a:cs typeface="Times New Roman" panose="02020603050405020304" pitchFamily="18" charset="0"/>
              </a:rPr>
              <a:t>[17].</a:t>
            </a:r>
          </a:p>
          <a:p>
            <a:pPr>
              <a:lnSpc>
                <a:spcPct val="120000"/>
              </a:lnSpc>
            </a:pPr>
            <a:endParaRPr lang="en-AU" sz="2000"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10</a:t>
            </a:fld>
            <a:endParaRPr lang="en-US" dirty="0"/>
          </a:p>
        </p:txBody>
      </p:sp>
    </p:spTree>
    <p:extLst>
      <p:ext uri="{BB962C8B-B14F-4D97-AF65-F5344CB8AC3E}">
        <p14:creationId xmlns:p14="http://schemas.microsoft.com/office/powerpoint/2010/main" val="3067401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287" y="579391"/>
            <a:ext cx="9979308" cy="814287"/>
          </a:xfrm>
        </p:spPr>
        <p:txBody>
          <a:bodyPr>
            <a:normAutofit/>
          </a:bodyPr>
          <a:lstStyle/>
          <a:p>
            <a:r>
              <a:rPr lang="en-AU" sz="3600" b="1" i="1" dirty="0">
                <a:latin typeface="Times New Roman" panose="02020603050405020304" pitchFamily="18" charset="0"/>
                <a:cs typeface="Times New Roman" panose="02020603050405020304" pitchFamily="18" charset="0"/>
              </a:rPr>
              <a:t>OPPOSING AN EASEMENT APPLICATION</a:t>
            </a: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509287" y="1469710"/>
            <a:ext cx="10844513" cy="5062527"/>
          </a:xfrm>
        </p:spPr>
        <p:txBody>
          <a:bodyPr anchor="t">
            <a:noAutofit/>
          </a:bodyPr>
          <a:lstStyle/>
          <a:p>
            <a:pPr>
              <a:lnSpc>
                <a:spcPct val="150000"/>
              </a:lnSpc>
              <a:buFont typeface="Wingdings" panose="05000000000000000000" pitchFamily="2" charset="2"/>
              <a:buChar char="§"/>
            </a:pPr>
            <a:r>
              <a:rPr lang="en-AU" sz="2000" dirty="0">
                <a:latin typeface="Times New Roman" panose="02020603050405020304" pitchFamily="18" charset="0"/>
                <a:ea typeface="Calibri" panose="020F0502020204030204" pitchFamily="34" charset="0"/>
                <a:cs typeface="Times New Roman" panose="02020603050405020304" pitchFamily="18" charset="0"/>
              </a:rPr>
              <a:t>There is no obligation (at least in NSW) on a person to consent to an easement over their land. Cases like </a:t>
            </a:r>
            <a:r>
              <a:rPr lang="en-AU" sz="2000" i="1" dirty="0" err="1">
                <a:latin typeface="Times New Roman" panose="02020603050405020304" pitchFamily="18" charset="0"/>
                <a:ea typeface="Calibri" panose="020F0502020204030204" pitchFamily="34" charset="0"/>
                <a:cs typeface="Times New Roman" panose="02020603050405020304" pitchFamily="18" charset="0"/>
              </a:rPr>
              <a:t>Stepanoski</a:t>
            </a:r>
            <a:r>
              <a:rPr lang="en-AU" sz="2000" i="1" dirty="0">
                <a:latin typeface="Times New Roman" panose="02020603050405020304" pitchFamily="18" charset="0"/>
                <a:ea typeface="Calibri" panose="020F0502020204030204" pitchFamily="34" charset="0"/>
                <a:cs typeface="Times New Roman" panose="02020603050405020304" pitchFamily="18" charset="0"/>
              </a:rPr>
              <a:t> v Chen </a:t>
            </a:r>
            <a:r>
              <a:rPr lang="en-AU" sz="2000" dirty="0">
                <a:latin typeface="Times New Roman" panose="02020603050405020304" pitchFamily="18" charset="0"/>
                <a:ea typeface="Calibri" panose="020F0502020204030204" pitchFamily="34" charset="0"/>
                <a:cs typeface="Times New Roman" panose="02020603050405020304" pitchFamily="18" charset="0"/>
              </a:rPr>
              <a:t>(where I acted for the Plaintiff seeking an easement for stormwater, which was granted) shows the wide latitude a putative servient owner has to resist an easement without being labelled as unreasonable. Bryson AJ emphasised that ownership confers important and historic rights that are not be lightly interfered with.</a:t>
            </a:r>
            <a:br>
              <a:rPr lang="en-AU" sz="2000" dirty="0">
                <a:latin typeface="Times New Roman" panose="02020603050405020304" pitchFamily="18" charset="0"/>
                <a:ea typeface="Calibri" panose="020F0502020204030204" pitchFamily="34" charset="0"/>
                <a:cs typeface="Times New Roman" panose="02020603050405020304" pitchFamily="18" charset="0"/>
              </a:rPr>
            </a:br>
            <a:endParaRPr lang="en-AU"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buFont typeface="Wingdings" panose="05000000000000000000" pitchFamily="2" charset="2"/>
              <a:buChar char="§"/>
            </a:pPr>
            <a:r>
              <a:rPr lang="en-AU" sz="2000" dirty="0">
                <a:latin typeface="Times New Roman" panose="02020603050405020304" pitchFamily="18" charset="0"/>
                <a:ea typeface="Calibri" panose="020F0502020204030204" pitchFamily="34" charset="0"/>
                <a:cs typeface="Times New Roman" panose="02020603050405020304" pitchFamily="18" charset="0"/>
              </a:rPr>
              <a:t>Sec 88 K (5), as interpreted by cases like </a:t>
            </a:r>
            <a:r>
              <a:rPr lang="en-AU" sz="2000" i="1" dirty="0">
                <a:latin typeface="Times New Roman" panose="02020603050405020304" pitchFamily="18" charset="0"/>
                <a:ea typeface="Calibri" panose="020F0502020204030204" pitchFamily="34" charset="0"/>
                <a:cs typeface="Times New Roman" panose="02020603050405020304" pitchFamily="18" charset="0"/>
              </a:rPr>
              <a:t>Abi-K v Shi</a:t>
            </a:r>
            <a:r>
              <a:rPr lang="en-AU" sz="2000" dirty="0">
                <a:latin typeface="Times New Roman" panose="02020603050405020304" pitchFamily="18" charset="0"/>
                <a:ea typeface="Calibri" panose="020F0502020204030204" pitchFamily="34" charset="0"/>
                <a:cs typeface="Times New Roman" panose="02020603050405020304" pitchFamily="18" charset="0"/>
              </a:rPr>
              <a:t>, underscores this: the default position is that the applicant pays costs unless the court “otherwise orders”; &amp; persuading a court to “otherwise order” is a </a:t>
            </a:r>
            <a:r>
              <a:rPr lang="en-AU" sz="2000" dirty="0" err="1">
                <a:latin typeface="Times New Roman" panose="02020603050405020304" pitchFamily="18" charset="0"/>
                <a:ea typeface="Calibri" panose="020F0502020204030204" pitchFamily="34" charset="0"/>
                <a:cs typeface="Times New Roman" panose="02020603050405020304" pitchFamily="18" charset="0"/>
              </a:rPr>
              <a:t>Sisyphian</a:t>
            </a:r>
            <a:r>
              <a:rPr lang="en-AU" sz="2000" dirty="0">
                <a:latin typeface="Times New Roman" panose="02020603050405020304" pitchFamily="18" charset="0"/>
                <a:ea typeface="Calibri" panose="020F0502020204030204" pitchFamily="34" charset="0"/>
                <a:cs typeface="Times New Roman" panose="02020603050405020304" pitchFamily="18" charset="0"/>
              </a:rPr>
              <a:t> task.</a:t>
            </a:r>
            <a:br>
              <a:rPr lang="en-AU" dirty="0">
                <a:latin typeface="Times New Roman" panose="02020603050405020304" pitchFamily="18" charset="0"/>
                <a:ea typeface="Calibri" panose="020F0502020204030204" pitchFamily="34"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11</a:t>
            </a:fld>
            <a:endParaRPr lang="en-US" dirty="0"/>
          </a:p>
        </p:txBody>
      </p:sp>
    </p:spTree>
    <p:extLst>
      <p:ext uri="{BB962C8B-B14F-4D97-AF65-F5344CB8AC3E}">
        <p14:creationId xmlns:p14="http://schemas.microsoft.com/office/powerpoint/2010/main" val="961018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285" y="699745"/>
            <a:ext cx="11386793" cy="943859"/>
          </a:xfrm>
        </p:spPr>
        <p:txBody>
          <a:bodyPr>
            <a:normAutofit fontScale="90000"/>
          </a:bodyPr>
          <a:lstStyle/>
          <a:p>
            <a:r>
              <a:rPr lang="en-AU" sz="3600" b="1" i="1" dirty="0">
                <a:latin typeface="Times New Roman" panose="02020603050405020304" pitchFamily="18" charset="0"/>
                <a:cs typeface="Times New Roman" panose="02020603050405020304" pitchFamily="18" charset="0"/>
              </a:rPr>
              <a:t>HOLDING A PUTATIVE DOMINANT OWNER TO RANSOM</a:t>
            </a: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509286" y="1805651"/>
            <a:ext cx="10844513" cy="4437494"/>
          </a:xfrm>
        </p:spPr>
        <p:txBody>
          <a:bodyPr anchor="t">
            <a:noAutofit/>
          </a:bodyPr>
          <a:lstStyle/>
          <a:p>
            <a:pPr>
              <a:lnSpc>
                <a:spcPct val="150000"/>
              </a:lnSpc>
              <a:buFont typeface="Wingdings" panose="05000000000000000000" pitchFamily="2" charset="2"/>
              <a:buChar char="§"/>
            </a:pPr>
            <a:r>
              <a:rPr lang="en-AU" sz="2400" dirty="0">
                <a:latin typeface="Times New Roman" panose="02020603050405020304" pitchFamily="18" charset="0"/>
                <a:cs typeface="Times New Roman" panose="02020603050405020304" pitchFamily="18" charset="0"/>
              </a:rPr>
              <a:t>The difficulty in displacing Sec 88 K (5) gives a defendant in a Sec 88 K application a wide latitude as to the basis on which to defend.</a:t>
            </a:r>
          </a:p>
          <a:p>
            <a:pPr>
              <a:lnSpc>
                <a:spcPct val="150000"/>
              </a:lnSpc>
              <a:buFont typeface="Wingdings" panose="05000000000000000000" pitchFamily="2" charset="2"/>
              <a:buChar char="§"/>
            </a:pPr>
            <a:r>
              <a:rPr lang="en-AU" sz="2400" dirty="0">
                <a:latin typeface="Times New Roman" panose="02020603050405020304" pitchFamily="18" charset="0"/>
                <a:cs typeface="Times New Roman" panose="02020603050405020304" pitchFamily="18" charset="0"/>
              </a:rPr>
              <a:t>Couple this with the recognition of the right of land owners to commercialise their e.g. airspace as they see fit. If developers swing their crane over a neighbour’s property, without first coming to terms, the neighbour is generally entitled to an injunction as of right: </a:t>
            </a:r>
            <a:r>
              <a:rPr lang="en-AU" sz="2400" i="1" dirty="0">
                <a:latin typeface="Times New Roman" panose="02020603050405020304" pitchFamily="18" charset="0"/>
                <a:cs typeface="Times New Roman" panose="02020603050405020304" pitchFamily="18" charset="0"/>
              </a:rPr>
              <a:t>Anchor Brewhouse.</a:t>
            </a:r>
          </a:p>
          <a:p>
            <a:pPr>
              <a:lnSpc>
                <a:spcPct val="150000"/>
              </a:lnSpc>
              <a:buFont typeface="Wingdings" panose="05000000000000000000" pitchFamily="2" charset="2"/>
              <a:buChar char="§"/>
            </a:pPr>
            <a:r>
              <a:rPr lang="en-AU" sz="2400" i="1" dirty="0">
                <a:latin typeface="Times New Roman" panose="02020603050405020304" pitchFamily="18" charset="0"/>
                <a:ea typeface="Calibri" panose="020F0502020204030204" pitchFamily="34" charset="0"/>
                <a:cs typeface="Times New Roman" panose="02020603050405020304" pitchFamily="18" charset="0"/>
              </a:rPr>
              <a:t>Nevertheless, Sec 88 K does not allow neighbours to be held to ransom</a:t>
            </a:r>
            <a:br>
              <a:rPr lang="en-AU" dirty="0">
                <a:latin typeface="Times New Roman" panose="02020603050405020304" pitchFamily="18" charset="0"/>
                <a:ea typeface="Calibri" panose="020F0502020204030204" pitchFamily="34"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12</a:t>
            </a:fld>
            <a:endParaRPr lang="en-US" dirty="0"/>
          </a:p>
        </p:txBody>
      </p:sp>
    </p:spTree>
    <p:extLst>
      <p:ext uri="{BB962C8B-B14F-4D97-AF65-F5344CB8AC3E}">
        <p14:creationId xmlns:p14="http://schemas.microsoft.com/office/powerpoint/2010/main" val="3859792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40ED3-D7D4-4D1E-B9E5-B93E6869E4F2}"/>
              </a:ext>
            </a:extLst>
          </p:cNvPr>
          <p:cNvSpPr>
            <a:spLocks noGrp="1"/>
          </p:cNvSpPr>
          <p:nvPr>
            <p:ph type="title"/>
          </p:nvPr>
        </p:nvSpPr>
        <p:spPr>
          <a:xfrm>
            <a:off x="634014" y="462779"/>
            <a:ext cx="10515600" cy="1325563"/>
          </a:xfrm>
        </p:spPr>
        <p:txBody>
          <a:bodyPr/>
          <a:lstStyle/>
          <a:p>
            <a:r>
              <a:rPr lang="en-AU" b="1" i="1" dirty="0">
                <a:latin typeface="Times New Roman" panose="02020603050405020304" pitchFamily="18" charset="0"/>
                <a:cs typeface="Times New Roman" panose="02020603050405020304" pitchFamily="18" charset="0"/>
              </a:rPr>
              <a:t>RESTRICTIVE COVENANTS </a:t>
            </a:r>
          </a:p>
        </p:txBody>
      </p:sp>
      <p:sp>
        <p:nvSpPr>
          <p:cNvPr id="3" name="Content Placeholder 2">
            <a:extLst>
              <a:ext uri="{FF2B5EF4-FFF2-40B4-BE49-F238E27FC236}">
                <a16:creationId xmlns:a16="http://schemas.microsoft.com/office/drawing/2014/main" id="{6DC78354-FDFF-4787-A69C-C776019EA993}"/>
              </a:ext>
            </a:extLst>
          </p:cNvPr>
          <p:cNvSpPr>
            <a:spLocks noGrp="1"/>
          </p:cNvSpPr>
          <p:nvPr>
            <p:ph idx="1"/>
          </p:nvPr>
        </p:nvSpPr>
        <p:spPr>
          <a:xfrm>
            <a:off x="838200" y="1887768"/>
            <a:ext cx="10515600" cy="4351338"/>
          </a:xfrm>
        </p:spPr>
        <p:txBody>
          <a:bodyPr/>
          <a:lstStyle/>
          <a:p>
            <a:pPr>
              <a:buFont typeface="Wingdings" panose="05000000000000000000" pitchFamily="2" charset="2"/>
              <a:buChar char="§"/>
            </a:pPr>
            <a:r>
              <a:rPr lang="en-AU" sz="1800" dirty="0">
                <a:effectLst/>
                <a:latin typeface="Times New Roman" panose="02020603050405020304" pitchFamily="18" charset="0"/>
                <a:ea typeface="Times New Roman" panose="02020603050405020304" pitchFamily="18" charset="0"/>
              </a:rPr>
              <a:t>Covenants may be of two broad kinds: restrictive or positive.</a:t>
            </a:r>
            <a:br>
              <a:rPr lang="en-AU" sz="1800" dirty="0">
                <a:effectLst/>
                <a:latin typeface="Times New Roman" panose="02020603050405020304" pitchFamily="18" charset="0"/>
                <a:ea typeface="Times New Roman" panose="02020603050405020304" pitchFamily="18" charset="0"/>
              </a:rPr>
            </a:br>
            <a:br>
              <a:rPr lang="en-AU" sz="1800" dirty="0">
                <a:effectLst/>
                <a:latin typeface="Times New Roman" panose="02020603050405020304" pitchFamily="18" charset="0"/>
                <a:ea typeface="Times New Roman" panose="02020603050405020304" pitchFamily="18" charset="0"/>
              </a:rPr>
            </a:br>
            <a:r>
              <a:rPr lang="en-AU" sz="1800" dirty="0">
                <a:effectLst/>
                <a:latin typeface="Times New Roman" panose="02020603050405020304" pitchFamily="18" charset="0"/>
                <a:ea typeface="Times New Roman" panose="02020603050405020304" pitchFamily="18" charset="0"/>
              </a:rPr>
              <a:t>A restrictive covenant is one which restricts the land owner from time to time doing a particular act, </a:t>
            </a:r>
            <a:r>
              <a:rPr lang="en-AU" sz="1800" dirty="0" err="1">
                <a:effectLst/>
                <a:latin typeface="Times New Roman" panose="02020603050405020304" pitchFamily="18" charset="0"/>
                <a:ea typeface="Times New Roman" panose="02020603050405020304" pitchFamily="18" charset="0"/>
              </a:rPr>
              <a:t>eg</a:t>
            </a:r>
            <a:r>
              <a:rPr lang="en-AU" sz="1800" dirty="0">
                <a:effectLst/>
                <a:latin typeface="Times New Roman" panose="02020603050405020304" pitchFamily="18" charset="0"/>
                <a:ea typeface="Times New Roman" panose="02020603050405020304" pitchFamily="18" charset="0"/>
              </a:rPr>
              <a:t> building above a given height; or building otherwise than from approved materials and colours ; or from carrying out certain trades.</a:t>
            </a:r>
            <a:br>
              <a:rPr lang="en-AU" sz="1800" dirty="0">
                <a:effectLst/>
                <a:latin typeface="Times New Roman" panose="02020603050405020304" pitchFamily="18" charset="0"/>
                <a:ea typeface="Times New Roman" panose="02020603050405020304" pitchFamily="18" charset="0"/>
              </a:rPr>
            </a:br>
            <a:br>
              <a:rPr lang="en-AU" sz="1800" dirty="0">
                <a:effectLst/>
                <a:latin typeface="Times New Roman" panose="02020603050405020304" pitchFamily="18" charset="0"/>
                <a:ea typeface="Times New Roman" panose="02020603050405020304" pitchFamily="18" charset="0"/>
              </a:rPr>
            </a:br>
            <a:r>
              <a:rPr lang="en-AU" sz="1800" dirty="0">
                <a:effectLst/>
                <a:latin typeface="Times New Roman" panose="02020603050405020304" pitchFamily="18" charset="0"/>
                <a:ea typeface="Times New Roman" panose="02020603050405020304" pitchFamily="18" charset="0"/>
              </a:rPr>
              <a:t>A positive covenant, is a restriction imposed by, or for the benefit of a prescribed authority requiring the maintenance and/or repair of land e.g. to maintain a building and its foundations to ensure the safe working of a railway passing below it, or to erect a habitable dwelling upon the land within a specified period of time.</a:t>
            </a:r>
            <a:br>
              <a:rPr lang="en-AU" sz="1800" dirty="0">
                <a:effectLst/>
                <a:latin typeface="Times New Roman" panose="02020603050405020304" pitchFamily="18" charset="0"/>
                <a:ea typeface="Times New Roman" panose="02020603050405020304" pitchFamily="18" charset="0"/>
              </a:rPr>
            </a:br>
            <a:br>
              <a:rPr lang="en-AU" sz="1800" dirty="0">
                <a:effectLst/>
                <a:latin typeface="Times New Roman" panose="02020603050405020304" pitchFamily="18" charset="0"/>
                <a:ea typeface="Times New Roman" panose="02020603050405020304" pitchFamily="18" charset="0"/>
              </a:rPr>
            </a:br>
            <a:r>
              <a:rPr lang="en-AU" sz="1800" dirty="0">
                <a:effectLst/>
                <a:latin typeface="Times New Roman" panose="02020603050405020304" pitchFamily="18" charset="0"/>
                <a:ea typeface="Times New Roman" panose="02020603050405020304" pitchFamily="18" charset="0"/>
              </a:rPr>
              <a:t>The Positive Covenant must be in terms that directly require the owner of the land to do some positive action: per the NSW LPI website </a:t>
            </a:r>
            <a:endParaRPr lang="en-AU" dirty="0"/>
          </a:p>
        </p:txBody>
      </p:sp>
      <p:sp>
        <p:nvSpPr>
          <p:cNvPr id="4" name="Date Placeholder 4">
            <a:extLst>
              <a:ext uri="{FF2B5EF4-FFF2-40B4-BE49-F238E27FC236}">
                <a16:creationId xmlns:a16="http://schemas.microsoft.com/office/drawing/2014/main" id="{6F4069FC-9EAC-49EB-8E6E-EA98E1F2B36D}"/>
              </a:ext>
            </a:extLst>
          </p:cNvPr>
          <p:cNvSpPr>
            <a:spLocks noGrp="1"/>
          </p:cNvSpPr>
          <p:nvPr>
            <p:ph type="dt" sz="half" idx="10"/>
          </p:nvPr>
        </p:nvSpPr>
        <p:spPr>
          <a:xfrm>
            <a:off x="308466" y="6243144"/>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36CEB0C0-9D1E-442D-8B7F-1357C329644D}"/>
              </a:ext>
            </a:extLst>
          </p:cNvPr>
          <p:cNvSpPr>
            <a:spLocks noGrp="1"/>
          </p:cNvSpPr>
          <p:nvPr>
            <p:ph type="ftr" sz="quarter" idx="11"/>
          </p:nvPr>
        </p:nvSpPr>
        <p:spPr>
          <a:xfrm>
            <a:off x="6362700" y="6243143"/>
            <a:ext cx="4570305"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6" name="Slide Number Placeholder 3">
            <a:extLst>
              <a:ext uri="{FF2B5EF4-FFF2-40B4-BE49-F238E27FC236}">
                <a16:creationId xmlns:a16="http://schemas.microsoft.com/office/drawing/2014/main" id="{94372F15-067B-428E-BEA6-C3FF0C7CABAB}"/>
              </a:ext>
            </a:extLst>
          </p:cNvPr>
          <p:cNvSpPr>
            <a:spLocks noGrp="1"/>
          </p:cNvSpPr>
          <p:nvPr>
            <p:ph type="sldNum" sz="quarter" idx="12"/>
          </p:nvPr>
        </p:nvSpPr>
        <p:spPr>
          <a:xfrm>
            <a:off x="5829299" y="6243143"/>
            <a:ext cx="385069" cy="365125"/>
          </a:xfrm>
        </p:spPr>
        <p:txBody>
          <a:bodyPr/>
          <a:lstStyle/>
          <a:p>
            <a:fld id="{DF28FB93-0A08-4E7D-8E63-9EFA29F1E093}" type="slidenum">
              <a:rPr lang="en-US" smtClean="0"/>
              <a:pPr/>
              <a:t>13</a:t>
            </a:fld>
            <a:endParaRPr lang="en-US" dirty="0"/>
          </a:p>
        </p:txBody>
      </p:sp>
    </p:spTree>
    <p:extLst>
      <p:ext uri="{BB962C8B-B14F-4D97-AF65-F5344CB8AC3E}">
        <p14:creationId xmlns:p14="http://schemas.microsoft.com/office/powerpoint/2010/main" val="3879172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72C8F-93DF-4BD2-9105-91E060CBAB2C}"/>
              </a:ext>
            </a:extLst>
          </p:cNvPr>
          <p:cNvSpPr>
            <a:spLocks noGrp="1"/>
          </p:cNvSpPr>
          <p:nvPr>
            <p:ph type="title"/>
          </p:nvPr>
        </p:nvSpPr>
        <p:spPr>
          <a:xfrm>
            <a:off x="838200" y="604822"/>
            <a:ext cx="10515600" cy="1325563"/>
          </a:xfrm>
        </p:spPr>
        <p:txBody>
          <a:bodyPr>
            <a:normAutofit/>
          </a:bodyPr>
          <a:lstStyle/>
          <a:p>
            <a:r>
              <a:rPr lang="en-AU" sz="4000" b="1" i="1" dirty="0">
                <a:latin typeface="Times New Roman" panose="02020603050405020304" pitchFamily="18" charset="0"/>
                <a:cs typeface="Times New Roman" panose="02020603050405020304" pitchFamily="18" charset="0"/>
              </a:rPr>
              <a:t>OVERLAP B/N EASEMENTS AND COVENANTS </a:t>
            </a:r>
          </a:p>
        </p:txBody>
      </p:sp>
      <p:sp>
        <p:nvSpPr>
          <p:cNvPr id="3" name="Content Placeholder 2">
            <a:extLst>
              <a:ext uri="{FF2B5EF4-FFF2-40B4-BE49-F238E27FC236}">
                <a16:creationId xmlns:a16="http://schemas.microsoft.com/office/drawing/2014/main" id="{75DFF1CD-C318-4CB5-9C3D-819EB933B269}"/>
              </a:ext>
            </a:extLst>
          </p:cNvPr>
          <p:cNvSpPr>
            <a:spLocks noGrp="1"/>
          </p:cNvSpPr>
          <p:nvPr>
            <p:ph idx="1"/>
          </p:nvPr>
        </p:nvSpPr>
        <p:spPr>
          <a:xfrm>
            <a:off x="838200" y="2269508"/>
            <a:ext cx="10515600" cy="4351338"/>
          </a:xfrm>
        </p:spPr>
        <p:txBody>
          <a:bodyPr/>
          <a:lstStyle/>
          <a:p>
            <a:pPr>
              <a:buFont typeface="Wingdings" panose="05000000000000000000" pitchFamily="2" charset="2"/>
              <a:buChar char="§"/>
            </a:pPr>
            <a: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 A right of way is a type of easement. An easement is, by definition, the grant of a non-exclusive right in respect of the use of land for the benefit of other land ………………an easement [is] a privilege without profit, which the owner of one neighbouring tenement has of another, existing in respect of their several tenements, by which the servient owner is obliged to suffer or not to do something on his own land, for the advantage of the dominant owner.</a:t>
            </a:r>
            <a:b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AU"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 This suggests that there is an overlap between an easement and a covenant, the latter being </a:t>
            </a:r>
            <a:r>
              <a:rPr lang="en-AU"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 obligation concerning land, whether or not originally created by deed’</a:t>
            </a:r>
            <a: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………….There is [an ] overlap in the present case, whereby the terms of the right of way include both dominant and servient tenements, the grant of a right, a covenant to allow persons to pass and a covenant to maintain and repair.</a:t>
            </a:r>
            <a:b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AU"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Pro-Vision Developments Pty Limited v Ku-Ring-Gai Municipal </a:t>
            </a:r>
            <a:r>
              <a:rPr lang="en-AU" sz="1800" i="1" dirty="0">
                <a:effectLst/>
                <a:latin typeface="Times New Roman" panose="02020603050405020304" pitchFamily="18" charset="0"/>
                <a:ea typeface="Times New Roman" panose="02020603050405020304" pitchFamily="18" charset="0"/>
                <a:cs typeface="Times New Roman" panose="02020603050405020304" pitchFamily="18" charset="0"/>
              </a:rPr>
              <a:t>Council</a:t>
            </a:r>
            <a:r>
              <a:rPr lang="en-AU" sz="1800" dirty="0">
                <a:effectLst/>
                <a:latin typeface="Times New Roman" panose="02020603050405020304" pitchFamily="18" charset="0"/>
                <a:ea typeface="Times New Roman" panose="02020603050405020304" pitchFamily="18" charset="0"/>
                <a:cs typeface="Times New Roman" panose="02020603050405020304" pitchFamily="18" charset="0"/>
              </a:rPr>
              <a:t> [2003] NSWLEC 226</a:t>
            </a:r>
            <a:endParaRPr lang="en-AU" dirty="0">
              <a:latin typeface="Times New Roman" panose="02020603050405020304" pitchFamily="18" charset="0"/>
              <a:cs typeface="Times New Roman" panose="02020603050405020304" pitchFamily="18" charset="0"/>
            </a:endParaRPr>
          </a:p>
        </p:txBody>
      </p:sp>
      <p:sp>
        <p:nvSpPr>
          <p:cNvPr id="4" name="Date Placeholder 4">
            <a:extLst>
              <a:ext uri="{FF2B5EF4-FFF2-40B4-BE49-F238E27FC236}">
                <a16:creationId xmlns:a16="http://schemas.microsoft.com/office/drawing/2014/main" id="{A6D837C4-C393-4EAC-A890-C65E10D61973}"/>
              </a:ext>
            </a:extLst>
          </p:cNvPr>
          <p:cNvSpPr>
            <a:spLocks noGrp="1"/>
          </p:cNvSpPr>
          <p:nvPr>
            <p:ph type="dt" sz="half" idx="10"/>
          </p:nvPr>
        </p:nvSpPr>
        <p:spPr>
          <a:xfrm>
            <a:off x="308466" y="6243144"/>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F9A00508-E1E0-4DAC-887C-67F2335A08CC}"/>
              </a:ext>
            </a:extLst>
          </p:cNvPr>
          <p:cNvSpPr>
            <a:spLocks noGrp="1"/>
          </p:cNvSpPr>
          <p:nvPr>
            <p:ph type="ftr" sz="quarter" idx="11"/>
          </p:nvPr>
        </p:nvSpPr>
        <p:spPr>
          <a:xfrm>
            <a:off x="6362700" y="6243143"/>
            <a:ext cx="4570305"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6" name="Slide Number Placeholder 3">
            <a:extLst>
              <a:ext uri="{FF2B5EF4-FFF2-40B4-BE49-F238E27FC236}">
                <a16:creationId xmlns:a16="http://schemas.microsoft.com/office/drawing/2014/main" id="{FBCE9696-6011-4C2F-9017-01D0568DE784}"/>
              </a:ext>
            </a:extLst>
          </p:cNvPr>
          <p:cNvSpPr>
            <a:spLocks noGrp="1"/>
          </p:cNvSpPr>
          <p:nvPr>
            <p:ph type="sldNum" sz="quarter" idx="12"/>
          </p:nvPr>
        </p:nvSpPr>
        <p:spPr>
          <a:xfrm>
            <a:off x="5829300" y="6243143"/>
            <a:ext cx="367314" cy="365125"/>
          </a:xfrm>
        </p:spPr>
        <p:txBody>
          <a:bodyPr/>
          <a:lstStyle/>
          <a:p>
            <a:fld id="{DF28FB93-0A08-4E7D-8E63-9EFA29F1E093}" type="slidenum">
              <a:rPr lang="en-US" smtClean="0"/>
              <a:pPr/>
              <a:t>14</a:t>
            </a:fld>
            <a:endParaRPr lang="en-US" dirty="0"/>
          </a:p>
        </p:txBody>
      </p:sp>
    </p:spTree>
    <p:extLst>
      <p:ext uri="{BB962C8B-B14F-4D97-AF65-F5344CB8AC3E}">
        <p14:creationId xmlns:p14="http://schemas.microsoft.com/office/powerpoint/2010/main" val="2528277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EC9E-5613-42DF-926F-24FA0C8132E2}"/>
              </a:ext>
            </a:extLst>
          </p:cNvPr>
          <p:cNvSpPr>
            <a:spLocks noGrp="1"/>
          </p:cNvSpPr>
          <p:nvPr>
            <p:ph type="title"/>
          </p:nvPr>
        </p:nvSpPr>
        <p:spPr/>
        <p:txBody>
          <a:bodyPr/>
          <a:lstStyle/>
          <a:p>
            <a:r>
              <a:rPr lang="en-AU" b="1" i="1" dirty="0">
                <a:latin typeface="Times New Roman" panose="02020603050405020304" pitchFamily="18" charset="0"/>
                <a:cs typeface="Times New Roman" panose="02020603050405020304" pitchFamily="18" charset="0"/>
              </a:rPr>
              <a:t>OVERLAP Cont’d </a:t>
            </a:r>
          </a:p>
        </p:txBody>
      </p:sp>
      <p:sp>
        <p:nvSpPr>
          <p:cNvPr id="3" name="Content Placeholder 2">
            <a:extLst>
              <a:ext uri="{FF2B5EF4-FFF2-40B4-BE49-F238E27FC236}">
                <a16:creationId xmlns:a16="http://schemas.microsoft.com/office/drawing/2014/main" id="{8228CBE5-9400-4A56-B853-0B303E488223}"/>
              </a:ext>
            </a:extLst>
          </p:cNvPr>
          <p:cNvSpPr>
            <a:spLocks noGrp="1"/>
          </p:cNvSpPr>
          <p:nvPr>
            <p:ph idx="1"/>
          </p:nvPr>
        </p:nvSpPr>
        <p:spPr/>
        <p:txBody>
          <a:bodyPr/>
          <a:lstStyle/>
          <a:p>
            <a:pPr>
              <a:buFont typeface="Wingdings" panose="05000000000000000000" pitchFamily="2" charset="2"/>
              <a:buChar char="§"/>
            </a:pPr>
            <a:r>
              <a:rPr lang="en-AU" sz="1800" dirty="0">
                <a:effectLst/>
                <a:latin typeface="Times New Roman" panose="02020603050405020304" pitchFamily="18" charset="0"/>
                <a:ea typeface="Times New Roman" panose="02020603050405020304" pitchFamily="18" charset="0"/>
              </a:rPr>
              <a:t>See para [18] of </a:t>
            </a:r>
            <a:r>
              <a:rPr lang="en-AU" sz="1800" i="1" dirty="0">
                <a:effectLst/>
                <a:latin typeface="Times New Roman" panose="02020603050405020304" pitchFamily="18" charset="0"/>
                <a:ea typeface="Times New Roman" panose="02020603050405020304" pitchFamily="18" charset="0"/>
              </a:rPr>
              <a:t>Eccleston v O'Keefe</a:t>
            </a:r>
            <a:r>
              <a:rPr lang="en-AU" sz="1800" dirty="0">
                <a:effectLst/>
                <a:latin typeface="Times New Roman" panose="02020603050405020304" pitchFamily="18" charset="0"/>
                <a:ea typeface="Times New Roman" panose="02020603050405020304" pitchFamily="18" charset="0"/>
              </a:rPr>
              <a:t> [2007] NSWSC 159, where Windeyer J mused whether the hopelessly worded easement for drawing water he was required to interpret , and which he labelled as having being written in “</a:t>
            </a:r>
            <a:r>
              <a:rPr lang="en-AU" sz="1800" dirty="0" err="1">
                <a:effectLst/>
                <a:latin typeface="Times New Roman" panose="02020603050405020304" pitchFamily="18" charset="0"/>
                <a:ea typeface="Times New Roman" panose="02020603050405020304" pitchFamily="18" charset="0"/>
              </a:rPr>
              <a:t>gobblededook</a:t>
            </a:r>
            <a:r>
              <a:rPr lang="en-AU" sz="1800" dirty="0">
                <a:effectLst/>
                <a:latin typeface="Times New Roman" panose="02020603050405020304" pitchFamily="18" charset="0"/>
                <a:ea typeface="Times New Roman" panose="02020603050405020304" pitchFamily="18" charset="0"/>
              </a:rPr>
              <a:t>,” would be more appropriate as a restrictive covenant appurtenant to an easement.</a:t>
            </a:r>
            <a:br>
              <a:rPr lang="en-AU" sz="1800" dirty="0">
                <a:effectLst/>
                <a:latin typeface="Times New Roman" panose="02020603050405020304" pitchFamily="18" charset="0"/>
                <a:ea typeface="Times New Roman" panose="02020603050405020304" pitchFamily="18" charset="0"/>
              </a:rPr>
            </a:br>
            <a:endParaRPr lang="en-AU" b="1" dirty="0"/>
          </a:p>
        </p:txBody>
      </p:sp>
      <p:sp>
        <p:nvSpPr>
          <p:cNvPr id="4" name="Date Placeholder 4">
            <a:extLst>
              <a:ext uri="{FF2B5EF4-FFF2-40B4-BE49-F238E27FC236}">
                <a16:creationId xmlns:a16="http://schemas.microsoft.com/office/drawing/2014/main" id="{D9A62DF1-75B5-43C9-8142-87A5CA2CF38F}"/>
              </a:ext>
            </a:extLst>
          </p:cNvPr>
          <p:cNvSpPr>
            <a:spLocks noGrp="1"/>
          </p:cNvSpPr>
          <p:nvPr>
            <p:ph type="dt" sz="half" idx="10"/>
          </p:nvPr>
        </p:nvSpPr>
        <p:spPr>
          <a:xfrm>
            <a:off x="308466" y="6243144"/>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DC4E4DEE-2913-4152-A835-F2787B7F6F39}"/>
              </a:ext>
            </a:extLst>
          </p:cNvPr>
          <p:cNvSpPr>
            <a:spLocks noGrp="1"/>
          </p:cNvSpPr>
          <p:nvPr>
            <p:ph type="ftr" sz="quarter" idx="11"/>
          </p:nvPr>
        </p:nvSpPr>
        <p:spPr>
          <a:xfrm>
            <a:off x="6362700" y="6243143"/>
            <a:ext cx="4570305"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6" name="Slide Number Placeholder 3">
            <a:extLst>
              <a:ext uri="{FF2B5EF4-FFF2-40B4-BE49-F238E27FC236}">
                <a16:creationId xmlns:a16="http://schemas.microsoft.com/office/drawing/2014/main" id="{A6D79991-CF1F-4711-B184-FE5EFD07B903}"/>
              </a:ext>
            </a:extLst>
          </p:cNvPr>
          <p:cNvSpPr>
            <a:spLocks noGrp="1"/>
          </p:cNvSpPr>
          <p:nvPr>
            <p:ph type="sldNum" sz="quarter" idx="12"/>
          </p:nvPr>
        </p:nvSpPr>
        <p:spPr>
          <a:xfrm>
            <a:off x="5734975" y="6243143"/>
            <a:ext cx="358011" cy="365125"/>
          </a:xfrm>
        </p:spPr>
        <p:txBody>
          <a:bodyPr/>
          <a:lstStyle/>
          <a:p>
            <a:fld id="{DF28FB93-0A08-4E7D-8E63-9EFA29F1E093}" type="slidenum">
              <a:rPr lang="en-US" smtClean="0"/>
              <a:pPr/>
              <a:t>15</a:t>
            </a:fld>
            <a:endParaRPr lang="en-US" dirty="0"/>
          </a:p>
        </p:txBody>
      </p:sp>
    </p:spTree>
    <p:extLst>
      <p:ext uri="{BB962C8B-B14F-4D97-AF65-F5344CB8AC3E}">
        <p14:creationId xmlns:p14="http://schemas.microsoft.com/office/powerpoint/2010/main" val="4264250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17D37-FB8B-4A5C-8602-DDCB987EC332}"/>
              </a:ext>
            </a:extLst>
          </p:cNvPr>
          <p:cNvSpPr>
            <a:spLocks noGrp="1"/>
          </p:cNvSpPr>
          <p:nvPr>
            <p:ph type="title"/>
          </p:nvPr>
        </p:nvSpPr>
        <p:spPr/>
        <p:txBody>
          <a:bodyPr>
            <a:normAutofit/>
          </a:bodyPr>
          <a:lstStyle/>
          <a:p>
            <a:r>
              <a:rPr lang="en-AU" sz="3200" b="1" i="1" dirty="0">
                <a:effectLst/>
                <a:latin typeface="Times New Roman" panose="02020603050405020304" pitchFamily="18" charset="0"/>
                <a:ea typeface="Times New Roman" panose="02020603050405020304" pitchFamily="18" charset="0"/>
              </a:rPr>
              <a:t>The 89 Holland Park saga: restrictive covenants</a:t>
            </a:r>
            <a:r>
              <a:rPr lang="en-AU" sz="3200" b="1" dirty="0">
                <a:effectLst/>
                <a:latin typeface="Times New Roman" panose="02020603050405020304" pitchFamily="18" charset="0"/>
                <a:ea typeface="Times New Roman" panose="02020603050405020304" pitchFamily="18" charset="0"/>
              </a:rPr>
              <a:t> </a:t>
            </a:r>
            <a:endParaRPr lang="en-AU" sz="3200" dirty="0"/>
          </a:p>
        </p:txBody>
      </p:sp>
      <p:sp>
        <p:nvSpPr>
          <p:cNvPr id="3" name="Content Placeholder 2">
            <a:extLst>
              <a:ext uri="{FF2B5EF4-FFF2-40B4-BE49-F238E27FC236}">
                <a16:creationId xmlns:a16="http://schemas.microsoft.com/office/drawing/2014/main" id="{37A0E777-A0E3-4F83-9F9E-478C30007F2E}"/>
              </a:ext>
            </a:extLst>
          </p:cNvPr>
          <p:cNvSpPr>
            <a:spLocks noGrp="1"/>
          </p:cNvSpPr>
          <p:nvPr>
            <p:ph idx="1"/>
          </p:nvPr>
        </p:nvSpPr>
        <p:spPr/>
        <p:txBody>
          <a:bodyPr>
            <a:normAutofit fontScale="92500" lnSpcReduction="20000"/>
          </a:bodyPr>
          <a:lstStyle/>
          <a:p>
            <a:pPr>
              <a:lnSpc>
                <a:spcPct val="115000"/>
              </a:lnSpc>
              <a:buFont typeface="Wingdings" panose="05000000000000000000" pitchFamily="2" charset="2"/>
              <a:buChar char="§"/>
            </a:pPr>
            <a:r>
              <a:rPr lang="en-AU" sz="1800" i="1" dirty="0">
                <a:solidFill>
                  <a:srgbClr val="000000"/>
                </a:solidFill>
                <a:effectLst/>
                <a:latin typeface="Times New Roman" panose="02020603050405020304" pitchFamily="18" charset="0"/>
                <a:ea typeface="Times New Roman" panose="02020603050405020304" pitchFamily="18" charset="0"/>
              </a:rPr>
              <a:t>89 Holland Park </a:t>
            </a:r>
            <a:r>
              <a:rPr lang="en-AU" sz="1800" dirty="0">
                <a:solidFill>
                  <a:srgbClr val="000000"/>
                </a:solidFill>
                <a:effectLst/>
                <a:latin typeface="Times New Roman" panose="02020603050405020304" pitchFamily="18" charset="0"/>
                <a:ea typeface="Times New Roman" panose="02020603050405020304" pitchFamily="18" charset="0"/>
              </a:rPr>
              <a:t>[2013] (Ch) ; with further judgments in 2019 and 2021 in the ongoing saga.  </a:t>
            </a:r>
            <a:br>
              <a:rPr lang="en-AU" sz="1800" dirty="0">
                <a:solidFill>
                  <a:srgbClr val="000000"/>
                </a:solidFill>
                <a:effectLst/>
                <a:latin typeface="Times New Roman" panose="02020603050405020304" pitchFamily="18" charset="0"/>
                <a:ea typeface="Times New Roman" panose="02020603050405020304" pitchFamily="18" charset="0"/>
              </a:rPr>
            </a:br>
            <a:br>
              <a:rPr lang="en-AU" sz="1800" dirty="0">
                <a:solidFill>
                  <a:srgbClr val="000000"/>
                </a:solidFill>
                <a:effectLst/>
                <a:latin typeface="Times New Roman" panose="02020603050405020304" pitchFamily="18" charset="0"/>
                <a:ea typeface="Times New Roman" panose="02020603050405020304" pitchFamily="18" charset="0"/>
              </a:rPr>
            </a:br>
            <a:r>
              <a:rPr lang="en-AU" sz="1800" dirty="0">
                <a:effectLst/>
                <a:latin typeface="Times New Roman" panose="02020603050405020304" pitchFamily="18" charset="0"/>
                <a:ea typeface="Times New Roman" panose="02020603050405020304" pitchFamily="18" charset="0"/>
              </a:rPr>
              <a:t>When number 87 was transferred by the owner of No 89 Holland Pk to </a:t>
            </a:r>
            <a:r>
              <a:rPr lang="en-AU" sz="1800" dirty="0" err="1">
                <a:effectLst/>
                <a:latin typeface="Times New Roman" panose="02020603050405020304" pitchFamily="18" charset="0"/>
                <a:ea typeface="Times New Roman" panose="02020603050405020304" pitchFamily="18" charset="0"/>
              </a:rPr>
              <a:t>FdF</a:t>
            </a:r>
            <a:r>
              <a:rPr lang="en-AU" sz="1800" dirty="0">
                <a:effectLst/>
                <a:latin typeface="Times New Roman" panose="02020603050405020304" pitchFamily="18" charset="0"/>
                <a:ea typeface="Times New Roman" panose="02020603050405020304" pitchFamily="18" charset="0"/>
              </a:rPr>
              <a:t> in 1965 it became subject to a positive covenant that </a:t>
            </a:r>
            <a:r>
              <a:rPr lang="en-AU" sz="1800" dirty="0" err="1">
                <a:effectLst/>
                <a:latin typeface="Times New Roman" panose="02020603050405020304" pitchFamily="18" charset="0"/>
                <a:ea typeface="Times New Roman" panose="02020603050405020304" pitchFamily="18" charset="0"/>
              </a:rPr>
              <a:t>FdF</a:t>
            </a:r>
            <a:r>
              <a:rPr lang="en-AU" sz="1800" dirty="0">
                <a:effectLst/>
                <a:latin typeface="Times New Roman" panose="02020603050405020304" pitchFamily="18" charset="0"/>
                <a:ea typeface="Times New Roman" panose="02020603050405020304" pitchFamily="18" charset="0"/>
              </a:rPr>
              <a:t> had to build a residence. </a:t>
            </a:r>
            <a:br>
              <a:rPr lang="en-AU" sz="1800" dirty="0">
                <a:effectLst/>
                <a:latin typeface="Times New Roman" panose="02020603050405020304" pitchFamily="18" charset="0"/>
                <a:ea typeface="Times New Roman" panose="02020603050405020304" pitchFamily="18" charset="0"/>
              </a:rPr>
            </a:br>
            <a:br>
              <a:rPr lang="en-AU" sz="1800" dirty="0">
                <a:effectLst/>
                <a:latin typeface="Times New Roman" panose="02020603050405020304" pitchFamily="18" charset="0"/>
                <a:ea typeface="Times New Roman" panose="02020603050405020304" pitchFamily="18" charset="0"/>
              </a:rPr>
            </a:br>
            <a:r>
              <a:rPr lang="en-AU" sz="1800" dirty="0">
                <a:effectLst/>
                <a:latin typeface="Times New Roman" panose="02020603050405020304" pitchFamily="18" charset="0"/>
                <a:ea typeface="Times New Roman" panose="02020603050405020304" pitchFamily="18" charset="0"/>
              </a:rPr>
              <a:t>T</a:t>
            </a:r>
            <a:r>
              <a:rPr lang="en-AU" sz="1800" dirty="0">
                <a:solidFill>
                  <a:srgbClr val="000000"/>
                </a:solidFill>
                <a:effectLst/>
                <a:latin typeface="Times New Roman" panose="02020603050405020304" pitchFamily="18" charset="0"/>
                <a:ea typeface="Times New Roman" panose="02020603050405020304" pitchFamily="18" charset="0"/>
              </a:rPr>
              <a:t>here was no </a:t>
            </a:r>
            <a:r>
              <a:rPr lang="en-AU" sz="1800" i="1" dirty="0">
                <a:solidFill>
                  <a:srgbClr val="000000"/>
                </a:solidFill>
                <a:effectLst/>
                <a:latin typeface="Times New Roman" panose="02020603050405020304" pitchFamily="18" charset="0"/>
                <a:ea typeface="Times New Roman" panose="02020603050405020304" pitchFamily="18" charset="0"/>
              </a:rPr>
              <a:t>express</a:t>
            </a:r>
            <a:r>
              <a:rPr lang="en-AU" sz="1800" dirty="0">
                <a:solidFill>
                  <a:srgbClr val="000000"/>
                </a:solidFill>
                <a:effectLst/>
                <a:latin typeface="Times New Roman" panose="02020603050405020304" pitchFamily="18" charset="0"/>
                <a:ea typeface="Times New Roman" panose="02020603050405020304" pitchFamily="18" charset="0"/>
              </a:rPr>
              <a:t> provision that such consent could not be unreasonably withheld. </a:t>
            </a:r>
            <a:br>
              <a:rPr lang="en-AU" sz="1800" dirty="0">
                <a:solidFill>
                  <a:srgbClr val="000000"/>
                </a:solidFill>
                <a:effectLst/>
                <a:latin typeface="Times New Roman" panose="02020603050405020304" pitchFamily="18" charset="0"/>
                <a:ea typeface="Times New Roman" panose="02020603050405020304" pitchFamily="18" charset="0"/>
              </a:rPr>
            </a:br>
            <a:br>
              <a:rPr lang="en-AU" sz="1800" dirty="0">
                <a:solidFill>
                  <a:srgbClr val="000000"/>
                </a:solidFill>
                <a:effectLst/>
                <a:latin typeface="Times New Roman" panose="02020603050405020304" pitchFamily="18" charset="0"/>
                <a:ea typeface="Times New Roman" panose="02020603050405020304" pitchFamily="18" charset="0"/>
              </a:rPr>
            </a:br>
            <a:r>
              <a:rPr lang="en-AU" sz="1800" dirty="0">
                <a:solidFill>
                  <a:srgbClr val="000000"/>
                </a:solidFill>
                <a:effectLst/>
                <a:latin typeface="Times New Roman" panose="02020603050405020304" pitchFamily="18" charset="0"/>
                <a:ea typeface="Times New Roman" panose="02020603050405020304" pitchFamily="18" charset="0"/>
              </a:rPr>
              <a:t>Clause 2 of the Deed (as varied) provided:</a:t>
            </a:r>
            <a:br>
              <a:rPr lang="en-AU" sz="1800" dirty="0">
                <a:solidFill>
                  <a:srgbClr val="000000"/>
                </a:solidFill>
                <a:effectLst/>
                <a:latin typeface="Times New Roman" panose="02020603050405020304" pitchFamily="18" charset="0"/>
                <a:ea typeface="Times New Roman" panose="02020603050405020304" pitchFamily="18" charset="0"/>
              </a:rPr>
            </a:br>
            <a:endParaRPr lang="en-AU" sz="1800" dirty="0">
              <a:effectLst/>
              <a:latin typeface="Times New Roman" panose="02020603050405020304" pitchFamily="18" charset="0"/>
              <a:ea typeface="Times New Roman" panose="02020603050405020304" pitchFamily="18" charset="0"/>
            </a:endParaRPr>
          </a:p>
          <a:p>
            <a:pPr>
              <a:lnSpc>
                <a:spcPct val="115000"/>
              </a:lnSpc>
              <a:buFont typeface="Wingdings" panose="05000000000000000000" pitchFamily="2" charset="2"/>
              <a:buChar char="§"/>
            </a:pPr>
            <a:r>
              <a:rPr lang="en-AU" sz="1800" dirty="0">
                <a:solidFill>
                  <a:srgbClr val="000000"/>
                </a:solidFill>
                <a:effectLst/>
                <a:latin typeface="Times New Roman" panose="02020603050405020304" pitchFamily="18" charset="0"/>
                <a:ea typeface="Times New Roman" panose="02020603050405020304" pitchFamily="18" charset="0"/>
              </a:rPr>
              <a:t>(a) In lieu of the drawings referred to in the said Transfer and the said Deed the Adjoining Owner hereby approves the general layout drawing No 160/13 dated April One thousand nine hundred and sixty eight prepared by Messrs Holmes &amp; Gill.</a:t>
            </a:r>
            <a:br>
              <a:rPr lang="en-AU" sz="1800" dirty="0">
                <a:solidFill>
                  <a:srgbClr val="000000"/>
                </a:solidFill>
                <a:effectLst/>
                <a:latin typeface="Times New Roman" panose="02020603050405020304" pitchFamily="18" charset="0"/>
                <a:ea typeface="Times New Roman" panose="02020603050405020304" pitchFamily="18" charset="0"/>
              </a:rPr>
            </a:br>
            <a:endParaRPr lang="en-AU" sz="1800" dirty="0">
              <a:effectLst/>
              <a:latin typeface="Times New Roman" panose="02020603050405020304" pitchFamily="18" charset="0"/>
              <a:ea typeface="Times New Roman" panose="02020603050405020304" pitchFamily="18" charset="0"/>
            </a:endParaRPr>
          </a:p>
          <a:p>
            <a:pPr>
              <a:buFont typeface="Wingdings" panose="05000000000000000000" pitchFamily="2" charset="2"/>
              <a:buChar char="§"/>
            </a:pPr>
            <a:r>
              <a:rPr lang="en-AU" sz="1800" dirty="0">
                <a:solidFill>
                  <a:srgbClr val="000000"/>
                </a:solidFill>
                <a:effectLst/>
                <a:latin typeface="Times New Roman" panose="02020603050405020304" pitchFamily="18" charset="0"/>
                <a:ea typeface="Times New Roman" panose="02020603050405020304" pitchFamily="18" charset="0"/>
              </a:rPr>
              <a:t>(b) The Building Owner shall make no applications to the appropriate Planning Authority nor apply for any other necessary permissions from the local or any other Body or Authority in respect of any plans drawings and specifications which have not been previously approved by the Adjoining Owner </a:t>
            </a:r>
            <a:endParaRPr lang="en-AU" dirty="0"/>
          </a:p>
        </p:txBody>
      </p:sp>
      <p:sp>
        <p:nvSpPr>
          <p:cNvPr id="4" name="Date Placeholder 4">
            <a:extLst>
              <a:ext uri="{FF2B5EF4-FFF2-40B4-BE49-F238E27FC236}">
                <a16:creationId xmlns:a16="http://schemas.microsoft.com/office/drawing/2014/main" id="{8621387A-1110-473D-A2F7-C90225136595}"/>
              </a:ext>
            </a:extLst>
          </p:cNvPr>
          <p:cNvSpPr>
            <a:spLocks noGrp="1"/>
          </p:cNvSpPr>
          <p:nvPr>
            <p:ph type="dt" sz="half" idx="10"/>
          </p:nvPr>
        </p:nvSpPr>
        <p:spPr>
          <a:xfrm>
            <a:off x="308466" y="6243144"/>
            <a:ext cx="5787534" cy="365124"/>
          </a:xfrm>
        </p:spPr>
        <p:txBody>
          <a:bodyPr/>
          <a:lstStyle/>
          <a:p>
            <a:pPr algn="ctr"/>
            <a:r>
              <a:rPr lang="en-AU" sz="1100" dirty="0"/>
              <a:t>Liability limited by a scheme approved under Professional Standards Legislation</a:t>
            </a:r>
            <a:endParaRPr lang="en-US" sz="1100" dirty="0"/>
          </a:p>
        </p:txBody>
      </p:sp>
      <p:sp>
        <p:nvSpPr>
          <p:cNvPr id="5" name="Slide Number Placeholder 3">
            <a:extLst>
              <a:ext uri="{FF2B5EF4-FFF2-40B4-BE49-F238E27FC236}">
                <a16:creationId xmlns:a16="http://schemas.microsoft.com/office/drawing/2014/main" id="{DE9808AF-12EE-4E64-9AC4-920CA792B342}"/>
              </a:ext>
            </a:extLst>
          </p:cNvPr>
          <p:cNvSpPr>
            <a:spLocks noGrp="1"/>
          </p:cNvSpPr>
          <p:nvPr>
            <p:ph type="sldNum" sz="quarter" idx="12"/>
          </p:nvPr>
        </p:nvSpPr>
        <p:spPr>
          <a:xfrm>
            <a:off x="5829300" y="6243143"/>
            <a:ext cx="358436" cy="365125"/>
          </a:xfrm>
        </p:spPr>
        <p:txBody>
          <a:bodyPr/>
          <a:lstStyle/>
          <a:p>
            <a:fld id="{DF28FB93-0A08-4E7D-8E63-9EFA29F1E093}" type="slidenum">
              <a:rPr lang="en-US" smtClean="0"/>
              <a:pPr/>
              <a:t>16</a:t>
            </a:fld>
            <a:endParaRPr lang="en-US" dirty="0"/>
          </a:p>
        </p:txBody>
      </p:sp>
      <p:sp>
        <p:nvSpPr>
          <p:cNvPr id="6" name="Footer Placeholder 5">
            <a:extLst>
              <a:ext uri="{FF2B5EF4-FFF2-40B4-BE49-F238E27FC236}">
                <a16:creationId xmlns:a16="http://schemas.microsoft.com/office/drawing/2014/main" id="{4A9F6C53-5810-462A-A125-2EED34085F91}"/>
              </a:ext>
            </a:extLst>
          </p:cNvPr>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Tree>
    <p:extLst>
      <p:ext uri="{BB962C8B-B14F-4D97-AF65-F5344CB8AC3E}">
        <p14:creationId xmlns:p14="http://schemas.microsoft.com/office/powerpoint/2010/main" val="1130578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20472-232E-4B33-94D2-852F01179715}"/>
              </a:ext>
            </a:extLst>
          </p:cNvPr>
          <p:cNvSpPr>
            <a:spLocks noGrp="1"/>
          </p:cNvSpPr>
          <p:nvPr>
            <p:ph type="title"/>
          </p:nvPr>
        </p:nvSpPr>
        <p:spPr>
          <a:xfrm>
            <a:off x="527481" y="160939"/>
            <a:ext cx="10515600" cy="1325563"/>
          </a:xfrm>
        </p:spPr>
        <p:txBody>
          <a:bodyPr/>
          <a:lstStyle/>
          <a:p>
            <a:r>
              <a:rPr lang="en-AU" b="1" i="1" dirty="0">
                <a:latin typeface="Times New Roman" panose="02020603050405020304" pitchFamily="18" charset="0"/>
                <a:cs typeface="Times New Roman" panose="02020603050405020304" pitchFamily="18" charset="0"/>
              </a:rPr>
              <a:t>Protecting Brigadiers and being whimsical</a:t>
            </a:r>
            <a:r>
              <a:rPr lang="en-AU" b="1"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E852DBDE-0AC0-49A9-B644-A57B94A64D1F}"/>
              </a:ext>
            </a:extLst>
          </p:cNvPr>
          <p:cNvSpPr>
            <a:spLocks noGrp="1"/>
          </p:cNvSpPr>
          <p:nvPr>
            <p:ph idx="1"/>
          </p:nvPr>
        </p:nvSpPr>
        <p:spPr>
          <a:xfrm>
            <a:off x="589625" y="1390619"/>
            <a:ext cx="10515600" cy="4351338"/>
          </a:xfrm>
        </p:spPr>
        <p:txBody>
          <a:bodyPr>
            <a:noAutofit/>
          </a:bodyPr>
          <a:lstStyle/>
          <a:p>
            <a:pPr>
              <a:buFont typeface="Wingdings" panose="05000000000000000000" pitchFamily="2" charset="2"/>
              <a:buChar char="§"/>
            </a:pPr>
            <a: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adjoining Owner submitted that the requirement for consent in clause 2(b) and 3 of the 1968 Deed was “absolute and that the Adjoining Owner and his assigns are entitled to refuse consent on any grounds at all. This would include the Adjoining Owner being able to refuse consent arbitrarily, capriciously, or at a whim.”</a:t>
            </a:r>
            <a:b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buFont typeface="Wingdings" panose="05000000000000000000" pitchFamily="2" charset="2"/>
              <a:buChar char="§"/>
            </a:pPr>
            <a: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[21] of the 2021 judgment, the court extracted what had been said on this topic in the 2019 judgment, including as follows: </a:t>
            </a:r>
          </a:p>
          <a:p>
            <a:pPr>
              <a:lnSpc>
                <a:spcPct val="115000"/>
              </a:lnSpc>
              <a:buFont typeface="Wingdings" panose="05000000000000000000" pitchFamily="2" charset="2"/>
              <a:buChar char="§"/>
            </a:pPr>
            <a:endParaRPr lang="en-A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buFont typeface="Wingdings" panose="05000000000000000000" pitchFamily="2" charset="2"/>
              <a:buChar char="§"/>
            </a:pPr>
            <a: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  </a:t>
            </a:r>
            <a:r>
              <a:rPr lang="en-AU"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Generally, the sole purpose of a covenant requiring approval by a covenantee is to protect the property interests of the covenantee</a:t>
            </a:r>
            <a: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what is proposed has no impact on the covenantee's property interests then it is generally not entitled to refuse consent –]. There is nothing within either the language used or the documentary factual or commercial context of this case that suggests that the parties to the 1965 Transfer and the 1968 Deed had any intention other than to protect [Brigadier Radford's] property interest in [the Building].</a:t>
            </a:r>
            <a: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It follows that the general principle set out in Iqbal v. </a:t>
            </a:r>
            <a:r>
              <a:rPr lang="en-AU"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Thakrar</a:t>
            </a:r>
            <a:r>
              <a:rPr lang="en-AU"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...applies to both the covenants in issue in these proceedings</a:t>
            </a:r>
            <a: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AU" sz="1800" dirty="0">
              <a:latin typeface="Times New Roman" panose="02020603050405020304" pitchFamily="18" charset="0"/>
              <a:cs typeface="Times New Roman" panose="02020603050405020304" pitchFamily="18" charset="0"/>
            </a:endParaRPr>
          </a:p>
        </p:txBody>
      </p:sp>
      <p:sp>
        <p:nvSpPr>
          <p:cNvPr id="4" name="Date Placeholder 4">
            <a:extLst>
              <a:ext uri="{FF2B5EF4-FFF2-40B4-BE49-F238E27FC236}">
                <a16:creationId xmlns:a16="http://schemas.microsoft.com/office/drawing/2014/main" id="{986F0DFC-427D-4027-A1A6-0F56BF3D2229}"/>
              </a:ext>
            </a:extLst>
          </p:cNvPr>
          <p:cNvSpPr>
            <a:spLocks noGrp="1"/>
          </p:cNvSpPr>
          <p:nvPr>
            <p:ph type="dt" sz="half" idx="10"/>
          </p:nvPr>
        </p:nvSpPr>
        <p:spPr>
          <a:xfrm>
            <a:off x="308466" y="6243144"/>
            <a:ext cx="5787534" cy="365124"/>
          </a:xfrm>
        </p:spPr>
        <p:txBody>
          <a:bodyPr/>
          <a:lstStyle/>
          <a:p>
            <a:pPr algn="ctr"/>
            <a:r>
              <a:rPr lang="en-AU" sz="1100" dirty="0"/>
              <a:t>Liability limited by a scheme approved under Professional Standards Legislation</a:t>
            </a:r>
            <a:endParaRPr lang="en-US" sz="1100" dirty="0"/>
          </a:p>
        </p:txBody>
      </p:sp>
      <p:sp>
        <p:nvSpPr>
          <p:cNvPr id="5" name="Slide Number Placeholder 3">
            <a:extLst>
              <a:ext uri="{FF2B5EF4-FFF2-40B4-BE49-F238E27FC236}">
                <a16:creationId xmlns:a16="http://schemas.microsoft.com/office/drawing/2014/main" id="{EA8E0DF4-6FD9-4049-8E35-A3EC17C02E1C}"/>
              </a:ext>
            </a:extLst>
          </p:cNvPr>
          <p:cNvSpPr>
            <a:spLocks noGrp="1"/>
          </p:cNvSpPr>
          <p:nvPr>
            <p:ph type="sldNum" sz="quarter" idx="12"/>
          </p:nvPr>
        </p:nvSpPr>
        <p:spPr>
          <a:xfrm>
            <a:off x="5829299" y="6243143"/>
            <a:ext cx="376191" cy="365125"/>
          </a:xfrm>
        </p:spPr>
        <p:txBody>
          <a:bodyPr/>
          <a:lstStyle/>
          <a:p>
            <a:fld id="{DF28FB93-0A08-4E7D-8E63-9EFA29F1E093}" type="slidenum">
              <a:rPr lang="en-US" smtClean="0"/>
              <a:pPr/>
              <a:t>17</a:t>
            </a:fld>
            <a:endParaRPr lang="en-US" dirty="0"/>
          </a:p>
        </p:txBody>
      </p:sp>
      <p:sp>
        <p:nvSpPr>
          <p:cNvPr id="6" name="Footer Placeholder 5">
            <a:extLst>
              <a:ext uri="{FF2B5EF4-FFF2-40B4-BE49-F238E27FC236}">
                <a16:creationId xmlns:a16="http://schemas.microsoft.com/office/drawing/2014/main" id="{588E8D5A-1BEE-4B53-8CFB-E2228543AEF6}"/>
              </a:ext>
            </a:extLst>
          </p:cNvPr>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Tree>
    <p:extLst>
      <p:ext uri="{BB962C8B-B14F-4D97-AF65-F5344CB8AC3E}">
        <p14:creationId xmlns:p14="http://schemas.microsoft.com/office/powerpoint/2010/main" val="1821266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9972765" cy="1379842"/>
          </a:xfrm>
        </p:spPr>
        <p:txBody>
          <a:bodyPr>
            <a:normAutofit/>
          </a:bodyPr>
          <a:lstStyle/>
          <a:p>
            <a:br>
              <a:rPr lang="en-US" sz="3600" b="1" i="1" dirty="0">
                <a:latin typeface="Times New Roman" panose="02020603050405020304" pitchFamily="18" charset="0"/>
                <a:ea typeface="Calibri" charset="0"/>
                <a:cs typeface="Times New Roman" panose="02020603050405020304" pitchFamily="18" charset="0"/>
              </a:rPr>
            </a:br>
            <a:r>
              <a:rPr lang="en-US" sz="3600" b="1" i="1" dirty="0">
                <a:latin typeface="Times New Roman" panose="02020603050405020304" pitchFamily="18" charset="0"/>
                <a:ea typeface="Calibri" charset="0"/>
                <a:cs typeface="Times New Roman" panose="02020603050405020304" pitchFamily="18" charset="0"/>
              </a:rPr>
              <a:t>YOUR FEEDBACK &amp; CRITIQUE WELCOMED </a:t>
            </a: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2201333"/>
            <a:ext cx="9839186" cy="4041812"/>
          </a:xfrm>
        </p:spPr>
        <p:txBody>
          <a:bodyPr anchor="t">
            <a:noAutofit/>
          </a:bodyPr>
          <a:lstStyle/>
          <a:p>
            <a:r>
              <a:rPr lang="en-AU" dirty="0">
                <a:latin typeface="Times New Roman" panose="02020603050405020304" pitchFamily="18" charset="0"/>
                <a:cs typeface="Times New Roman" panose="02020603050405020304" pitchFamily="18" charset="0"/>
              </a:rPr>
              <a:t>If you have any war stories to share, feedback or criticism you’d like to offer, please email:</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r>
              <a:rPr lang="en-AU" u="sng" dirty="0">
                <a:latin typeface="Times New Roman" panose="02020603050405020304" pitchFamily="18" charset="0"/>
                <a:cs typeface="Times New Roman" panose="02020603050405020304" pitchFamily="18" charset="0"/>
                <a:hlinkClick r:id="rId3"/>
              </a:rPr>
              <a:t>sjacobsassistant@13wentworth.com.au</a:t>
            </a:r>
            <a:r>
              <a:rPr lang="en-AU" dirty="0">
                <a:latin typeface="Times New Roman" panose="02020603050405020304" pitchFamily="18" charset="0"/>
                <a:cs typeface="Times New Roman" panose="02020603050405020304" pitchFamily="18" charset="0"/>
              </a:rPr>
              <a:t> </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6" name="TextBox 5">
            <a:extLst>
              <a:ext uri="{FF2B5EF4-FFF2-40B4-BE49-F238E27FC236}">
                <a16:creationId xmlns:a16="http://schemas.microsoft.com/office/drawing/2014/main" id="{4294A1D8-6E23-3C4A-8BBD-C3AB141E6CED}"/>
              </a:ext>
            </a:extLst>
          </p:cNvPr>
          <p:cNvSpPr txBox="1"/>
          <p:nvPr/>
        </p:nvSpPr>
        <p:spPr>
          <a:xfrm>
            <a:off x="1794933" y="2460978"/>
            <a:ext cx="184731" cy="369332"/>
          </a:xfrm>
          <a:prstGeom prst="rect">
            <a:avLst/>
          </a:prstGeom>
          <a:noFill/>
        </p:spPr>
        <p:txBody>
          <a:bodyPr wrap="none" rtlCol="0">
            <a:spAutoFit/>
          </a:bodyPr>
          <a:lstStyle/>
          <a:p>
            <a:endParaRPr lang="en-US" dirty="0"/>
          </a:p>
        </p:txBody>
      </p:sp>
      <p:sp>
        <p:nvSpPr>
          <p:cNvPr id="8" name="Slide Number Placeholder 3">
            <a:extLst>
              <a:ext uri="{FF2B5EF4-FFF2-40B4-BE49-F238E27FC236}">
                <a16:creationId xmlns:a16="http://schemas.microsoft.com/office/drawing/2014/main" id="{C60D7145-2583-486F-975E-8CD56D17795F}"/>
              </a:ext>
            </a:extLst>
          </p:cNvPr>
          <p:cNvSpPr txBox="1">
            <a:spLocks/>
          </p:cNvSpPr>
          <p:nvPr/>
        </p:nvSpPr>
        <p:spPr>
          <a:xfrm>
            <a:off x="5829299" y="6243143"/>
            <a:ext cx="376191"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F28FB93-0A08-4E7D-8E63-9EFA29F1E093}" type="slidenum">
              <a:rPr lang="en-US" smtClean="0"/>
              <a:pPr/>
              <a:t>18</a:t>
            </a:fld>
            <a:endParaRPr lang="en-US" dirty="0"/>
          </a:p>
        </p:txBody>
      </p:sp>
    </p:spTree>
    <p:extLst>
      <p:ext uri="{BB962C8B-B14F-4D97-AF65-F5344CB8AC3E}">
        <p14:creationId xmlns:p14="http://schemas.microsoft.com/office/powerpoint/2010/main" val="213168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503" y="339621"/>
            <a:ext cx="9273253" cy="831980"/>
          </a:xfrm>
        </p:spPr>
        <p:txBody>
          <a:bodyPr>
            <a:normAutofit fontScale="90000"/>
          </a:bodyPr>
          <a:lstStyle/>
          <a:p>
            <a:br>
              <a:rPr lang="en-US" sz="3600" b="1" i="1" dirty="0">
                <a:latin typeface="+mn-lt"/>
                <a:cs typeface="Calibri" charset="0"/>
              </a:rPr>
            </a:br>
            <a:br>
              <a:rPr lang="en-US" sz="3600" b="1" i="1" dirty="0">
                <a:latin typeface="+mn-lt"/>
                <a:cs typeface="Calibri" charset="0"/>
              </a:rPr>
            </a:br>
            <a:r>
              <a:rPr lang="en-AU" sz="4900" b="1" i="1" dirty="0">
                <a:latin typeface="Times New Roman" panose="02020603050405020304" pitchFamily="18" charset="0"/>
                <a:cs typeface="Times New Roman" panose="02020603050405020304" pitchFamily="18" charset="0"/>
              </a:rPr>
              <a:t>AUTHORITIES</a:t>
            </a:r>
            <a:br>
              <a:rPr lang="en-AU" sz="3600" b="1" i="1" dirty="0"/>
            </a:br>
            <a:br>
              <a:rPr lang="en-AU" sz="3600" i="1" dirty="0"/>
            </a:br>
            <a:endParaRPr lang="en-US" sz="3800" b="1" i="1" dirty="0">
              <a:latin typeface="+mn-lt"/>
              <a:ea typeface="Calibri" charset="0"/>
              <a:cs typeface="Calibri" charset="0"/>
            </a:endParaRPr>
          </a:p>
        </p:txBody>
      </p:sp>
      <p:sp>
        <p:nvSpPr>
          <p:cNvPr id="3" name="Content Placeholder 2"/>
          <p:cNvSpPr>
            <a:spLocks noGrp="1"/>
          </p:cNvSpPr>
          <p:nvPr>
            <p:ph idx="1"/>
          </p:nvPr>
        </p:nvSpPr>
        <p:spPr>
          <a:xfrm>
            <a:off x="472754" y="755611"/>
            <a:ext cx="11779892" cy="4981504"/>
          </a:xfrm>
        </p:spPr>
        <p:txBody>
          <a:bodyPr anchor="t">
            <a:noAutofit/>
          </a:bodyPr>
          <a:lstStyle/>
          <a:p>
            <a:pPr marL="0" indent="0" algn="ctr">
              <a:buNone/>
            </a:pPr>
            <a:endParaRPr lang="en-US" sz="1600" i="1" dirty="0"/>
          </a:p>
          <a:p>
            <a:pPr>
              <a:lnSpc>
                <a:spcPct val="150000"/>
              </a:lnSpc>
              <a:buFont typeface="Wingdings" panose="05000000000000000000" pitchFamily="2" charset="2"/>
              <a:buChar char="§"/>
            </a:pPr>
            <a:r>
              <a:rPr lang="en-AU" sz="1800" i="1" dirty="0">
                <a:solidFill>
                  <a:srgbClr val="000000"/>
                </a:solidFill>
                <a:effectLst/>
                <a:latin typeface="Times New Roman" panose="02020603050405020304" pitchFamily="18" charset="0"/>
                <a:ea typeface="Times New Roman" panose="02020603050405020304" pitchFamily="18" charset="0"/>
              </a:rPr>
              <a:t>89 Holland Park (Management) Ltd v Hicks</a:t>
            </a:r>
            <a:r>
              <a:rPr lang="en-AU" sz="1800" dirty="0">
                <a:solidFill>
                  <a:srgbClr val="000000"/>
                </a:solidFill>
                <a:effectLst/>
                <a:latin typeface="Times New Roman" panose="02020603050405020304" pitchFamily="18" charset="0"/>
                <a:ea typeface="Times New Roman" panose="02020603050405020304" pitchFamily="18" charset="0"/>
              </a:rPr>
              <a:t> [2013] EWHC 391 (Ch); and judgements up to </a:t>
            </a:r>
            <a:r>
              <a:rPr lang="en-AU" sz="1800" b="0" i="1" dirty="0">
                <a:effectLst/>
                <a:latin typeface="Times New Roman" panose="02020603050405020304" pitchFamily="18" charset="0"/>
              </a:rPr>
              <a:t>Hicks v 89 Holland Park (Management) Ltd</a:t>
            </a:r>
            <a:r>
              <a:rPr lang="en-AU" sz="1800" b="0" i="0" dirty="0">
                <a:effectLst/>
                <a:latin typeface="Times New Roman" panose="02020603050405020304" pitchFamily="18" charset="0"/>
              </a:rPr>
              <a:t> [2021] EWHC 930 (Comm) (29 April 2021).</a:t>
            </a:r>
            <a:endParaRPr lang="en-US" sz="1800" i="1"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
            </a:pPr>
            <a:r>
              <a:rPr lang="en-US" sz="1800" i="1" dirty="0">
                <a:latin typeface="Times New Roman" panose="02020603050405020304" pitchFamily="18" charset="0"/>
                <a:cs typeface="Times New Roman" panose="02020603050405020304" pitchFamily="18" charset="0"/>
              </a:rPr>
              <a:t>Anchor Brewhouse Developments Ltd v Berkley House (Docklands Developments) Ltd </a:t>
            </a:r>
            <a:r>
              <a:rPr lang="en-US" sz="1800" dirty="0">
                <a:latin typeface="Times New Roman" panose="02020603050405020304" pitchFamily="18" charset="0"/>
                <a:cs typeface="Times New Roman" panose="02020603050405020304" pitchFamily="18" charset="0"/>
              </a:rPr>
              <a:t>(1987) Ch D  38 BLR 82. </a:t>
            </a:r>
          </a:p>
          <a:p>
            <a:pPr>
              <a:lnSpc>
                <a:spcPct val="150000"/>
              </a:lnSpc>
              <a:buFont typeface="Wingdings" panose="05000000000000000000" pitchFamily="2" charset="2"/>
              <a:buChar char="§"/>
            </a:pPr>
            <a:r>
              <a:rPr lang="en-AU" sz="1800" b="0" i="1" dirty="0">
                <a:solidFill>
                  <a:srgbClr val="000000"/>
                </a:solidFill>
                <a:effectLst/>
                <a:latin typeface="Times New Roman" panose="02020603050405020304" pitchFamily="18" charset="0"/>
                <a:cs typeface="Times New Roman" panose="02020603050405020304" pitchFamily="18" charset="0"/>
              </a:rPr>
              <a:t>Aussie Skips Recycling Pty Ltd v Strathfield Municipal Council </a:t>
            </a:r>
            <a:r>
              <a:rPr lang="en-AU" sz="1800" b="0" i="0" dirty="0">
                <a:solidFill>
                  <a:srgbClr val="000000"/>
                </a:solidFill>
                <a:effectLst/>
                <a:latin typeface="Times New Roman" panose="02020603050405020304" pitchFamily="18" charset="0"/>
                <a:cs typeface="Times New Roman" panose="02020603050405020304" pitchFamily="18" charset="0"/>
              </a:rPr>
              <a:t>[2020] NSWCA 292.</a:t>
            </a:r>
            <a:endParaRPr lang="en-US" sz="1800" i="1"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
            </a:pPr>
            <a:r>
              <a:rPr lang="en-US" sz="1800" i="1" dirty="0">
                <a:latin typeface="Times New Roman" panose="02020603050405020304" pitchFamily="18" charset="0"/>
                <a:cs typeface="Times New Roman" panose="02020603050405020304" pitchFamily="18" charset="0"/>
              </a:rPr>
              <a:t>Gordon v Lever </a:t>
            </a:r>
            <a:r>
              <a:rPr lang="en-US" sz="1800" dirty="0">
                <a:latin typeface="Times New Roman" panose="02020603050405020304" pitchFamily="18" charset="0"/>
                <a:cs typeface="Times New Roman" panose="02020603050405020304" pitchFamily="18" charset="0"/>
              </a:rPr>
              <a:t>[2018] NSWCA 43.</a:t>
            </a:r>
          </a:p>
          <a:p>
            <a:pPr>
              <a:lnSpc>
                <a:spcPct val="150000"/>
              </a:lnSpc>
              <a:buFont typeface="Wingdings" panose="05000000000000000000" pitchFamily="2" charset="2"/>
              <a:buChar char="§"/>
            </a:pPr>
            <a:r>
              <a:rPr lang="en-US" sz="1800" i="1" dirty="0">
                <a:latin typeface="Times New Roman" panose="02020603050405020304" pitchFamily="18" charset="0"/>
                <a:cs typeface="Times New Roman" panose="02020603050405020304" pitchFamily="18" charset="0"/>
              </a:rPr>
              <a:t>Janney v Steller Works Pty Ltd </a:t>
            </a:r>
            <a:r>
              <a:rPr lang="en-US" sz="1800" dirty="0">
                <a:latin typeface="Times New Roman" panose="02020603050405020304" pitchFamily="18" charset="0"/>
                <a:cs typeface="Times New Roman" panose="02020603050405020304" pitchFamily="18" charset="0"/>
              </a:rPr>
              <a:t>[2017] VSC 363.</a:t>
            </a:r>
          </a:p>
          <a:p>
            <a:pPr>
              <a:lnSpc>
                <a:spcPct val="150000"/>
              </a:lnSpc>
              <a:buFont typeface="Wingdings" panose="05000000000000000000" pitchFamily="2" charset="2"/>
              <a:buChar char="§"/>
            </a:pPr>
            <a:r>
              <a:rPr lang="en-AU" sz="1800" i="1" dirty="0">
                <a:latin typeface="Times New Roman" panose="02020603050405020304" pitchFamily="18" charset="0"/>
                <a:ea typeface="Times New Roman" panose="02020603050405020304" pitchFamily="18" charset="0"/>
                <a:cs typeface="Times New Roman" panose="02020603050405020304" pitchFamily="18" charset="0"/>
              </a:rPr>
              <a:t>The Owners of East Fremantle Shopping Centre West Strata Plan 8618 v Action Supermarkets Pty Ltd </a:t>
            </a:r>
            <a:r>
              <a:rPr lang="en-AU" sz="1800" dirty="0">
                <a:latin typeface="Times New Roman" panose="02020603050405020304" pitchFamily="18" charset="0"/>
                <a:ea typeface="Times New Roman" panose="02020603050405020304" pitchFamily="18" charset="0"/>
                <a:cs typeface="Times New Roman" panose="02020603050405020304" pitchFamily="18" charset="0"/>
              </a:rPr>
              <a:t>[2008] WASCA 180.</a:t>
            </a:r>
            <a:endParaRPr lang="en-US" sz="18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
            </a:pPr>
            <a:r>
              <a:rPr lang="en-US" sz="1800" i="1" dirty="0">
                <a:latin typeface="Times New Roman" panose="02020603050405020304" pitchFamily="18" charset="0"/>
                <a:cs typeface="Times New Roman" panose="02020603050405020304" pitchFamily="18" charset="0"/>
              </a:rPr>
              <a:t>Pro-Vision Developments </a:t>
            </a:r>
            <a:r>
              <a:rPr lang="en-AU"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 Ku-Ring-Gai Municipal </a:t>
            </a:r>
            <a:r>
              <a:rPr lang="en-AU" sz="1800" i="1" dirty="0">
                <a:effectLst/>
                <a:latin typeface="Times New Roman" panose="02020603050405020304" pitchFamily="18" charset="0"/>
                <a:ea typeface="Times New Roman" panose="02020603050405020304" pitchFamily="18" charset="0"/>
                <a:cs typeface="Times New Roman" panose="02020603050405020304" pitchFamily="18" charset="0"/>
              </a:rPr>
              <a:t>Council</a:t>
            </a:r>
            <a:r>
              <a:rPr lang="en-A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[2003] NSWLEC 226.</a:t>
            </a:r>
          </a:p>
          <a:p>
            <a:pPr>
              <a:lnSpc>
                <a:spcPct val="150000"/>
              </a:lnSpc>
              <a:buFont typeface="Wingdings" panose="05000000000000000000" pitchFamily="2" charset="2"/>
              <a:buChar char="§"/>
            </a:pPr>
            <a:r>
              <a:rPr lang="en-AU" sz="1800" i="1" dirty="0" err="1">
                <a:latin typeface="Times New Roman" panose="02020603050405020304" pitchFamily="18" charset="0"/>
                <a:cs typeface="Times New Roman" panose="02020603050405020304" pitchFamily="18" charset="0"/>
              </a:rPr>
              <a:t>Khattar</a:t>
            </a:r>
            <a:r>
              <a:rPr lang="en-AU" sz="1800" i="1" dirty="0">
                <a:latin typeface="Times New Roman" panose="02020603050405020304" pitchFamily="18" charset="0"/>
                <a:cs typeface="Times New Roman" panose="02020603050405020304" pitchFamily="18" charset="0"/>
              </a:rPr>
              <a:t> v Wiese</a:t>
            </a:r>
            <a:r>
              <a:rPr lang="en-AU" sz="1800" dirty="0">
                <a:latin typeface="Times New Roman" panose="02020603050405020304" pitchFamily="18" charset="0"/>
                <a:cs typeface="Times New Roman" panose="02020603050405020304" pitchFamily="18" charset="0"/>
              </a:rPr>
              <a:t> [2005] NSWSC 1014.</a:t>
            </a:r>
          </a:p>
          <a:p>
            <a:pPr>
              <a:lnSpc>
                <a:spcPct val="150000"/>
              </a:lnSpc>
              <a:buFont typeface="Wingdings" panose="05000000000000000000" pitchFamily="2" charset="2"/>
              <a:buChar char="§"/>
            </a:pPr>
            <a:r>
              <a:rPr lang="en-AU" sz="1800" i="1" dirty="0">
                <a:latin typeface="Times New Roman" panose="02020603050405020304" pitchFamily="18" charset="0"/>
                <a:cs typeface="Times New Roman" panose="02020603050405020304" pitchFamily="18" charset="0"/>
              </a:rPr>
              <a:t>Rainbowforce </a:t>
            </a:r>
            <a:r>
              <a:rPr lang="en-AU" sz="1800" b="0" i="1" dirty="0">
                <a:effectLst/>
                <a:latin typeface="Times New Roman" panose="02020603050405020304" pitchFamily="18" charset="0"/>
                <a:cs typeface="Times New Roman" panose="02020603050405020304" pitchFamily="18" charset="0"/>
              </a:rPr>
              <a:t>Pty Limited v </a:t>
            </a:r>
            <a:r>
              <a:rPr lang="en-AU" sz="1800" b="0" i="1" dirty="0" err="1">
                <a:effectLst/>
                <a:latin typeface="Times New Roman" panose="02020603050405020304" pitchFamily="18" charset="0"/>
                <a:cs typeface="Times New Roman" panose="02020603050405020304" pitchFamily="18" charset="0"/>
              </a:rPr>
              <a:t>Skyton</a:t>
            </a:r>
            <a:r>
              <a:rPr lang="en-AU" sz="1800" b="0" i="1" dirty="0">
                <a:effectLst/>
                <a:latin typeface="Times New Roman" panose="02020603050405020304" pitchFamily="18" charset="0"/>
                <a:cs typeface="Times New Roman" panose="02020603050405020304" pitchFamily="18" charset="0"/>
              </a:rPr>
              <a:t> Holdings Pty Limited </a:t>
            </a:r>
            <a:r>
              <a:rPr lang="en-AU" sz="1800" dirty="0">
                <a:latin typeface="Times New Roman" panose="02020603050405020304" pitchFamily="18" charset="0"/>
                <a:cs typeface="Times New Roman" panose="02020603050405020304" pitchFamily="18" charset="0"/>
              </a:rPr>
              <a:t>[2010] 171 LGERA 286.</a:t>
            </a:r>
          </a:p>
        </p:txBody>
      </p:sp>
      <p:sp>
        <p:nvSpPr>
          <p:cNvPr id="4" name="Date Placeholder 4"/>
          <p:cNvSpPr>
            <a:spLocks noGrp="1"/>
          </p:cNvSpPr>
          <p:nvPr>
            <p:ph type="dt" sz="half" idx="10"/>
          </p:nvPr>
        </p:nvSpPr>
        <p:spPr>
          <a:xfrm>
            <a:off x="308466" y="6243144"/>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19</a:t>
            </a:fld>
            <a:endParaRPr lang="en-US" dirty="0"/>
          </a:p>
        </p:txBody>
      </p:sp>
    </p:spTree>
    <p:extLst>
      <p:ext uri="{BB962C8B-B14F-4D97-AF65-F5344CB8AC3E}">
        <p14:creationId xmlns:p14="http://schemas.microsoft.com/office/powerpoint/2010/main" val="4019494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527" y="417690"/>
            <a:ext cx="10249266" cy="641314"/>
          </a:xfrm>
        </p:spPr>
        <p:txBody>
          <a:bodyPr>
            <a:normAutofit fontScale="90000"/>
          </a:bodyPr>
          <a:lstStyle/>
          <a:p>
            <a:br>
              <a:rPr lang="en-AU" sz="3600" b="1" i="1" dirty="0">
                <a:latin typeface="Times New Roman" panose="02020603050405020304" pitchFamily="18" charset="0"/>
                <a:cs typeface="Times New Roman" panose="02020603050405020304" pitchFamily="18" charset="0"/>
              </a:rPr>
            </a:br>
            <a:r>
              <a:rPr lang="en-AU" sz="3600" b="1" i="1" dirty="0">
                <a:latin typeface="Times New Roman" panose="02020603050405020304" pitchFamily="18" charset="0"/>
                <a:cs typeface="Times New Roman" panose="02020603050405020304" pitchFamily="18" charset="0"/>
              </a:rPr>
              <a:t>SEC 88K CONVEYANCING ACT</a:t>
            </a:r>
            <a:br>
              <a:rPr lang="en-AU" sz="3600" i="1" dirty="0">
                <a:latin typeface="Times New Roman" panose="02020603050405020304" pitchFamily="18" charset="0"/>
                <a:cs typeface="Times New Roman" panose="02020603050405020304" pitchFamily="18" charset="0"/>
              </a:rPr>
            </a:br>
            <a:endParaRPr lang="en-US" sz="3600" b="1" i="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297172"/>
            <a:ext cx="10116966" cy="4945974"/>
          </a:xfrm>
        </p:spPr>
        <p:txBody>
          <a:bodyPr anchor="t">
            <a:noAutofit/>
          </a:bodyPr>
          <a:lstStyle/>
          <a:p>
            <a:pPr>
              <a:lnSpc>
                <a:spcPct val="100000"/>
              </a:lnSpc>
            </a:pPr>
            <a:r>
              <a:rPr lang="en-AU" sz="2200" dirty="0">
                <a:latin typeface="Times New Roman" panose="02020603050405020304" pitchFamily="18" charset="0"/>
                <a:cs typeface="Times New Roman" panose="02020603050405020304" pitchFamily="18" charset="0"/>
              </a:rPr>
              <a:t>The Court may make an order imposing an easement over land if the easement is </a:t>
            </a:r>
            <a:r>
              <a:rPr lang="en-AU" sz="2200" i="1" dirty="0">
                <a:latin typeface="Times New Roman" panose="02020603050405020304" pitchFamily="18" charset="0"/>
                <a:cs typeface="Times New Roman" panose="02020603050405020304" pitchFamily="18" charset="0"/>
              </a:rPr>
              <a:t>reasonably necessary </a:t>
            </a:r>
            <a:r>
              <a:rPr lang="en-AU" sz="2200" dirty="0">
                <a:latin typeface="Times New Roman" panose="02020603050405020304" pitchFamily="18" charset="0"/>
                <a:cs typeface="Times New Roman" panose="02020603050405020304" pitchFamily="18" charset="0"/>
              </a:rPr>
              <a:t>for the </a:t>
            </a:r>
            <a:r>
              <a:rPr lang="en-AU" sz="2200" i="1" dirty="0">
                <a:latin typeface="Times New Roman" panose="02020603050405020304" pitchFamily="18" charset="0"/>
                <a:cs typeface="Times New Roman" panose="02020603050405020304" pitchFamily="18" charset="0"/>
              </a:rPr>
              <a:t>effective</a:t>
            </a:r>
            <a:r>
              <a:rPr lang="en-AU" sz="2200" dirty="0">
                <a:latin typeface="Times New Roman" panose="02020603050405020304" pitchFamily="18" charset="0"/>
                <a:cs typeface="Times New Roman" panose="02020603050405020304" pitchFamily="18" charset="0"/>
              </a:rPr>
              <a:t> </a:t>
            </a:r>
            <a:r>
              <a:rPr lang="en-AU" sz="2200" i="1" dirty="0">
                <a:latin typeface="Times New Roman" panose="02020603050405020304" pitchFamily="18" charset="0"/>
                <a:cs typeface="Times New Roman" panose="02020603050405020304" pitchFamily="18" charset="0"/>
              </a:rPr>
              <a:t>use or development </a:t>
            </a:r>
            <a:r>
              <a:rPr lang="en-AU" sz="2200" dirty="0">
                <a:latin typeface="Times New Roman" panose="02020603050405020304" pitchFamily="18" charset="0"/>
                <a:cs typeface="Times New Roman" panose="02020603050405020304" pitchFamily="18" charset="0"/>
              </a:rPr>
              <a:t>of other land. </a:t>
            </a:r>
            <a:br>
              <a:rPr lang="en-AU" sz="2200" dirty="0">
                <a:latin typeface="Times New Roman" panose="02020603050405020304" pitchFamily="18" charset="0"/>
                <a:cs typeface="Times New Roman" panose="02020603050405020304" pitchFamily="18" charset="0"/>
              </a:rPr>
            </a:br>
            <a:br>
              <a:rPr lang="en-AU" sz="2200" dirty="0">
                <a:latin typeface="Times New Roman" panose="02020603050405020304" pitchFamily="18" charset="0"/>
                <a:cs typeface="Times New Roman" panose="02020603050405020304" pitchFamily="18" charset="0"/>
              </a:rPr>
            </a:br>
            <a:r>
              <a:rPr lang="en-AU" sz="2200" i="1" dirty="0">
                <a:latin typeface="Times New Roman" panose="02020603050405020304" pitchFamily="18" charset="0"/>
                <a:cs typeface="Times New Roman" panose="02020603050405020304" pitchFamily="18" charset="0"/>
              </a:rPr>
              <a:t>Relevant factors include (Shi v Abi – K)</a:t>
            </a:r>
            <a:br>
              <a:rPr lang="en-AU" sz="2200" i="1" dirty="0">
                <a:latin typeface="Times New Roman" panose="02020603050405020304" pitchFamily="18" charset="0"/>
                <a:cs typeface="Times New Roman" panose="02020603050405020304" pitchFamily="18" charset="0"/>
              </a:rPr>
            </a:br>
            <a:br>
              <a:rPr lang="en-AU" sz="2200" dirty="0">
                <a:latin typeface="Times New Roman" panose="02020603050405020304" pitchFamily="18" charset="0"/>
                <a:cs typeface="Times New Roman" panose="02020603050405020304" pitchFamily="18" charset="0"/>
              </a:rPr>
            </a:br>
            <a:r>
              <a:rPr lang="en-AU" sz="2200" dirty="0">
                <a:latin typeface="Times New Roman" panose="02020603050405020304" pitchFamily="18" charset="0"/>
                <a:cs typeface="Times New Roman" panose="02020603050405020304" pitchFamily="18" charset="0"/>
              </a:rPr>
              <a:t>-- the capacity of the developer’s land for use or development of particular kinds</a:t>
            </a:r>
            <a:br>
              <a:rPr lang="en-AU" sz="2200" dirty="0">
                <a:latin typeface="Times New Roman" panose="02020603050405020304" pitchFamily="18" charset="0"/>
                <a:cs typeface="Times New Roman" panose="02020603050405020304" pitchFamily="18" charset="0"/>
              </a:rPr>
            </a:br>
            <a:r>
              <a:rPr lang="en-AU" sz="2200" dirty="0">
                <a:latin typeface="Times New Roman" panose="02020603050405020304" pitchFamily="18" charset="0"/>
                <a:cs typeface="Times New Roman" panose="02020603050405020304" pitchFamily="18" charset="0"/>
              </a:rPr>
              <a:t>-- the nature of the proposed development</a:t>
            </a:r>
            <a:br>
              <a:rPr lang="en-AU" sz="2200" dirty="0">
                <a:latin typeface="Times New Roman" panose="02020603050405020304" pitchFamily="18" charset="0"/>
                <a:cs typeface="Times New Roman" panose="02020603050405020304" pitchFamily="18" charset="0"/>
              </a:rPr>
            </a:br>
            <a:r>
              <a:rPr lang="en-AU" sz="2200" dirty="0">
                <a:latin typeface="Times New Roman" panose="02020603050405020304" pitchFamily="18" charset="0"/>
                <a:cs typeface="Times New Roman" panose="02020603050405020304" pitchFamily="18" charset="0"/>
              </a:rPr>
              <a:t>-- the manner in which the proposed development is to be effected</a:t>
            </a:r>
            <a:br>
              <a:rPr lang="en-AU" sz="2200" dirty="0">
                <a:latin typeface="Times New Roman" panose="02020603050405020304" pitchFamily="18" charset="0"/>
                <a:cs typeface="Times New Roman" panose="02020603050405020304" pitchFamily="18" charset="0"/>
              </a:rPr>
            </a:br>
            <a:r>
              <a:rPr lang="en-AU" sz="2200" dirty="0">
                <a:latin typeface="Times New Roman" panose="02020603050405020304" pitchFamily="18" charset="0"/>
                <a:cs typeface="Times New Roman" panose="02020603050405020304" pitchFamily="18" charset="0"/>
              </a:rPr>
              <a:t>-- the effect of the easement (if granted) on the servient land </a:t>
            </a:r>
            <a:br>
              <a:rPr lang="en-AU" sz="2200" dirty="0">
                <a:latin typeface="Times New Roman" panose="02020603050405020304" pitchFamily="18" charset="0"/>
                <a:cs typeface="Times New Roman" panose="02020603050405020304" pitchFamily="18" charset="0"/>
              </a:rPr>
            </a:br>
            <a:br>
              <a:rPr lang="en-AU" sz="2200" dirty="0">
                <a:latin typeface="Times New Roman" panose="02020603050405020304" pitchFamily="18" charset="0"/>
                <a:cs typeface="Times New Roman" panose="02020603050405020304" pitchFamily="18" charset="0"/>
              </a:rPr>
            </a:br>
            <a:r>
              <a:rPr lang="en-AU" sz="2200" dirty="0">
                <a:latin typeface="Times New Roman" panose="02020603050405020304" pitchFamily="18" charset="0"/>
                <a:cs typeface="Times New Roman" panose="02020603050405020304" pitchFamily="18" charset="0"/>
              </a:rPr>
              <a:t>The requirement for “effective” development is met if the development of land is for some </a:t>
            </a:r>
            <a:r>
              <a:rPr lang="en-AU" sz="2200" i="1" dirty="0">
                <a:latin typeface="Times New Roman" panose="02020603050405020304" pitchFamily="18" charset="0"/>
                <a:cs typeface="Times New Roman" panose="02020603050405020304" pitchFamily="18" charset="0"/>
              </a:rPr>
              <a:t>planning purpose </a:t>
            </a:r>
            <a:r>
              <a:rPr lang="en-AU" sz="2200" dirty="0">
                <a:latin typeface="Times New Roman" panose="02020603050405020304" pitchFamily="18" charset="0"/>
                <a:cs typeface="Times New Roman" panose="02020603050405020304" pitchFamily="18" charset="0"/>
              </a:rPr>
              <a:t>such as </a:t>
            </a:r>
            <a:r>
              <a:rPr lang="en-AU" sz="2200" i="1" dirty="0">
                <a:latin typeface="Times New Roman" panose="02020603050405020304" pitchFamily="18" charset="0"/>
                <a:cs typeface="Times New Roman" panose="02020603050405020304" pitchFamily="18" charset="0"/>
              </a:rPr>
              <a:t>residential, commercial or industrial </a:t>
            </a:r>
            <a:r>
              <a:rPr lang="en-AU" sz="2200" dirty="0">
                <a:latin typeface="Times New Roman" panose="02020603050405020304" pitchFamily="18" charset="0"/>
                <a:cs typeface="Times New Roman" panose="02020603050405020304" pitchFamily="18" charset="0"/>
              </a:rPr>
              <a:t>and cannot be achieved without the creation and use of an easement for, say, drainage: </a:t>
            </a:r>
            <a:r>
              <a:rPr lang="en-AU" sz="2200" i="1" dirty="0">
                <a:latin typeface="Times New Roman" panose="02020603050405020304" pitchFamily="18" charset="0"/>
                <a:cs typeface="Times New Roman" panose="02020603050405020304" pitchFamily="18" charset="0"/>
              </a:rPr>
              <a:t>Rainbowforce</a:t>
            </a:r>
            <a:r>
              <a:rPr lang="en-AU" sz="2200" dirty="0">
                <a:latin typeface="Times New Roman" panose="02020603050405020304" pitchFamily="18" charset="0"/>
                <a:cs typeface="Times New Roman" panose="02020603050405020304" pitchFamily="18" charset="0"/>
              </a:rPr>
              <a:t> paragraph [72].</a:t>
            </a:r>
            <a:endParaRPr lang="en-AU" sz="2200" dirty="0">
              <a:highlight>
                <a:srgbClr val="00FFFF"/>
              </a:highlight>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045481"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570305"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720693" y="6243143"/>
            <a:ext cx="273707" cy="365125"/>
          </a:xfrm>
        </p:spPr>
        <p:txBody>
          <a:bodyPr/>
          <a:lstStyle/>
          <a:p>
            <a:fld id="{DF28FB93-0A08-4E7D-8E63-9EFA29F1E093}" type="slidenum">
              <a:rPr lang="en-US" smtClean="0"/>
              <a:pPr/>
              <a:t>2</a:t>
            </a:fld>
            <a:endParaRPr lang="en-US" dirty="0"/>
          </a:p>
        </p:txBody>
      </p:sp>
    </p:spTree>
    <p:extLst>
      <p:ext uri="{BB962C8B-B14F-4D97-AF65-F5344CB8AC3E}">
        <p14:creationId xmlns:p14="http://schemas.microsoft.com/office/powerpoint/2010/main" val="2177414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1C74A-6A98-41BE-95EA-43D5B92B4F81}"/>
              </a:ext>
            </a:extLst>
          </p:cNvPr>
          <p:cNvSpPr>
            <a:spLocks noGrp="1"/>
          </p:cNvSpPr>
          <p:nvPr>
            <p:ph type="title"/>
          </p:nvPr>
        </p:nvSpPr>
        <p:spPr>
          <a:xfrm>
            <a:off x="314418" y="365125"/>
            <a:ext cx="10515600" cy="1325563"/>
          </a:xfrm>
        </p:spPr>
        <p:txBody>
          <a:bodyPr/>
          <a:lstStyle/>
          <a:p>
            <a:r>
              <a:rPr lang="en-AU" sz="4400" b="1" i="1" dirty="0">
                <a:latin typeface="Times New Roman" panose="02020603050405020304" pitchFamily="18" charset="0"/>
                <a:cs typeface="Times New Roman" panose="02020603050405020304" pitchFamily="18" charset="0"/>
              </a:rPr>
              <a:t>AUTHORITIES</a:t>
            </a:r>
            <a:endParaRPr lang="en-AU" i="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7153661-42E3-48BA-A1C9-5861FE326197}"/>
              </a:ext>
            </a:extLst>
          </p:cNvPr>
          <p:cNvSpPr>
            <a:spLocks noGrp="1"/>
          </p:cNvSpPr>
          <p:nvPr>
            <p:ph idx="1"/>
          </p:nvPr>
        </p:nvSpPr>
        <p:spPr>
          <a:xfrm>
            <a:off x="518604" y="1690688"/>
            <a:ext cx="10515600" cy="4351338"/>
          </a:xfrm>
        </p:spPr>
        <p:txBody>
          <a:bodyPr>
            <a:normAutofit/>
          </a:bodyPr>
          <a:lstStyle/>
          <a:p>
            <a:pPr>
              <a:lnSpc>
                <a:spcPct val="150000"/>
              </a:lnSpc>
            </a:pPr>
            <a:r>
              <a:rPr lang="en-US" sz="2000" i="1" dirty="0">
                <a:latin typeface="Times New Roman" panose="02020603050405020304" pitchFamily="18" charset="0"/>
                <a:cs typeface="Times New Roman" panose="02020603050405020304" pitchFamily="18" charset="0"/>
              </a:rPr>
              <a:t>R</a:t>
            </a:r>
            <a:r>
              <a:rPr lang="en-AU" sz="2000" i="1" dirty="0" err="1">
                <a:latin typeface="Times New Roman" panose="02020603050405020304" pitchFamily="18" charset="0"/>
                <a:cs typeface="Times New Roman" panose="02020603050405020304" pitchFamily="18" charset="0"/>
              </a:rPr>
              <a:t>oss</a:t>
            </a:r>
            <a:r>
              <a:rPr lang="en-AU" sz="2000" i="1" dirty="0">
                <a:latin typeface="Times New Roman" panose="02020603050405020304" pitchFamily="18" charset="0"/>
                <a:cs typeface="Times New Roman" panose="02020603050405020304" pitchFamily="18" charset="0"/>
              </a:rPr>
              <a:t> </a:t>
            </a:r>
            <a:r>
              <a:rPr lang="en-AU" sz="2000" i="1" dirty="0" err="1">
                <a:latin typeface="Times New Roman" panose="02020603050405020304" pitchFamily="18" charset="0"/>
                <a:cs typeface="Times New Roman" panose="02020603050405020304" pitchFamily="18" charset="0"/>
              </a:rPr>
              <a:t>Bilton</a:t>
            </a:r>
            <a:r>
              <a:rPr lang="en-AU" sz="2000" i="1" dirty="0">
                <a:latin typeface="Times New Roman" panose="02020603050405020304" pitchFamily="18" charset="0"/>
                <a:cs typeface="Times New Roman" panose="02020603050405020304" pitchFamily="18" charset="0"/>
              </a:rPr>
              <a:t> v Georgia </a:t>
            </a:r>
            <a:r>
              <a:rPr lang="en-AU" sz="2000" i="1" dirty="0" err="1">
                <a:latin typeface="Times New Roman" panose="02020603050405020304" pitchFamily="18" charset="0"/>
                <a:cs typeface="Times New Roman" panose="02020603050405020304" pitchFamily="18" charset="0"/>
              </a:rPr>
              <a:t>Ligdas</a:t>
            </a:r>
            <a:r>
              <a:rPr lang="en-AU" sz="2000" i="1" dirty="0">
                <a:latin typeface="Times New Roman" panose="02020603050405020304" pitchFamily="18" charset="0"/>
                <a:cs typeface="Times New Roman" panose="02020603050405020304" pitchFamily="18" charset="0"/>
              </a:rPr>
              <a:t> (costs) </a:t>
            </a:r>
            <a:r>
              <a:rPr lang="en-AU" sz="2000" dirty="0">
                <a:latin typeface="Times New Roman" panose="02020603050405020304" pitchFamily="18" charset="0"/>
                <a:cs typeface="Times New Roman" panose="02020603050405020304" pitchFamily="18" charset="0"/>
              </a:rPr>
              <a:t>[2016] NSWSC 1585.</a:t>
            </a:r>
            <a:endParaRPr lang="en-AU" sz="2000" i="1" dirty="0">
              <a:latin typeface="Times New Roman" panose="02020603050405020304" pitchFamily="18" charset="0"/>
              <a:cs typeface="Times New Roman" panose="02020603050405020304" pitchFamily="18" charset="0"/>
            </a:endParaRPr>
          </a:p>
          <a:p>
            <a:pPr>
              <a:lnSpc>
                <a:spcPct val="150000"/>
              </a:lnSpc>
            </a:pPr>
            <a:r>
              <a:rPr lang="en-AU" sz="2000" i="1" dirty="0" err="1">
                <a:latin typeface="Times New Roman" panose="02020603050405020304" pitchFamily="18" charset="0"/>
                <a:cs typeface="Times New Roman" panose="02020603050405020304" pitchFamily="18" charset="0"/>
              </a:rPr>
              <a:t>Sertari</a:t>
            </a:r>
            <a:r>
              <a:rPr lang="en-AU" sz="2000" i="1" dirty="0">
                <a:latin typeface="Times New Roman" panose="02020603050405020304" pitchFamily="18" charset="0"/>
                <a:cs typeface="Times New Roman" panose="02020603050405020304" pitchFamily="18" charset="0"/>
              </a:rPr>
              <a:t> Pty Ltd v </a:t>
            </a:r>
            <a:r>
              <a:rPr lang="en-AU" sz="2000" i="1" dirty="0" err="1">
                <a:latin typeface="Times New Roman" panose="02020603050405020304" pitchFamily="18" charset="0"/>
                <a:cs typeface="Times New Roman" panose="02020603050405020304" pitchFamily="18" charset="0"/>
              </a:rPr>
              <a:t>Nirimba</a:t>
            </a:r>
            <a:r>
              <a:rPr lang="en-AU" sz="2000" i="1" dirty="0">
                <a:latin typeface="Times New Roman" panose="02020603050405020304" pitchFamily="18" charset="0"/>
                <a:cs typeface="Times New Roman" panose="02020603050405020304" pitchFamily="18" charset="0"/>
              </a:rPr>
              <a:t> Development Pty Ltd </a:t>
            </a:r>
            <a:r>
              <a:rPr lang="en-AU" sz="2000" dirty="0">
                <a:latin typeface="Times New Roman" panose="02020603050405020304" pitchFamily="18" charset="0"/>
                <a:cs typeface="Times New Roman" panose="02020603050405020304" pitchFamily="18" charset="0"/>
              </a:rPr>
              <a:t>[2007] NSWCA 324.</a:t>
            </a:r>
          </a:p>
          <a:p>
            <a:pPr>
              <a:lnSpc>
                <a:spcPct val="150000"/>
              </a:lnSpc>
            </a:pPr>
            <a:r>
              <a:rPr lang="en-AU" sz="2000" i="1" dirty="0" err="1">
                <a:latin typeface="Times New Roman" panose="02020603050405020304" pitchFamily="18" charset="0"/>
                <a:ea typeface="Times New Roman" panose="02020603050405020304" pitchFamily="18" charset="0"/>
                <a:cs typeface="Times New Roman" panose="02020603050405020304" pitchFamily="18" charset="0"/>
              </a:rPr>
              <a:t>Stolyar</a:t>
            </a:r>
            <a:r>
              <a:rPr lang="en-AU" sz="2000" i="1" dirty="0">
                <a:latin typeface="Times New Roman" panose="02020603050405020304" pitchFamily="18" charset="0"/>
                <a:ea typeface="Times New Roman" panose="02020603050405020304" pitchFamily="18" charset="0"/>
                <a:cs typeface="Times New Roman" panose="02020603050405020304" pitchFamily="18" charset="0"/>
              </a:rPr>
              <a:t> v Towers</a:t>
            </a:r>
            <a:r>
              <a:rPr lang="en-AU" sz="2000" dirty="0">
                <a:latin typeface="Times New Roman" panose="02020603050405020304" pitchFamily="18" charset="0"/>
                <a:ea typeface="Times New Roman" panose="02020603050405020304" pitchFamily="18" charset="0"/>
                <a:cs typeface="Times New Roman" panose="02020603050405020304" pitchFamily="18" charset="0"/>
              </a:rPr>
              <a:t>  [2018] NSWCA 6.</a:t>
            </a:r>
          </a:p>
          <a:p>
            <a:pPr>
              <a:lnSpc>
                <a:spcPct val="150000"/>
              </a:lnSpc>
            </a:pPr>
            <a:r>
              <a:rPr lang="en-US" sz="2000" i="1" dirty="0" err="1">
                <a:latin typeface="Times New Roman" panose="02020603050405020304" pitchFamily="18" charset="0"/>
                <a:cs typeface="Times New Roman" panose="02020603050405020304" pitchFamily="18" charset="0"/>
              </a:rPr>
              <a:t>Stepanoski</a:t>
            </a:r>
            <a:r>
              <a:rPr lang="en-US" sz="2000" i="1" dirty="0">
                <a:latin typeface="Times New Roman" panose="02020603050405020304" pitchFamily="18" charset="0"/>
                <a:cs typeface="Times New Roman" panose="02020603050405020304" pitchFamily="18" charset="0"/>
              </a:rPr>
              <a:t> v Chen</a:t>
            </a:r>
            <a:r>
              <a:rPr lang="en-US" sz="2000" dirty="0">
                <a:latin typeface="Times New Roman" panose="02020603050405020304" pitchFamily="18" charset="0"/>
                <a:cs typeface="Times New Roman" panose="02020603050405020304" pitchFamily="18" charset="0"/>
              </a:rPr>
              <a:t> [2011] NSWSC; &amp; </a:t>
            </a:r>
            <a:r>
              <a:rPr lang="en-AU" sz="2000" i="1" dirty="0">
                <a:latin typeface="Times New Roman" panose="02020603050405020304" pitchFamily="18" charset="0"/>
                <a:cs typeface="Times New Roman" panose="02020603050405020304" pitchFamily="18" charset="0"/>
              </a:rPr>
              <a:t>(No 2)</a:t>
            </a:r>
            <a:r>
              <a:rPr lang="en-AU" sz="2000" b="1" dirty="0">
                <a:latin typeface="Times New Roman" panose="02020603050405020304" pitchFamily="18" charset="0"/>
                <a:cs typeface="Times New Roman" panose="02020603050405020304" pitchFamily="18" charset="0"/>
              </a:rPr>
              <a:t> </a:t>
            </a:r>
            <a:r>
              <a:rPr lang="en-AU" sz="2000" dirty="0">
                <a:latin typeface="Times New Roman" panose="02020603050405020304" pitchFamily="18" charset="0"/>
                <a:cs typeface="Times New Roman" panose="02020603050405020304" pitchFamily="18" charset="0"/>
              </a:rPr>
              <a:t>[2012] NSWSC 1037.</a:t>
            </a:r>
            <a:endParaRPr lang="en-US" sz="2000" dirty="0">
              <a:latin typeface="Times New Roman" panose="02020603050405020304" pitchFamily="18" charset="0"/>
              <a:cs typeface="Times New Roman" panose="02020603050405020304" pitchFamily="18" charset="0"/>
            </a:endParaRPr>
          </a:p>
          <a:p>
            <a:pPr>
              <a:lnSpc>
                <a:spcPct val="150000"/>
              </a:lnSpc>
            </a:pPr>
            <a:r>
              <a:rPr lang="en-AU" sz="2000" i="1" dirty="0">
                <a:latin typeface="Times New Roman" panose="02020603050405020304" pitchFamily="18" charset="0"/>
                <a:cs typeface="Times New Roman" panose="02020603050405020304" pitchFamily="18" charset="0"/>
              </a:rPr>
              <a:t>Shi v Abi –K Pty Ltd</a:t>
            </a:r>
            <a:r>
              <a:rPr lang="en-AU" sz="2000" dirty="0">
                <a:latin typeface="Times New Roman" panose="02020603050405020304" pitchFamily="18" charset="0"/>
                <a:cs typeface="Times New Roman" panose="02020603050405020304" pitchFamily="18" charset="0"/>
              </a:rPr>
              <a:t> (2014) 87 NSWLR 568.</a:t>
            </a:r>
            <a:endParaRPr lang="en-US" sz="2000" dirty="0">
              <a:latin typeface="Times New Roman" panose="02020603050405020304" pitchFamily="18" charset="0"/>
              <a:cs typeface="Times New Roman" panose="02020603050405020304" pitchFamily="18" charset="0"/>
            </a:endParaRPr>
          </a:p>
          <a:p>
            <a:pPr>
              <a:lnSpc>
                <a:spcPct val="150000"/>
              </a:lnSpc>
            </a:pPr>
            <a:r>
              <a:rPr lang="en-AU" sz="2000" i="1" dirty="0">
                <a:latin typeface="Times New Roman" panose="02020603050405020304" pitchFamily="18" charset="0"/>
                <a:cs typeface="Times New Roman" panose="02020603050405020304" pitchFamily="18" charset="0"/>
              </a:rPr>
              <a:t>Turvey v </a:t>
            </a:r>
            <a:r>
              <a:rPr lang="en-AU" sz="2000" i="1" dirty="0" err="1">
                <a:latin typeface="Times New Roman" panose="02020603050405020304" pitchFamily="18" charset="0"/>
                <a:cs typeface="Times New Roman" panose="02020603050405020304" pitchFamily="18" charset="0"/>
              </a:rPr>
              <a:t>Crotti</a:t>
            </a:r>
            <a:r>
              <a:rPr lang="en-AU" sz="2000" i="1" dirty="0">
                <a:latin typeface="Times New Roman" panose="02020603050405020304" pitchFamily="18" charset="0"/>
                <a:cs typeface="Times New Roman" panose="02020603050405020304" pitchFamily="18" charset="0"/>
              </a:rPr>
              <a:t> </a:t>
            </a:r>
            <a:r>
              <a:rPr lang="en-AU" sz="2000" dirty="0">
                <a:latin typeface="Times New Roman" panose="02020603050405020304" pitchFamily="18" charset="0"/>
                <a:cs typeface="Times New Roman" panose="02020603050405020304" pitchFamily="18" charset="0"/>
              </a:rPr>
              <a:t>[2018] NSWSC.</a:t>
            </a:r>
          </a:p>
          <a:p>
            <a:pPr>
              <a:lnSpc>
                <a:spcPct val="150000"/>
              </a:lnSpc>
            </a:pPr>
            <a:r>
              <a:rPr lang="en-US" sz="2000" i="1" dirty="0">
                <a:latin typeface="Times New Roman" panose="02020603050405020304" pitchFamily="18" charset="0"/>
                <a:cs typeface="Times New Roman" panose="02020603050405020304" pitchFamily="18" charset="0"/>
              </a:rPr>
              <a:t>Westfield Management Ltd </a:t>
            </a:r>
            <a:r>
              <a:rPr lang="en-AU" sz="2000" i="1" dirty="0">
                <a:effectLst/>
                <a:latin typeface="Times New Roman" panose="02020603050405020304" pitchFamily="18" charset="0"/>
                <a:cs typeface="Times New Roman" panose="02020603050405020304" pitchFamily="18" charset="0"/>
              </a:rPr>
              <a:t>v Perpetual Trustee Co Ltd</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[2007] HCA 45.</a:t>
            </a:r>
            <a:endParaRPr lang="en-US" sz="2000" u="sng" dirty="0">
              <a:latin typeface="Times New Roman" panose="02020603050405020304" pitchFamily="18" charset="0"/>
              <a:cs typeface="Times New Roman" panose="02020603050405020304" pitchFamily="18" charset="0"/>
            </a:endParaRPr>
          </a:p>
          <a:p>
            <a:endParaRPr lang="en-AU" dirty="0"/>
          </a:p>
        </p:txBody>
      </p:sp>
      <p:sp>
        <p:nvSpPr>
          <p:cNvPr id="4" name="Date Placeholder 4">
            <a:extLst>
              <a:ext uri="{FF2B5EF4-FFF2-40B4-BE49-F238E27FC236}">
                <a16:creationId xmlns:a16="http://schemas.microsoft.com/office/drawing/2014/main" id="{8CAC46D6-3D8A-4DAA-A0E1-3F87BF3F423E}"/>
              </a:ext>
            </a:extLst>
          </p:cNvPr>
          <p:cNvSpPr>
            <a:spLocks noGrp="1"/>
          </p:cNvSpPr>
          <p:nvPr>
            <p:ph type="dt" sz="half" idx="10"/>
          </p:nvPr>
        </p:nvSpPr>
        <p:spPr>
          <a:xfrm>
            <a:off x="308466" y="6243144"/>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AAB90B37-B04F-431F-A9AA-CD52C14E5018}"/>
              </a:ext>
            </a:extLst>
          </p:cNvPr>
          <p:cNvSpPr>
            <a:spLocks noGrp="1"/>
          </p:cNvSpPr>
          <p:nvPr>
            <p:ph type="ftr" sz="quarter" idx="11"/>
          </p:nvPr>
        </p:nvSpPr>
        <p:spPr>
          <a:xfrm>
            <a:off x="6362700" y="6243143"/>
            <a:ext cx="4570305"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6" name="Slide Number Placeholder 3">
            <a:extLst>
              <a:ext uri="{FF2B5EF4-FFF2-40B4-BE49-F238E27FC236}">
                <a16:creationId xmlns:a16="http://schemas.microsoft.com/office/drawing/2014/main" id="{8C2F010E-DD01-4E28-8089-D53E0912E089}"/>
              </a:ext>
            </a:extLst>
          </p:cNvPr>
          <p:cNvSpPr>
            <a:spLocks noGrp="1"/>
          </p:cNvSpPr>
          <p:nvPr>
            <p:ph type="sldNum" sz="quarter" idx="12"/>
          </p:nvPr>
        </p:nvSpPr>
        <p:spPr>
          <a:xfrm>
            <a:off x="5829299" y="6243143"/>
            <a:ext cx="376191" cy="365125"/>
          </a:xfrm>
        </p:spPr>
        <p:txBody>
          <a:bodyPr/>
          <a:lstStyle/>
          <a:p>
            <a:fld id="{DF28FB93-0A08-4E7D-8E63-9EFA29F1E093}" type="slidenum">
              <a:rPr lang="en-US" smtClean="0"/>
              <a:pPr/>
              <a:t>20</a:t>
            </a:fld>
            <a:endParaRPr lang="en-US" dirty="0"/>
          </a:p>
        </p:txBody>
      </p:sp>
    </p:spTree>
    <p:extLst>
      <p:ext uri="{BB962C8B-B14F-4D97-AF65-F5344CB8AC3E}">
        <p14:creationId xmlns:p14="http://schemas.microsoft.com/office/powerpoint/2010/main" val="3766483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213" y="249731"/>
            <a:ext cx="10552986" cy="1081357"/>
          </a:xfrm>
        </p:spPr>
        <p:txBody>
          <a:bodyPr>
            <a:normAutofit fontScale="90000"/>
          </a:bodyPr>
          <a:lstStyle/>
          <a:p>
            <a:br>
              <a:rPr lang="en-AU" sz="3600" b="1" i="1" dirty="0">
                <a:latin typeface="Times New Roman" panose="02020603050405020304" pitchFamily="18" charset="0"/>
                <a:cs typeface="Times New Roman" panose="02020603050405020304" pitchFamily="18" charset="0"/>
              </a:rPr>
            </a:br>
            <a:br>
              <a:rPr lang="en-AU" sz="3600" b="1" i="1" dirty="0">
                <a:latin typeface="Times New Roman" panose="02020603050405020304" pitchFamily="18" charset="0"/>
                <a:cs typeface="Times New Roman" panose="02020603050405020304" pitchFamily="18" charset="0"/>
              </a:rPr>
            </a:br>
            <a:r>
              <a:rPr lang="en-AU" sz="3600" b="1" i="1" dirty="0">
                <a:latin typeface="Times New Roman" panose="02020603050405020304" pitchFamily="18" charset="0"/>
                <a:cs typeface="Times New Roman" panose="02020603050405020304" pitchFamily="18" charset="0"/>
              </a:rPr>
              <a:t>SEC 88 K(2) CONVEYANCING ACT</a:t>
            </a:r>
            <a:br>
              <a:rPr lang="en-AU" sz="3600" dirty="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305452" y="1516284"/>
            <a:ext cx="10257793" cy="4726861"/>
          </a:xfrm>
        </p:spPr>
        <p:txBody>
          <a:bodyPr anchor="t">
            <a:noAutofit/>
          </a:bodyPr>
          <a:lstStyle/>
          <a:p>
            <a:pPr marL="457200" lvl="1" indent="0">
              <a:lnSpc>
                <a:spcPct val="150000"/>
              </a:lnSpc>
              <a:buNone/>
            </a:pPr>
            <a:r>
              <a:rPr lang="en-AU" sz="2000" dirty="0">
                <a:latin typeface="Times New Roman" panose="02020603050405020304" pitchFamily="18" charset="0"/>
                <a:cs typeface="Times New Roman" panose="02020603050405020304" pitchFamily="18" charset="0"/>
              </a:rPr>
              <a:t>(2) Such an order may be made only if the Court is satisfied that:</a:t>
            </a:r>
          </a:p>
          <a:p>
            <a:pPr lvl="1">
              <a:lnSpc>
                <a:spcPct val="150000"/>
              </a:lnSpc>
            </a:pPr>
            <a:r>
              <a:rPr lang="en-US" sz="2000" dirty="0">
                <a:latin typeface="Times New Roman" panose="02020603050405020304" pitchFamily="18" charset="0"/>
                <a:cs typeface="Times New Roman" panose="02020603050405020304" pitchFamily="18" charset="0"/>
              </a:rPr>
              <a:t>(a) use of the land having the benefit of the easement will not be inconsistent with the public interest, and </a:t>
            </a:r>
            <a:endParaRPr lang="en-AU" sz="2000" dirty="0">
              <a:latin typeface="Times New Roman" panose="02020603050405020304" pitchFamily="18" charset="0"/>
              <a:cs typeface="Times New Roman" panose="02020603050405020304" pitchFamily="18" charset="0"/>
            </a:endParaRPr>
          </a:p>
          <a:p>
            <a:pPr lvl="1">
              <a:lnSpc>
                <a:spcPct val="150000"/>
              </a:lnSpc>
            </a:pPr>
            <a:r>
              <a:rPr lang="en-US" sz="2000" dirty="0">
                <a:latin typeface="Times New Roman" panose="02020603050405020304" pitchFamily="18" charset="0"/>
                <a:cs typeface="Times New Roman" panose="02020603050405020304" pitchFamily="18" charset="0"/>
              </a:rPr>
              <a:t>(b) the owner of the land to be burdened by the easement, can be adequately compensated for any loss or other disadvantage that will arise from imposition of the easement, and </a:t>
            </a:r>
            <a:endParaRPr lang="en-AU" sz="2000" dirty="0">
              <a:latin typeface="Times New Roman" panose="02020603050405020304" pitchFamily="18" charset="0"/>
              <a:cs typeface="Times New Roman" panose="02020603050405020304" pitchFamily="18" charset="0"/>
            </a:endParaRPr>
          </a:p>
          <a:p>
            <a:pPr lvl="1">
              <a:lnSpc>
                <a:spcPct val="150000"/>
              </a:lnSpc>
            </a:pPr>
            <a:r>
              <a:rPr lang="en-US" sz="2000" dirty="0">
                <a:latin typeface="Times New Roman" panose="02020603050405020304" pitchFamily="18" charset="0"/>
                <a:cs typeface="Times New Roman" panose="02020603050405020304" pitchFamily="18" charset="0"/>
              </a:rPr>
              <a:t>(c) all reasonable attempts have been made by the applicant for the order to obtain the easement or an easement having the same effect but have been unsuccessful.</a:t>
            </a:r>
            <a:r>
              <a:rPr lang="en-A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AU"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2541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102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263686" cy="365125"/>
          </a:xfrm>
        </p:spPr>
        <p:txBody>
          <a:bodyPr/>
          <a:lstStyle/>
          <a:p>
            <a:fld id="{DF28FB93-0A08-4E7D-8E63-9EFA29F1E093}" type="slidenum">
              <a:rPr lang="en-US" smtClean="0"/>
              <a:pPr/>
              <a:t>3</a:t>
            </a:fld>
            <a:endParaRPr lang="en-US" dirty="0"/>
          </a:p>
        </p:txBody>
      </p:sp>
    </p:spTree>
    <p:extLst>
      <p:ext uri="{BB962C8B-B14F-4D97-AF65-F5344CB8AC3E}">
        <p14:creationId xmlns:p14="http://schemas.microsoft.com/office/powerpoint/2010/main" val="1323442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213" y="520861"/>
            <a:ext cx="10613676" cy="798654"/>
          </a:xfrm>
        </p:spPr>
        <p:txBody>
          <a:bodyPr>
            <a:normAutofit fontScale="90000"/>
          </a:bodyPr>
          <a:lstStyle/>
          <a:p>
            <a:br>
              <a:rPr lang="en-AU" sz="3600" b="1" i="1" dirty="0">
                <a:latin typeface="Times New Roman" panose="02020603050405020304" pitchFamily="18" charset="0"/>
                <a:cs typeface="Times New Roman" panose="02020603050405020304" pitchFamily="18" charset="0"/>
              </a:rPr>
            </a:br>
            <a:r>
              <a:rPr lang="en-AU" sz="3600" b="1" i="1" dirty="0">
                <a:latin typeface="Times New Roman" panose="02020603050405020304" pitchFamily="18" charset="0"/>
                <a:cs typeface="Times New Roman" panose="02020603050405020304" pitchFamily="18" charset="0"/>
              </a:rPr>
              <a:t>SEC 88K DISCRETION</a:t>
            </a:r>
            <a:br>
              <a:rPr lang="en-AU" sz="3600" dirty="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3" y="1551009"/>
            <a:ext cx="10084161" cy="4692136"/>
          </a:xfrm>
        </p:spPr>
        <p:txBody>
          <a:bodyPr anchor="t">
            <a:noAutofit/>
          </a:bodyPr>
          <a:lstStyle/>
          <a:p>
            <a:pPr marL="0" lvl="0" indent="0">
              <a:lnSpc>
                <a:spcPct val="100000"/>
              </a:lnSpc>
              <a:buNone/>
            </a:pPr>
            <a:r>
              <a:rPr lang="en-AU" sz="2200" dirty="0">
                <a:latin typeface="Times New Roman" panose="02020603050405020304" pitchFamily="18" charset="0"/>
                <a:cs typeface="Times New Roman" panose="02020603050405020304" pitchFamily="18" charset="0"/>
              </a:rPr>
              <a:t>Even if all of Sec 88 K’S “boxes” are “ticked” by the plaintiff, the court still retains a discretion whether to make such an order. </a:t>
            </a:r>
          </a:p>
          <a:p>
            <a:pPr marL="0" lvl="0" indent="0">
              <a:lnSpc>
                <a:spcPct val="100000"/>
              </a:lnSpc>
              <a:buNone/>
            </a:pPr>
            <a:br>
              <a:rPr lang="en-AU" sz="2200" dirty="0">
                <a:latin typeface="Times New Roman" panose="02020603050405020304" pitchFamily="18" charset="0"/>
                <a:cs typeface="Times New Roman" panose="02020603050405020304" pitchFamily="18" charset="0"/>
              </a:rPr>
            </a:br>
            <a:r>
              <a:rPr lang="en-AU" sz="2200" dirty="0">
                <a:latin typeface="Times New Roman" panose="02020603050405020304" pitchFamily="18" charset="0"/>
                <a:cs typeface="Times New Roman" panose="02020603050405020304" pitchFamily="18" charset="0"/>
              </a:rPr>
              <a:t>The Court’s discretion</a:t>
            </a:r>
            <a:r>
              <a:rPr lang="en-US" sz="2200" i="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is to be exercised by balancing </a:t>
            </a:r>
            <a:r>
              <a:rPr lang="en-US" sz="2200" i="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the facilitation of  </a:t>
            </a:r>
            <a:r>
              <a:rPr lang="en-US" sz="2200" i="1" dirty="0">
                <a:latin typeface="Times New Roman" panose="02020603050405020304" pitchFamily="18" charset="0"/>
                <a:cs typeface="Times New Roman" panose="02020603050405020304" pitchFamily="18" charset="0"/>
              </a:rPr>
              <a:t>“…the reasonable development of land while ensuring that just compensation be paid for any erosion of private property rights.</a:t>
            </a:r>
            <a:r>
              <a:rPr lang="en-AU" sz="2200" dirty="0">
                <a:latin typeface="Times New Roman" panose="02020603050405020304" pitchFamily="18" charset="0"/>
                <a:cs typeface="Times New Roman" panose="02020603050405020304" pitchFamily="18" charset="0"/>
              </a:rPr>
              <a:t>While the confiscatory nature of the section may be relevant, and likewise the extent of the burden which would be imposed on the servient land, the mere reluctance of the servient owner to accept an easement</a:t>
            </a:r>
            <a:r>
              <a:rPr lang="en-AU" sz="2200" b="1" dirty="0">
                <a:latin typeface="Times New Roman" panose="02020603050405020304" pitchFamily="18" charset="0"/>
                <a:cs typeface="Times New Roman" panose="02020603050405020304" pitchFamily="18" charset="0"/>
              </a:rPr>
              <a:t> </a:t>
            </a:r>
            <a:r>
              <a:rPr lang="en-AU" sz="2200" dirty="0">
                <a:latin typeface="Times New Roman" panose="02020603050405020304" pitchFamily="18" charset="0"/>
                <a:cs typeface="Times New Roman" panose="02020603050405020304" pitchFamily="18" charset="0"/>
              </a:rPr>
              <a:t>is not relevant... …The existence of a superior alternative might well remain at least a relevant discretionary consideration, if it is not determinative of 'reasonable necessity...”</a:t>
            </a:r>
            <a:endParaRPr lang="en-US" sz="2200" i="1" dirty="0">
              <a:latin typeface="Times New Roman" panose="02020603050405020304" pitchFamily="18" charset="0"/>
              <a:cs typeface="Times New Roman" panose="02020603050405020304" pitchFamily="18" charset="0"/>
            </a:endParaRPr>
          </a:p>
          <a:p>
            <a:pPr marL="0" lvl="0" indent="0" algn="r">
              <a:lnSpc>
                <a:spcPct val="100000"/>
              </a:lnSpc>
              <a:buNone/>
            </a:pPr>
            <a:r>
              <a:rPr lang="en-AU" sz="2200" i="1" dirty="0" err="1">
                <a:latin typeface="Times New Roman" panose="02020603050405020304" pitchFamily="18" charset="0"/>
                <a:cs typeface="Times New Roman" panose="02020603050405020304" pitchFamily="18" charset="0"/>
              </a:rPr>
              <a:t>Khattar</a:t>
            </a:r>
            <a:r>
              <a:rPr lang="en-AU" sz="2200" i="1" dirty="0">
                <a:latin typeface="Times New Roman" panose="02020603050405020304" pitchFamily="18" charset="0"/>
                <a:cs typeface="Times New Roman" panose="02020603050405020304" pitchFamily="18" charset="0"/>
              </a:rPr>
              <a:t> </a:t>
            </a:r>
            <a:r>
              <a:rPr lang="en-AU" sz="2200" dirty="0">
                <a:latin typeface="Times New Roman" panose="02020603050405020304" pitchFamily="18" charset="0"/>
                <a:cs typeface="Times New Roman" panose="02020603050405020304" pitchFamily="18" charset="0"/>
              </a:rPr>
              <a:t>at para  [60]</a:t>
            </a:r>
          </a:p>
        </p:txBody>
      </p:sp>
      <p:sp>
        <p:nvSpPr>
          <p:cNvPr id="4" name="Date Placeholder 4"/>
          <p:cNvSpPr>
            <a:spLocks noGrp="1"/>
          </p:cNvSpPr>
          <p:nvPr>
            <p:ph type="dt" sz="half" idx="10"/>
          </p:nvPr>
        </p:nvSpPr>
        <p:spPr>
          <a:xfrm>
            <a:off x="372139" y="6243145"/>
            <a:ext cx="5235435"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1" y="6243143"/>
            <a:ext cx="411037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697748" y="6243143"/>
            <a:ext cx="235220" cy="365125"/>
          </a:xfrm>
        </p:spPr>
        <p:txBody>
          <a:bodyPr/>
          <a:lstStyle/>
          <a:p>
            <a:fld id="{DF28FB93-0A08-4E7D-8E63-9EFA29F1E093}" type="slidenum">
              <a:rPr lang="en-US" smtClean="0"/>
              <a:pPr/>
              <a:t>4</a:t>
            </a:fld>
            <a:endParaRPr lang="en-US" dirty="0"/>
          </a:p>
        </p:txBody>
      </p:sp>
    </p:spTree>
    <p:extLst>
      <p:ext uri="{BB962C8B-B14F-4D97-AF65-F5344CB8AC3E}">
        <p14:creationId xmlns:p14="http://schemas.microsoft.com/office/powerpoint/2010/main" val="487948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190" y="381965"/>
            <a:ext cx="9972765" cy="902825"/>
          </a:xfrm>
        </p:spPr>
        <p:txBody>
          <a:bodyPr>
            <a:normAutofit fontScale="90000"/>
          </a:bodyPr>
          <a:lstStyle/>
          <a:p>
            <a:br>
              <a:rPr lang="en-US" sz="3600" b="1" i="1" dirty="0">
                <a:latin typeface="Times New Roman" panose="02020603050405020304" pitchFamily="18" charset="0"/>
                <a:ea typeface="Calibri" charset="0"/>
                <a:cs typeface="Times New Roman" panose="02020603050405020304" pitchFamily="18" charset="0"/>
              </a:rPr>
            </a:br>
            <a:r>
              <a:rPr lang="en-AU" sz="31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AUSSIE SKIPS </a:t>
            </a:r>
            <a:r>
              <a:rPr lang="en-AU" sz="31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[2020] NSWCA</a:t>
            </a:r>
            <a:br>
              <a:rPr lang="en-AU" sz="3600"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532435" y="1469984"/>
            <a:ext cx="10567687" cy="4773161"/>
          </a:xfrm>
        </p:spPr>
        <p:txBody>
          <a:bodyPr anchor="t">
            <a:noAutofit/>
          </a:bodyPr>
          <a:lstStyle/>
          <a:p>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There is a narrow strip of land , zoned ”community land” , owned by Strathfield Municipal Council between Aussie Skips operations and a drainage channel. </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Aussie Skips built a high “acoustic wall” along the boundary of its land and the Council land, but in so doing, 341m</a:t>
            </a:r>
            <a:r>
              <a:rPr lang="en-AU" sz="20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of Council land came to be incorporated within their operations. </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Council was not accepting of this and took enforcement action to restrain continued occupation. Aussie Skips sought an easement to regularise the situation</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endPar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Extracting from the headnote:</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HN 1: </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proposed easements were incapable of comprising easements at law... The appellants enclosed 68% of the Council’s lot, in a manner which practically excluded the Council from any use of the enclosed land... The Council’s rights of access to the land were in truth illusory...”</a:t>
            </a:r>
            <a:br>
              <a:rPr lang="en-AU"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352882"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362434" cy="365125"/>
          </a:xfrm>
        </p:spPr>
        <p:txBody>
          <a:bodyPr/>
          <a:lstStyle/>
          <a:p>
            <a:fld id="{DF28FB93-0A08-4E7D-8E63-9EFA29F1E093}" type="slidenum">
              <a:rPr lang="en-US" smtClean="0"/>
              <a:pPr/>
              <a:t>5</a:t>
            </a:fld>
            <a:endParaRPr lang="en-US" dirty="0"/>
          </a:p>
        </p:txBody>
      </p:sp>
    </p:spTree>
    <p:extLst>
      <p:ext uri="{BB962C8B-B14F-4D97-AF65-F5344CB8AC3E}">
        <p14:creationId xmlns:p14="http://schemas.microsoft.com/office/powerpoint/2010/main" val="772309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229" y="614855"/>
            <a:ext cx="9782539" cy="762533"/>
          </a:xfrm>
        </p:spPr>
        <p:txBody>
          <a:bodyPr>
            <a:normAutofit fontScale="90000"/>
          </a:bodyPr>
          <a:lstStyle/>
          <a:p>
            <a:br>
              <a:rPr lang="en-AU" sz="3600" b="1" i="1" dirty="0">
                <a:latin typeface="Times New Roman" panose="02020603050405020304" pitchFamily="18" charset="0"/>
                <a:cs typeface="Times New Roman" panose="02020603050405020304" pitchFamily="18" charset="0"/>
              </a:rPr>
            </a:br>
            <a:r>
              <a:rPr lang="en-AU" sz="3600" b="1" i="1" dirty="0">
                <a:latin typeface="Times New Roman" panose="02020603050405020304" pitchFamily="18" charset="0"/>
                <a:cs typeface="Times New Roman" panose="02020603050405020304" pitchFamily="18" charset="0"/>
              </a:rPr>
              <a:t>AUSSIE SKIPS</a:t>
            </a:r>
            <a:br>
              <a:rPr lang="en-AU" sz="3600"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18654" y="1480817"/>
            <a:ext cx="10783725" cy="4658895"/>
          </a:xfrm>
        </p:spPr>
        <p:txBody>
          <a:bodyPr anchor="t">
            <a:noAutofit/>
          </a:bodyPr>
          <a:lstStyle/>
          <a:p>
            <a:pPr>
              <a:lnSpc>
                <a:spcPct val="150000"/>
              </a:lnSpc>
            </a:pP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para [23], </a:t>
            </a:r>
            <a:r>
              <a:rPr lang="en-AU"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Basten</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JA commented on the illusory rights left to the Council (were Aussie Skips to prevail), as follows:</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The rights conferred on the dominant tenement may be extensive and provide for exclusive occupation of the land, but must be compatible with the continued beneficial ownership of the servient tenement.”  </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Basten</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J gave the example from a 1949 KB case, </a:t>
            </a:r>
            <a:r>
              <a:rPr lang="en-AU" sz="20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Wright v Macadam</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AU" sz="20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where a tenant of an upper flat in a house had been given the right to use a coal shed in the garden of a house, and which had held that this was valid as an easement </a:t>
            </a:r>
            <a:r>
              <a:rPr lang="en-AU" sz="20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 it was a right of a kind that could readily be included in a lease or conveyance</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br>
              <a:rPr lang="en-AU" sz="3200" dirty="0">
                <a:latin typeface="Times New Roman" panose="02020603050405020304" pitchFamily="18" charset="0"/>
                <a:cs typeface="Times New Roman" panose="02020603050405020304" pitchFamily="18" charset="0"/>
              </a:rPr>
            </a:br>
            <a:endParaRPr lang="en-AU" sz="3200"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352882"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362434" cy="365125"/>
          </a:xfrm>
        </p:spPr>
        <p:txBody>
          <a:bodyPr/>
          <a:lstStyle/>
          <a:p>
            <a:fld id="{DF28FB93-0A08-4E7D-8E63-9EFA29F1E093}" type="slidenum">
              <a:rPr lang="en-US" smtClean="0"/>
              <a:pPr/>
              <a:t>6</a:t>
            </a:fld>
            <a:endParaRPr lang="en-US" dirty="0"/>
          </a:p>
        </p:txBody>
      </p:sp>
    </p:spTree>
    <p:extLst>
      <p:ext uri="{BB962C8B-B14F-4D97-AF65-F5344CB8AC3E}">
        <p14:creationId xmlns:p14="http://schemas.microsoft.com/office/powerpoint/2010/main" val="884254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535" y="366330"/>
            <a:ext cx="11565218" cy="659427"/>
          </a:xfrm>
        </p:spPr>
        <p:txBody>
          <a:bodyPr>
            <a:normAutofit fontScale="90000"/>
          </a:bodyPr>
          <a:lstStyle/>
          <a:p>
            <a:br>
              <a:rPr lang="en-AU" sz="3600" b="1" i="1" dirty="0">
                <a:latin typeface="Times New Roman" panose="02020603050405020304" pitchFamily="18" charset="0"/>
                <a:cs typeface="Times New Roman" panose="02020603050405020304" pitchFamily="18" charset="0"/>
              </a:rPr>
            </a:br>
            <a:r>
              <a:rPr lang="en-AU" sz="3600" b="1" i="1" dirty="0">
                <a:latin typeface="Times New Roman" panose="02020603050405020304" pitchFamily="18" charset="0"/>
                <a:cs typeface="Times New Roman" panose="02020603050405020304" pitchFamily="18" charset="0"/>
              </a:rPr>
              <a:t>APPLICANT TO PROPOSE TERMS OF THE EASEMENT</a:t>
            </a:r>
            <a:br>
              <a:rPr lang="en-AU" sz="3600" b="1" i="1" dirty="0">
                <a:latin typeface="Times New Roman" panose="02020603050405020304" pitchFamily="18" charset="0"/>
                <a:cs typeface="Times New Roman" panose="02020603050405020304" pitchFamily="18" charset="0"/>
              </a:rPr>
            </a:br>
            <a:endParaRPr lang="en-US" sz="3800" b="1" i="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180618"/>
            <a:ext cx="10459634" cy="4907666"/>
          </a:xfrm>
        </p:spPr>
        <p:txBody>
          <a:bodyPr anchor="t">
            <a:noAutofit/>
          </a:bodyPr>
          <a:lstStyle/>
          <a:p>
            <a:pPr marL="0" indent="0">
              <a:lnSpc>
                <a:spcPct val="100000"/>
              </a:lnSpc>
              <a:buNone/>
            </a:pPr>
            <a:r>
              <a:rPr lang="en-US" sz="2400" dirty="0">
                <a:latin typeface="Times New Roman" panose="02020603050405020304" pitchFamily="18" charset="0"/>
                <a:cs typeface="Times New Roman" panose="02020603050405020304" pitchFamily="18" charset="0"/>
              </a:rPr>
              <a:t>The applicant ought to propose the terms of the easement sought.</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The precise terms may well need to be known before compensation can be considered and assessed: see e.g., </a:t>
            </a:r>
            <a:r>
              <a:rPr lang="en-US" sz="2400" i="1" dirty="0">
                <a:latin typeface="Times New Roman" panose="02020603050405020304" pitchFamily="18" charset="0"/>
                <a:cs typeface="Times New Roman" panose="02020603050405020304" pitchFamily="18" charset="0"/>
              </a:rPr>
              <a:t>Gordon v Lever</a:t>
            </a:r>
            <a:r>
              <a:rPr lang="en-US" sz="2400" dirty="0">
                <a:latin typeface="Times New Roman" panose="02020603050405020304" pitchFamily="18" charset="0"/>
                <a:cs typeface="Times New Roman" panose="02020603050405020304" pitchFamily="18" charset="0"/>
              </a:rPr>
              <a:t> [2018].</a:t>
            </a:r>
          </a:p>
          <a:p>
            <a:pPr marL="0" indent="0">
              <a:lnSpc>
                <a:spcPct val="100000"/>
              </a:lnSpc>
              <a:buNone/>
            </a:pPr>
            <a:r>
              <a:rPr lang="en-US" sz="2400" i="1" dirty="0">
                <a:latin typeface="Times New Roman" panose="02020603050405020304" pitchFamily="18" charset="0"/>
                <a:cs typeface="Times New Roman" panose="02020603050405020304" pitchFamily="18" charset="0"/>
              </a:rPr>
              <a:t>Practical tip</a:t>
            </a:r>
            <a:r>
              <a:rPr lang="en-US" sz="2400" dirty="0">
                <a:latin typeface="Times New Roman" panose="02020603050405020304" pitchFamily="18" charset="0"/>
                <a:cs typeface="Times New Roman" panose="02020603050405020304" pitchFamily="18" charset="0"/>
              </a:rPr>
              <a:t>: attach to the Summons:</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 sketch summarizing all salient points, will let the court know what you seek. </a:t>
            </a:r>
            <a:r>
              <a:rPr lang="en-US" sz="2400" dirty="0" err="1">
                <a:latin typeface="Times New Roman" panose="02020603050405020304" pitchFamily="18" charset="0"/>
                <a:cs typeface="Times New Roman" panose="02020603050405020304" pitchFamily="18" charset="0"/>
              </a:rPr>
              <a:t>Colours</a:t>
            </a:r>
            <a:r>
              <a:rPr lang="en-US" sz="2400" dirty="0">
                <a:latin typeface="Times New Roman" panose="02020603050405020304" pitchFamily="18" charset="0"/>
                <a:cs typeface="Times New Roman" panose="02020603050405020304" pitchFamily="18" charset="0"/>
              </a:rPr>
              <a:t> help. A </a:t>
            </a:r>
            <a:r>
              <a:rPr lang="en-US" sz="2400" i="1" u="sng" dirty="0">
                <a:latin typeface="Times New Roman" panose="02020603050405020304" pitchFamily="18" charset="0"/>
                <a:cs typeface="Times New Roman" panose="02020603050405020304" pitchFamily="18" charset="0"/>
              </a:rPr>
              <a:t>bespoke </a:t>
            </a:r>
            <a:r>
              <a:rPr lang="en-US" sz="2400" dirty="0">
                <a:latin typeface="Times New Roman" panose="02020603050405020304" pitchFamily="18" charset="0"/>
                <a:cs typeface="Times New Roman" panose="02020603050405020304" pitchFamily="18" charset="0"/>
              </a:rPr>
              <a:t>survey is preferable, shorn off the usual irrelevancies. </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(ii) proposed terms.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p>
          <a:p>
            <a:pPr marL="0" indent="0">
              <a:lnSpc>
                <a:spcPct val="150000"/>
              </a:lnSpc>
              <a:buNone/>
            </a:pPr>
            <a:endParaRPr lang="en-A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br>
              <a:rPr lang="en-AU" dirty="0">
                <a:latin typeface="Times New Roman" panose="02020603050405020304" pitchFamily="18" charset="0"/>
                <a:ea typeface="Calibri" panose="020F0502020204030204" pitchFamily="34"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7</a:t>
            </a:fld>
            <a:endParaRPr lang="en-US" dirty="0"/>
          </a:p>
        </p:txBody>
      </p:sp>
    </p:spTree>
    <p:extLst>
      <p:ext uri="{BB962C8B-B14F-4D97-AF65-F5344CB8AC3E}">
        <p14:creationId xmlns:p14="http://schemas.microsoft.com/office/powerpoint/2010/main" val="2593631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452" y="357453"/>
            <a:ext cx="9956159" cy="756414"/>
          </a:xfrm>
        </p:spPr>
        <p:txBody>
          <a:bodyPr>
            <a:normAutofit/>
          </a:bodyPr>
          <a:lstStyle/>
          <a:p>
            <a:r>
              <a:rPr lang="en-AU" sz="3600" b="1" i="1" dirty="0">
                <a:latin typeface="Times New Roman" panose="02020603050405020304" pitchFamily="18" charset="0"/>
                <a:cs typeface="Times New Roman" panose="02020603050405020304" pitchFamily="18" charset="0"/>
              </a:rPr>
              <a:t>EVIDENCE TO ADDUCE</a:t>
            </a: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509286" y="1018572"/>
            <a:ext cx="10844513" cy="5224573"/>
          </a:xfrm>
        </p:spPr>
        <p:txBody>
          <a:bodyPr anchor="t">
            <a:noAutofit/>
          </a:bodyPr>
          <a:lstStyle/>
          <a:p>
            <a:pPr>
              <a:lnSpc>
                <a:spcPct val="150000"/>
              </a:lnSpc>
            </a:pPr>
            <a:r>
              <a:rPr lang="en-AU" sz="2000" dirty="0">
                <a:latin typeface="Times New Roman" panose="02020603050405020304" pitchFamily="18" charset="0"/>
                <a:ea typeface="Calibri" panose="020F0502020204030204" pitchFamily="34" charset="0"/>
                <a:cs typeface="Times New Roman" panose="02020603050405020304" pitchFamily="18" charset="0"/>
              </a:rPr>
              <a:t>Naturally, this depends on </a:t>
            </a:r>
            <a:r>
              <a:rPr lang="en-AU" sz="2000" dirty="0" err="1">
                <a:latin typeface="Times New Roman" panose="02020603050405020304" pitchFamily="18" charset="0"/>
                <a:ea typeface="Calibri" panose="020F0502020204030204" pitchFamily="34" charset="0"/>
                <a:cs typeface="Times New Roman" panose="02020603050405020304" pitchFamily="18" charset="0"/>
              </a:rPr>
              <a:t>i.a.</a:t>
            </a:r>
            <a:r>
              <a:rPr lang="en-AU" sz="2000" dirty="0">
                <a:latin typeface="Times New Roman" panose="02020603050405020304" pitchFamily="18" charset="0"/>
                <a:ea typeface="Calibri" panose="020F0502020204030204" pitchFamily="34" charset="0"/>
                <a:cs typeface="Times New Roman" panose="02020603050405020304" pitchFamily="18" charset="0"/>
              </a:rPr>
              <a:t> </a:t>
            </a:r>
            <a:br>
              <a:rPr lang="en-AU" sz="2000" dirty="0">
                <a:latin typeface="Times New Roman" panose="02020603050405020304" pitchFamily="18" charset="0"/>
                <a:ea typeface="Calibri" panose="020F0502020204030204" pitchFamily="34" charset="0"/>
                <a:cs typeface="Times New Roman" panose="02020603050405020304" pitchFamily="18" charset="0"/>
              </a:rPr>
            </a:br>
            <a:r>
              <a:rPr lang="en-AU" sz="2000" dirty="0">
                <a:latin typeface="Times New Roman" panose="02020603050405020304" pitchFamily="18" charset="0"/>
                <a:ea typeface="Calibri" panose="020F0502020204030204" pitchFamily="34" charset="0"/>
                <a:cs typeface="Times New Roman" panose="02020603050405020304" pitchFamily="18" charset="0"/>
              </a:rPr>
              <a:t>(</a:t>
            </a:r>
            <a:r>
              <a:rPr lang="en-AU" sz="2000" dirty="0" err="1">
                <a:latin typeface="Times New Roman" panose="02020603050405020304" pitchFamily="18" charset="0"/>
                <a:ea typeface="Calibri" panose="020F0502020204030204" pitchFamily="34" charset="0"/>
                <a:cs typeface="Times New Roman" panose="02020603050405020304" pitchFamily="18" charset="0"/>
              </a:rPr>
              <a:t>i</a:t>
            </a:r>
            <a:r>
              <a:rPr lang="en-AU" sz="2000" dirty="0">
                <a:latin typeface="Times New Roman" panose="02020603050405020304" pitchFamily="18" charset="0"/>
                <a:ea typeface="Calibri" panose="020F0502020204030204" pitchFamily="34" charset="0"/>
                <a:cs typeface="Times New Roman" panose="02020603050405020304" pitchFamily="18" charset="0"/>
              </a:rPr>
              <a:t>) the type of the easement being sought (e.g. stormwater? carriageway? batter?)</a:t>
            </a:r>
            <a:br>
              <a:rPr lang="en-AU" sz="2000" dirty="0">
                <a:latin typeface="Times New Roman" panose="02020603050405020304" pitchFamily="18" charset="0"/>
                <a:ea typeface="Calibri" panose="020F0502020204030204" pitchFamily="34" charset="0"/>
                <a:cs typeface="Times New Roman" panose="02020603050405020304" pitchFamily="18" charset="0"/>
              </a:rPr>
            </a:br>
            <a:r>
              <a:rPr lang="en-AU" sz="2000" dirty="0">
                <a:latin typeface="Times New Roman" panose="02020603050405020304" pitchFamily="18" charset="0"/>
                <a:ea typeface="Calibri" panose="020F0502020204030204" pitchFamily="34" charset="0"/>
                <a:cs typeface="Times New Roman" panose="02020603050405020304" pitchFamily="18" charset="0"/>
              </a:rPr>
              <a:t>(ii) the topography of the land in issue </a:t>
            </a:r>
          </a:p>
          <a:p>
            <a:pPr>
              <a:lnSpc>
                <a:spcPct val="150000"/>
              </a:lnSpc>
            </a:pPr>
            <a:r>
              <a:rPr lang="en-AU" sz="2000" dirty="0">
                <a:latin typeface="Times New Roman" panose="02020603050405020304" pitchFamily="18" charset="0"/>
                <a:ea typeface="Calibri" panose="020F0502020204030204" pitchFamily="34" charset="0"/>
                <a:cs typeface="Times New Roman" panose="02020603050405020304" pitchFamily="18" charset="0"/>
              </a:rPr>
              <a:t>The usual types of evidence one would consider adducing include:</a:t>
            </a:r>
            <a:br>
              <a:rPr lang="en-AU" sz="2000" dirty="0">
                <a:latin typeface="Times New Roman" panose="02020603050405020304" pitchFamily="18" charset="0"/>
                <a:ea typeface="Calibri" panose="020F0502020204030204" pitchFamily="34" charset="0"/>
                <a:cs typeface="Times New Roman" panose="02020603050405020304" pitchFamily="18" charset="0"/>
              </a:rPr>
            </a:br>
            <a:r>
              <a:rPr lang="en-AU" sz="2000" dirty="0">
                <a:latin typeface="Times New Roman" panose="02020603050405020304" pitchFamily="18" charset="0"/>
                <a:ea typeface="Calibri" panose="020F0502020204030204" pitchFamily="34" charset="0"/>
                <a:cs typeface="Times New Roman" panose="02020603050405020304" pitchFamily="18" charset="0"/>
              </a:rPr>
              <a:t>(</a:t>
            </a:r>
            <a:r>
              <a:rPr lang="en-AU" sz="2000" dirty="0" err="1">
                <a:latin typeface="Times New Roman" panose="02020603050405020304" pitchFamily="18" charset="0"/>
                <a:ea typeface="Calibri" panose="020F0502020204030204" pitchFamily="34" charset="0"/>
                <a:cs typeface="Times New Roman" panose="02020603050405020304" pitchFamily="18" charset="0"/>
              </a:rPr>
              <a:t>i</a:t>
            </a:r>
            <a:r>
              <a:rPr lang="en-AU" sz="2000" dirty="0">
                <a:latin typeface="Times New Roman" panose="02020603050405020304" pitchFamily="18" charset="0"/>
                <a:ea typeface="Calibri" panose="020F0502020204030204" pitchFamily="34" charset="0"/>
                <a:cs typeface="Times New Roman" panose="02020603050405020304" pitchFamily="18" charset="0"/>
              </a:rPr>
              <a:t>) valuation — so as to assess compensation;</a:t>
            </a:r>
            <a:br>
              <a:rPr lang="en-AU" sz="2000" dirty="0">
                <a:latin typeface="Times New Roman" panose="02020603050405020304" pitchFamily="18" charset="0"/>
                <a:ea typeface="Calibri" panose="020F0502020204030204" pitchFamily="34" charset="0"/>
                <a:cs typeface="Times New Roman" panose="02020603050405020304" pitchFamily="18" charset="0"/>
              </a:rPr>
            </a:br>
            <a:r>
              <a:rPr lang="en-AU" sz="2000" dirty="0">
                <a:latin typeface="Times New Roman" panose="02020603050405020304" pitchFamily="18" charset="0"/>
                <a:ea typeface="Calibri" panose="020F0502020204030204" pitchFamily="34" charset="0"/>
                <a:cs typeface="Times New Roman" panose="02020603050405020304" pitchFamily="18" charset="0"/>
              </a:rPr>
              <a:t>(ii) building/engineering: e.g. compare the easement route you propose and the alternatives/s; compare costs/ time to implement/relative impact on those concerned including loss of amenity and privacy etc;</a:t>
            </a:r>
            <a:br>
              <a:rPr lang="en-AU" sz="2000" dirty="0">
                <a:latin typeface="Times New Roman" panose="02020603050405020304" pitchFamily="18" charset="0"/>
                <a:ea typeface="Calibri" panose="020F0502020204030204" pitchFamily="34" charset="0"/>
                <a:cs typeface="Times New Roman" panose="02020603050405020304" pitchFamily="18" charset="0"/>
              </a:rPr>
            </a:br>
            <a:r>
              <a:rPr lang="en-AU" sz="2000" dirty="0">
                <a:latin typeface="Times New Roman" panose="02020603050405020304" pitchFamily="18" charset="0"/>
                <a:ea typeface="Calibri" panose="020F0502020204030204" pitchFamily="34" charset="0"/>
                <a:cs typeface="Times New Roman" panose="02020603050405020304" pitchFamily="18" charset="0"/>
              </a:rPr>
              <a:t>(iii) town planning / architect e.g. will the proposed work for a stormwater easement impact on the future “developability” of the servient tenement; </a:t>
            </a:r>
            <a:br>
              <a:rPr lang="en-AU" sz="2000" dirty="0">
                <a:latin typeface="Times New Roman" panose="02020603050405020304" pitchFamily="18" charset="0"/>
                <a:ea typeface="Calibri" panose="020F0502020204030204" pitchFamily="34" charset="0"/>
                <a:cs typeface="Times New Roman" panose="02020603050405020304" pitchFamily="18" charset="0"/>
              </a:rPr>
            </a:br>
            <a:r>
              <a:rPr lang="en-AU" sz="2000" dirty="0">
                <a:latin typeface="Times New Roman" panose="02020603050405020304" pitchFamily="18" charset="0"/>
                <a:ea typeface="Calibri" panose="020F0502020204030204" pitchFamily="34" charset="0"/>
                <a:cs typeface="Times New Roman" panose="02020603050405020304" pitchFamily="18" charset="0"/>
              </a:rPr>
              <a:t>(iv) surveyor.</a:t>
            </a:r>
            <a:br>
              <a:rPr lang="en-AU" dirty="0">
                <a:latin typeface="Times New Roman" panose="02020603050405020304" pitchFamily="18" charset="0"/>
                <a:ea typeface="Calibri" panose="020F0502020204030204" pitchFamily="34"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8</a:t>
            </a:fld>
            <a:endParaRPr lang="en-US" dirty="0"/>
          </a:p>
        </p:txBody>
      </p:sp>
    </p:spTree>
    <p:extLst>
      <p:ext uri="{BB962C8B-B14F-4D97-AF65-F5344CB8AC3E}">
        <p14:creationId xmlns:p14="http://schemas.microsoft.com/office/powerpoint/2010/main" val="4247119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452" y="535006"/>
            <a:ext cx="11386439" cy="905960"/>
          </a:xfrm>
        </p:spPr>
        <p:txBody>
          <a:bodyPr>
            <a:normAutofit fontScale="90000"/>
          </a:bodyPr>
          <a:lstStyle/>
          <a:p>
            <a:br>
              <a:rPr lang="en-US" sz="3600" b="1" i="1" dirty="0">
                <a:latin typeface="Times New Roman" panose="02020603050405020304" pitchFamily="18" charset="0"/>
                <a:ea typeface="Calibri" charset="0"/>
                <a:cs typeface="Times New Roman" panose="02020603050405020304" pitchFamily="18" charset="0"/>
              </a:rPr>
            </a:br>
            <a:r>
              <a:rPr lang="en-AU" sz="3600" b="1" i="1" dirty="0">
                <a:latin typeface="Times New Roman" panose="02020603050405020304" pitchFamily="18" charset="0"/>
                <a:cs typeface="Times New Roman" panose="02020603050405020304" pitchFamily="18" charset="0"/>
              </a:rPr>
              <a:t>ALL REASONABLE ATTEMPTS: ENQUIRIES TO BE MADE</a:t>
            </a:r>
            <a:br>
              <a:rPr lang="en-AU" sz="3600" b="1" i="1" dirty="0">
                <a:latin typeface="Times New Roman" panose="02020603050405020304" pitchFamily="18" charset="0"/>
                <a:cs typeface="Times New Roman" panose="02020603050405020304" pitchFamily="18" charset="0"/>
              </a:rPr>
            </a:br>
            <a:endParaRPr lang="en-US" sz="3800" b="1" i="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305452" y="1516284"/>
            <a:ext cx="11048348" cy="4726861"/>
          </a:xfrm>
        </p:spPr>
        <p:txBody>
          <a:bodyPr anchor="t">
            <a:noAutofit/>
          </a:bodyPr>
          <a:lstStyle/>
          <a:p>
            <a:pPr lvl="1">
              <a:lnSpc>
                <a:spcPct val="120000"/>
              </a:lnSpc>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There ought be an initial attempt to obtain the easement by negotiation with the person affected and making of some monetary offer: </a:t>
            </a:r>
            <a:r>
              <a:rPr lang="en-AU" i="1" dirty="0" err="1">
                <a:latin typeface="Times New Roman" panose="02020603050405020304" pitchFamily="18" charset="0"/>
                <a:cs typeface="Times New Roman" panose="02020603050405020304" pitchFamily="18" charset="0"/>
              </a:rPr>
              <a:t>Rainbowforce</a:t>
            </a:r>
            <a:r>
              <a:rPr lang="en-AU"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[2010]</a:t>
            </a:r>
            <a:r>
              <a:rPr lang="en-AU" i="1" dirty="0">
                <a:latin typeface="Times New Roman" panose="02020603050405020304" pitchFamily="18" charset="0"/>
                <a:cs typeface="Times New Roman" panose="02020603050405020304" pitchFamily="18" charset="0"/>
              </a:rPr>
              <a:t> </a:t>
            </a:r>
            <a:r>
              <a:rPr lang="en-AU" dirty="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[131]</a:t>
            </a:r>
          </a:p>
          <a:p>
            <a:pPr lvl="1">
              <a:lnSpc>
                <a:spcPct val="120000"/>
              </a:lnSpc>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If acting for the Plaintiff, ensure there is at least one request that is “open” and not “without prejudice”: otherwise, how can you demonstrate this aspect?</a:t>
            </a:r>
          </a:p>
          <a:p>
            <a:pPr lvl="1">
              <a:lnSpc>
                <a:spcPct val="120000"/>
              </a:lnSpc>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Seeking mediation almost certainly counts towards making reasonable efforts: para [20] of </a:t>
            </a:r>
            <a:r>
              <a:rPr lang="en-US" i="1" dirty="0">
                <a:latin typeface="Times New Roman" panose="02020603050405020304" pitchFamily="18" charset="0"/>
                <a:cs typeface="Times New Roman" panose="02020603050405020304" pitchFamily="18" charset="0"/>
              </a:rPr>
              <a:t>R</a:t>
            </a:r>
            <a:r>
              <a:rPr lang="en-AU" i="1" dirty="0" err="1">
                <a:latin typeface="Times New Roman" panose="02020603050405020304" pitchFamily="18" charset="0"/>
                <a:cs typeface="Times New Roman" panose="02020603050405020304" pitchFamily="18" charset="0"/>
              </a:rPr>
              <a:t>oss</a:t>
            </a:r>
            <a:r>
              <a:rPr lang="en-AU" i="1" dirty="0">
                <a:latin typeface="Times New Roman" panose="02020603050405020304" pitchFamily="18" charset="0"/>
                <a:cs typeface="Times New Roman" panose="02020603050405020304" pitchFamily="18" charset="0"/>
              </a:rPr>
              <a:t> </a:t>
            </a:r>
            <a:r>
              <a:rPr lang="en-AU" i="1" dirty="0" err="1">
                <a:latin typeface="Times New Roman" panose="02020603050405020304" pitchFamily="18" charset="0"/>
                <a:cs typeface="Times New Roman" panose="02020603050405020304" pitchFamily="18" charset="0"/>
              </a:rPr>
              <a:t>Bilton</a:t>
            </a:r>
            <a:r>
              <a:rPr lang="en-AU"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[2012] </a:t>
            </a:r>
            <a:r>
              <a:rPr lang="en-AU" i="1" dirty="0">
                <a:latin typeface="Times New Roman" panose="02020603050405020304" pitchFamily="18" charset="0"/>
                <a:cs typeface="Times New Roman" panose="02020603050405020304" pitchFamily="18" charset="0"/>
              </a:rPr>
              <a:t>(costs)</a:t>
            </a:r>
          </a:p>
          <a:p>
            <a:pPr lvl="1">
              <a:lnSpc>
                <a:spcPct val="120000"/>
              </a:lnSpc>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Reasonable attempts includes the circumstances up to, and including, the date of the Court making the order: </a:t>
            </a:r>
            <a:r>
              <a:rPr lang="en-US" i="1" dirty="0" err="1">
                <a:latin typeface="Times New Roman" panose="02020603050405020304" pitchFamily="18" charset="0"/>
                <a:cs typeface="Times New Roman" panose="02020603050405020304" pitchFamily="18" charset="0"/>
              </a:rPr>
              <a:t>Stepanoski</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[2011]</a:t>
            </a: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9</a:t>
            </a:fld>
            <a:endParaRPr lang="en-US" dirty="0"/>
          </a:p>
        </p:txBody>
      </p:sp>
    </p:spTree>
    <p:extLst>
      <p:ext uri="{BB962C8B-B14F-4D97-AF65-F5344CB8AC3E}">
        <p14:creationId xmlns:p14="http://schemas.microsoft.com/office/powerpoint/2010/main" val="3986276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3103</Words>
  <Application>Microsoft Macintosh PowerPoint</Application>
  <PresentationFormat>Widescreen</PresentationFormat>
  <Paragraphs>151</Paragraphs>
  <Slides>20</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         Easements and Restrictive Covenants  Television Education Network (TEN) – 3 March 2022  </vt:lpstr>
      <vt:lpstr> SEC 88K CONVEYANCING ACT </vt:lpstr>
      <vt:lpstr>  SEC 88 K(2) CONVEYANCING ACT </vt:lpstr>
      <vt:lpstr> SEC 88K DISCRETION </vt:lpstr>
      <vt:lpstr> AUSSIE SKIPS [2020] NSWCA </vt:lpstr>
      <vt:lpstr> AUSSIE SKIPS </vt:lpstr>
      <vt:lpstr> APPLICANT TO PROPOSE TERMS OF THE EASEMENT </vt:lpstr>
      <vt:lpstr>EVIDENCE TO ADDUCE</vt:lpstr>
      <vt:lpstr> ALL REASONABLE ATTEMPTS: ENQUIRIES TO BE MADE </vt:lpstr>
      <vt:lpstr> THE PLAINTIFF CAN HAVE ITS PARTY -  AT A COST </vt:lpstr>
      <vt:lpstr>OPPOSING AN EASEMENT APPLICATION</vt:lpstr>
      <vt:lpstr>HOLDING A PUTATIVE DOMINANT OWNER TO RANSOM</vt:lpstr>
      <vt:lpstr>RESTRICTIVE COVENANTS </vt:lpstr>
      <vt:lpstr>OVERLAP B/N EASEMENTS AND COVENANTS </vt:lpstr>
      <vt:lpstr>OVERLAP Cont’d </vt:lpstr>
      <vt:lpstr>The 89 Holland Park saga: restrictive covenants </vt:lpstr>
      <vt:lpstr>Protecting Brigadiers and being whimsical </vt:lpstr>
      <vt:lpstr> YOUR FEEDBACK &amp; CRITIQUE WELCOMED </vt:lpstr>
      <vt:lpstr>  AUTHORITIES  </vt:lpstr>
      <vt:lpstr>AUTHORITIES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Sydney Jacobs</dc:creator>
  <cp:lastModifiedBy>Brianna Ya-En Ho</cp:lastModifiedBy>
  <cp:revision>12</cp:revision>
  <dcterms:created xsi:type="dcterms:W3CDTF">2022-02-11T02:57:15Z</dcterms:created>
  <dcterms:modified xsi:type="dcterms:W3CDTF">2022-02-20T10:51:22Z</dcterms:modified>
</cp:coreProperties>
</file>