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0"/>
  </p:notesMasterIdLst>
  <p:handoutMasterIdLst>
    <p:handoutMasterId r:id="rId31"/>
  </p:handoutMasterIdLst>
  <p:sldIdLst>
    <p:sldId id="282" r:id="rId2"/>
    <p:sldId id="283" r:id="rId3"/>
    <p:sldId id="298" r:id="rId4"/>
    <p:sldId id="285" r:id="rId5"/>
    <p:sldId id="304" r:id="rId6"/>
    <p:sldId id="299" r:id="rId7"/>
    <p:sldId id="305" r:id="rId8"/>
    <p:sldId id="306" r:id="rId9"/>
    <p:sldId id="286" r:id="rId10"/>
    <p:sldId id="307" r:id="rId11"/>
    <p:sldId id="300" r:id="rId12"/>
    <p:sldId id="288" r:id="rId13"/>
    <p:sldId id="315" r:id="rId14"/>
    <p:sldId id="302" r:id="rId15"/>
    <p:sldId id="287" r:id="rId16"/>
    <p:sldId id="308" r:id="rId17"/>
    <p:sldId id="309" r:id="rId18"/>
    <p:sldId id="310" r:id="rId19"/>
    <p:sldId id="311" r:id="rId20"/>
    <p:sldId id="312" r:id="rId21"/>
    <p:sldId id="322" r:id="rId22"/>
    <p:sldId id="323" r:id="rId23"/>
    <p:sldId id="324" r:id="rId24"/>
    <p:sldId id="325" r:id="rId25"/>
    <p:sldId id="313" r:id="rId26"/>
    <p:sldId id="294" r:id="rId27"/>
    <p:sldId id="321" r:id="rId28"/>
    <p:sldId id="326" r:id="rId29"/>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55" autoAdjust="0"/>
    <p:restoredTop sz="94660"/>
  </p:normalViewPr>
  <p:slideViewPr>
    <p:cSldViewPr snapToGrid="0">
      <p:cViewPr varScale="1">
        <p:scale>
          <a:sx n="118" d="100"/>
          <a:sy n="118" d="100"/>
        </p:scale>
        <p:origin x="304" y="192"/>
      </p:cViewPr>
      <p:guideLst>
        <p:guide orient="horz" pos="2160"/>
        <p:guide pos="3840"/>
      </p:guideLst>
    </p:cSldViewPr>
  </p:slideViewPr>
  <p:notesTextViewPr>
    <p:cViewPr>
      <p:scale>
        <a:sx n="1" d="1"/>
        <a:sy n="1" d="1"/>
      </p:scale>
      <p:origin x="0" y="0"/>
    </p:cViewPr>
  </p:notesTextViewPr>
  <p:notesViewPr>
    <p:cSldViewPr snapToGrid="0">
      <p:cViewPr varScale="1">
        <p:scale>
          <a:sx n="33" d="100"/>
          <a:sy n="33" d="100"/>
        </p:scale>
        <p:origin x="1840" y="4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AU"/>
          </a:p>
        </p:txBody>
      </p:sp>
      <p:sp>
        <p:nvSpPr>
          <p:cNvPr id="4" name="Footer Placeholder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en-AU"/>
          </a:p>
        </p:txBody>
      </p:sp>
      <p:sp>
        <p:nvSpPr>
          <p:cNvPr id="5" name="Slide Number Placehold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9E7BF3F9-3E1E-43FB-8E40-F22E3531CE75}" type="slidenum">
              <a:rPr lang="en-AU" smtClean="0"/>
              <a:t>‹#›</a:t>
            </a:fld>
            <a:endParaRPr lang="en-AU"/>
          </a:p>
        </p:txBody>
      </p:sp>
    </p:spTree>
    <p:extLst>
      <p:ext uri="{BB962C8B-B14F-4D97-AF65-F5344CB8AC3E}">
        <p14:creationId xmlns:p14="http://schemas.microsoft.com/office/powerpoint/2010/main" val="397925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48555272-6241-6141-95D7-D779CF25830E}" type="datetimeFigureOut">
              <a:rPr lang="en-US" smtClean="0"/>
              <a:t>2/20/22</a:t>
            </a:fld>
            <a:endParaRPr lang="en-US"/>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07FAA20-5741-BA4A-95AA-8EF78CFD39C0}" type="slidenum">
              <a:rPr lang="en-US" smtClean="0"/>
              <a:t>‹#›</a:t>
            </a:fld>
            <a:endParaRPr lang="en-US"/>
          </a:p>
        </p:txBody>
      </p:sp>
    </p:spTree>
    <p:extLst>
      <p:ext uri="{BB962C8B-B14F-4D97-AF65-F5344CB8AC3E}">
        <p14:creationId xmlns:p14="http://schemas.microsoft.com/office/powerpoint/2010/main" val="16081859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a:t>
            </a:fld>
            <a:endParaRPr lang="en-US"/>
          </a:p>
        </p:txBody>
      </p:sp>
    </p:spTree>
    <p:extLst>
      <p:ext uri="{BB962C8B-B14F-4D97-AF65-F5344CB8AC3E}">
        <p14:creationId xmlns:p14="http://schemas.microsoft.com/office/powerpoint/2010/main" val="689290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10</a:t>
            </a:fld>
            <a:endParaRPr lang="en-US"/>
          </a:p>
        </p:txBody>
      </p:sp>
    </p:spTree>
    <p:extLst>
      <p:ext uri="{BB962C8B-B14F-4D97-AF65-F5344CB8AC3E}">
        <p14:creationId xmlns:p14="http://schemas.microsoft.com/office/powerpoint/2010/main" val="2040038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11</a:t>
            </a:fld>
            <a:endParaRPr lang="en-US"/>
          </a:p>
        </p:txBody>
      </p:sp>
    </p:spTree>
    <p:extLst>
      <p:ext uri="{BB962C8B-B14F-4D97-AF65-F5344CB8AC3E}">
        <p14:creationId xmlns:p14="http://schemas.microsoft.com/office/powerpoint/2010/main" val="2771981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12</a:t>
            </a:fld>
            <a:endParaRPr lang="en-US"/>
          </a:p>
        </p:txBody>
      </p:sp>
    </p:spTree>
    <p:extLst>
      <p:ext uri="{BB962C8B-B14F-4D97-AF65-F5344CB8AC3E}">
        <p14:creationId xmlns:p14="http://schemas.microsoft.com/office/powerpoint/2010/main" val="2918776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13</a:t>
            </a:fld>
            <a:endParaRPr lang="en-US"/>
          </a:p>
        </p:txBody>
      </p:sp>
    </p:spTree>
    <p:extLst>
      <p:ext uri="{BB962C8B-B14F-4D97-AF65-F5344CB8AC3E}">
        <p14:creationId xmlns:p14="http://schemas.microsoft.com/office/powerpoint/2010/main" val="3451134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14</a:t>
            </a:fld>
            <a:endParaRPr lang="en-US"/>
          </a:p>
        </p:txBody>
      </p:sp>
    </p:spTree>
    <p:extLst>
      <p:ext uri="{BB962C8B-B14F-4D97-AF65-F5344CB8AC3E}">
        <p14:creationId xmlns:p14="http://schemas.microsoft.com/office/powerpoint/2010/main" val="304856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15</a:t>
            </a:fld>
            <a:endParaRPr lang="en-US"/>
          </a:p>
        </p:txBody>
      </p:sp>
    </p:spTree>
    <p:extLst>
      <p:ext uri="{BB962C8B-B14F-4D97-AF65-F5344CB8AC3E}">
        <p14:creationId xmlns:p14="http://schemas.microsoft.com/office/powerpoint/2010/main" val="738596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16</a:t>
            </a:fld>
            <a:endParaRPr lang="en-US"/>
          </a:p>
        </p:txBody>
      </p:sp>
    </p:spTree>
    <p:extLst>
      <p:ext uri="{BB962C8B-B14F-4D97-AF65-F5344CB8AC3E}">
        <p14:creationId xmlns:p14="http://schemas.microsoft.com/office/powerpoint/2010/main" val="1292783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17</a:t>
            </a:fld>
            <a:endParaRPr lang="en-US"/>
          </a:p>
        </p:txBody>
      </p:sp>
    </p:spTree>
    <p:extLst>
      <p:ext uri="{BB962C8B-B14F-4D97-AF65-F5344CB8AC3E}">
        <p14:creationId xmlns:p14="http://schemas.microsoft.com/office/powerpoint/2010/main" val="2098618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18</a:t>
            </a:fld>
            <a:endParaRPr lang="en-US"/>
          </a:p>
        </p:txBody>
      </p:sp>
    </p:spTree>
    <p:extLst>
      <p:ext uri="{BB962C8B-B14F-4D97-AF65-F5344CB8AC3E}">
        <p14:creationId xmlns:p14="http://schemas.microsoft.com/office/powerpoint/2010/main" val="22330874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19</a:t>
            </a:fld>
            <a:endParaRPr lang="en-US"/>
          </a:p>
        </p:txBody>
      </p:sp>
    </p:spTree>
    <p:extLst>
      <p:ext uri="{BB962C8B-B14F-4D97-AF65-F5344CB8AC3E}">
        <p14:creationId xmlns:p14="http://schemas.microsoft.com/office/powerpoint/2010/main" val="2831329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20</a:t>
            </a:fld>
            <a:endParaRPr lang="en-US"/>
          </a:p>
        </p:txBody>
      </p:sp>
    </p:spTree>
    <p:extLst>
      <p:ext uri="{BB962C8B-B14F-4D97-AF65-F5344CB8AC3E}">
        <p14:creationId xmlns:p14="http://schemas.microsoft.com/office/powerpoint/2010/main" val="37715787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25</a:t>
            </a:fld>
            <a:endParaRPr lang="en-US"/>
          </a:p>
        </p:txBody>
      </p:sp>
    </p:spTree>
    <p:extLst>
      <p:ext uri="{BB962C8B-B14F-4D97-AF65-F5344CB8AC3E}">
        <p14:creationId xmlns:p14="http://schemas.microsoft.com/office/powerpoint/2010/main" val="2046503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26</a:t>
            </a:fld>
            <a:endParaRPr lang="en-US"/>
          </a:p>
        </p:txBody>
      </p:sp>
    </p:spTree>
    <p:extLst>
      <p:ext uri="{BB962C8B-B14F-4D97-AF65-F5344CB8AC3E}">
        <p14:creationId xmlns:p14="http://schemas.microsoft.com/office/powerpoint/2010/main" val="2830527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27</a:t>
            </a:fld>
            <a:endParaRPr lang="en-US"/>
          </a:p>
        </p:txBody>
      </p:sp>
    </p:spTree>
    <p:extLst>
      <p:ext uri="{BB962C8B-B14F-4D97-AF65-F5344CB8AC3E}">
        <p14:creationId xmlns:p14="http://schemas.microsoft.com/office/powerpoint/2010/main" val="301121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28</a:t>
            </a:fld>
            <a:endParaRPr lang="en-US"/>
          </a:p>
        </p:txBody>
      </p:sp>
    </p:spTree>
    <p:extLst>
      <p:ext uri="{BB962C8B-B14F-4D97-AF65-F5344CB8AC3E}">
        <p14:creationId xmlns:p14="http://schemas.microsoft.com/office/powerpoint/2010/main" val="2514646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3</a:t>
            </a:fld>
            <a:endParaRPr lang="en-US"/>
          </a:p>
        </p:txBody>
      </p:sp>
    </p:spTree>
    <p:extLst>
      <p:ext uri="{BB962C8B-B14F-4D97-AF65-F5344CB8AC3E}">
        <p14:creationId xmlns:p14="http://schemas.microsoft.com/office/powerpoint/2010/main" val="78035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4</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5</a:t>
            </a:fld>
            <a:endParaRPr lang="en-US"/>
          </a:p>
        </p:txBody>
      </p:sp>
    </p:spTree>
    <p:extLst>
      <p:ext uri="{BB962C8B-B14F-4D97-AF65-F5344CB8AC3E}">
        <p14:creationId xmlns:p14="http://schemas.microsoft.com/office/powerpoint/2010/main" val="1664654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6</a:t>
            </a:fld>
            <a:endParaRPr lang="en-US"/>
          </a:p>
        </p:txBody>
      </p:sp>
    </p:spTree>
    <p:extLst>
      <p:ext uri="{BB962C8B-B14F-4D97-AF65-F5344CB8AC3E}">
        <p14:creationId xmlns:p14="http://schemas.microsoft.com/office/powerpoint/2010/main" val="2861354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7</a:t>
            </a:fld>
            <a:endParaRPr lang="en-US"/>
          </a:p>
        </p:txBody>
      </p:sp>
    </p:spTree>
    <p:extLst>
      <p:ext uri="{BB962C8B-B14F-4D97-AF65-F5344CB8AC3E}">
        <p14:creationId xmlns:p14="http://schemas.microsoft.com/office/powerpoint/2010/main" val="3775796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8</a:t>
            </a:fld>
            <a:endParaRPr lang="en-US"/>
          </a:p>
        </p:txBody>
      </p:sp>
    </p:spTree>
    <p:extLst>
      <p:ext uri="{BB962C8B-B14F-4D97-AF65-F5344CB8AC3E}">
        <p14:creationId xmlns:p14="http://schemas.microsoft.com/office/powerpoint/2010/main" val="4044730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9</a:t>
            </a:fld>
            <a:endParaRPr lang="en-US"/>
          </a:p>
        </p:txBody>
      </p:sp>
    </p:spTree>
    <p:extLst>
      <p:ext uri="{BB962C8B-B14F-4D97-AF65-F5344CB8AC3E}">
        <p14:creationId xmlns:p14="http://schemas.microsoft.com/office/powerpoint/2010/main" val="1718713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79740-68C0-4567-919F-56E8EFD878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57BDC5E-8444-48A7-A881-4A6477DC2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77A85E-D365-4B3F-B2A3-72FAF9F68DAF}"/>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6E3FB5E5-E327-47C4-AFB5-D22542673D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CA39D85-F25C-4F57-8569-FEA629176798}"/>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64603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7974-D325-457A-8F7A-B3CC28AEA28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5A6C2B7-D4A0-4FC4-B738-5AF7CC0239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AB5E126-32B3-4976-BBEC-503EF00FD197}"/>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D9CAFF05-560B-4031-A20C-E46AA4D97F0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BE242A-C037-4824-B557-F59A477FF587}"/>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5112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80C9ED-8728-408F-9250-5C5BA3F36F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5801CC0-6BF3-4DDE-8E89-96CE479056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17952AB-6400-4CDD-B78D-E58B91E787EF}"/>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C4F5C827-DE0B-4190-90EA-67E05D2DF7A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B724BE6-0B4B-487C-87FB-2A40EB3A6448}"/>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5945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A4B22-0007-48C3-BF43-F5ACBE44191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F21357E-7757-40DB-8F25-014ED1663A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E9B03E-A0CC-4409-B2DE-E36EC82D1A12}"/>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6FE9766D-331B-45FD-A899-B0BA54F5EB6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02C679-B017-4732-89A3-6D5BA4A69FD6}"/>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89101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DFA37-0B19-49E7-97B8-7F0E84959C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D6BA68-6CC6-42D4-9284-FD7AFF5B0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11D0E-675B-43AF-89D6-B7213D8F28AE}"/>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BF6B65A3-7E3A-4EDF-A2BE-59FC12630A8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7997399-8FD5-4910-89D9-24826AF6A3DE}"/>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7368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AA134-643F-465A-BBF9-A93F6AC8C86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1104E4C-6288-402E-B4B0-9B01E857EA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1C9078-F088-48DF-9838-BDD82ABEE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77D6B3D-F9AC-4BB9-AB5C-6C020F533A2A}"/>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6" name="Footer Placeholder 5">
            <a:extLst>
              <a:ext uri="{FF2B5EF4-FFF2-40B4-BE49-F238E27FC236}">
                <a16:creationId xmlns:a16="http://schemas.microsoft.com/office/drawing/2014/main" id="{5F31EB07-7BA9-49F9-AB27-4581CA73FAC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C660682-1376-406E-AE4F-79600C03F01F}"/>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18359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06305-4E07-4CFA-824F-3D352CA3323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05D75FD-25F5-41EA-8271-A8BB2D68C8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199287-D674-4694-8CA7-4C738BE911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72DBFD9-3045-4C40-9A32-E10646762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7E2E18-5497-4ABB-8666-4877C4C4DD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18B2929-BBA4-4378-980F-68549A19BE4D}"/>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8" name="Footer Placeholder 7">
            <a:extLst>
              <a:ext uri="{FF2B5EF4-FFF2-40B4-BE49-F238E27FC236}">
                <a16:creationId xmlns:a16="http://schemas.microsoft.com/office/drawing/2014/main" id="{E7448706-4E81-400F-83D3-A6E6B5C096B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CFCC85-632F-4040-BCD8-6F2CB3E5BCD9}"/>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98817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C1A52-2C16-4CEB-B303-E5315096DEF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B8E8A6D-AD5F-4E23-B8DA-5C09652A1223}"/>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4" name="Footer Placeholder 3">
            <a:extLst>
              <a:ext uri="{FF2B5EF4-FFF2-40B4-BE49-F238E27FC236}">
                <a16:creationId xmlns:a16="http://schemas.microsoft.com/office/drawing/2014/main" id="{93774863-D2C6-491C-A746-5F6344918BB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7CA518D-53A1-45E4-8744-B2977CCFAA2B}"/>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305653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29FFA8-4BD5-4A5E-B987-BEC65FDE4077}"/>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3" name="Footer Placeholder 2">
            <a:extLst>
              <a:ext uri="{FF2B5EF4-FFF2-40B4-BE49-F238E27FC236}">
                <a16:creationId xmlns:a16="http://schemas.microsoft.com/office/drawing/2014/main" id="{A04B2454-29C9-403A-9879-FE5B97714B0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CCECC9CE-F5E2-48C3-AC33-0BE65BC400BF}"/>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1632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7A43C-C9D9-48E6-8304-BE51B1489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E42479D-37D8-476D-8940-E2FC2D0433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4112558-4854-498A-BCC2-7F830540DA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F88AB6-D580-405D-A37E-8EB71AA950F6}"/>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6" name="Footer Placeholder 5">
            <a:extLst>
              <a:ext uri="{FF2B5EF4-FFF2-40B4-BE49-F238E27FC236}">
                <a16:creationId xmlns:a16="http://schemas.microsoft.com/office/drawing/2014/main" id="{3153C47A-CE07-4B51-9433-165C67559FA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AFA6892-E84D-41CB-878F-E7427A75C4DC}"/>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50001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A614-23A0-4C0D-AA70-61DA79942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BD5A6C9-7FF0-4DDE-A3DA-AF6B7F51B9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9300680B-EA47-4B2D-9E3A-7CE5B5BAA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EEF05-44A8-405C-AFD2-A193BC2E68EB}"/>
              </a:ext>
            </a:extLst>
          </p:cNvPr>
          <p:cNvSpPr>
            <a:spLocks noGrp="1"/>
          </p:cNvSpPr>
          <p:nvPr>
            <p:ph type="dt" sz="half" idx="10"/>
          </p:nvPr>
        </p:nvSpPr>
        <p:spPr/>
        <p:txBody>
          <a:bodyPr/>
          <a:lstStyle/>
          <a:p>
            <a:fld id="{27F30299-C518-4EED-9D26-D168CC394C08}" type="datetimeFigureOut">
              <a:rPr lang="en-AU" smtClean="0"/>
              <a:t>20/2/22</a:t>
            </a:fld>
            <a:endParaRPr lang="en-AU"/>
          </a:p>
        </p:txBody>
      </p:sp>
      <p:sp>
        <p:nvSpPr>
          <p:cNvPr id="6" name="Footer Placeholder 5">
            <a:extLst>
              <a:ext uri="{FF2B5EF4-FFF2-40B4-BE49-F238E27FC236}">
                <a16:creationId xmlns:a16="http://schemas.microsoft.com/office/drawing/2014/main" id="{60F1FE63-1551-4160-A8C1-3E44795E4A2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67BB4C5-64FC-4CCE-A213-21F26CFEE5A9}"/>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84539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09881D-DC66-4C4E-978A-4F069CF0A0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29BFA2B-478B-4828-8268-D260CA2ABE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0FA0BE4-3D93-4145-97DB-3D9EBF7EF3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30299-C518-4EED-9D26-D168CC394C08}" type="datetimeFigureOut">
              <a:rPr lang="en-AU" smtClean="0"/>
              <a:t>20/2/22</a:t>
            </a:fld>
            <a:endParaRPr lang="en-AU"/>
          </a:p>
        </p:txBody>
      </p:sp>
      <p:sp>
        <p:nvSpPr>
          <p:cNvPr id="5" name="Footer Placeholder 4">
            <a:extLst>
              <a:ext uri="{FF2B5EF4-FFF2-40B4-BE49-F238E27FC236}">
                <a16:creationId xmlns:a16="http://schemas.microsoft.com/office/drawing/2014/main" id="{AAFF1E4F-DA79-424E-9544-44D2DA9DC5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71F6BE1-FE00-49A4-A51B-3CDEEB13B5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6D0A4-363E-41D7-90F1-86F042F782A4}" type="slidenum">
              <a:rPr lang="en-AU" smtClean="0"/>
              <a:t>‹#›</a:t>
            </a:fld>
            <a:endParaRPr lang="en-AU"/>
          </a:p>
        </p:txBody>
      </p:sp>
    </p:spTree>
    <p:extLst>
      <p:ext uri="{BB962C8B-B14F-4D97-AF65-F5344CB8AC3E}">
        <p14:creationId xmlns:p14="http://schemas.microsoft.com/office/powerpoint/2010/main" val="73176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jacbsassistant@13wentworth.com.au"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1898" y="783674"/>
            <a:ext cx="9988203" cy="2128859"/>
          </a:xfrm>
        </p:spPr>
        <p:txBody>
          <a:bodyPr>
            <a:normAutofit fontScale="90000"/>
          </a:bodyPr>
          <a:lstStyle/>
          <a:p>
            <a:pPr>
              <a:lnSpc>
                <a:spcPct val="120000"/>
              </a:lnSpc>
            </a:pP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ea typeface="Calibri" charset="0"/>
                <a:cs typeface="Times New Roman" panose="02020603050405020304" pitchFamily="18" charset="0"/>
              </a:rPr>
              <a:t>Admissibility Issues in Contract Disputes</a:t>
            </a:r>
            <a:br>
              <a:rPr lang="en-AU" sz="2400" b="1" dirty="0">
                <a:latin typeface="Times New Roman" panose="02020603050405020304" pitchFamily="18" charset="0"/>
                <a:ea typeface="Calibri" charset="0"/>
                <a:cs typeface="Times New Roman" panose="02020603050405020304" pitchFamily="18" charset="0"/>
              </a:rPr>
            </a:br>
            <a:br>
              <a:rPr lang="en-AU" sz="2400" b="1" dirty="0">
                <a:latin typeface="Times New Roman" panose="02020603050405020304" pitchFamily="18" charset="0"/>
                <a:ea typeface="Calibri" charset="0"/>
                <a:cs typeface="Times New Roman" panose="02020603050405020304" pitchFamily="18" charset="0"/>
              </a:rPr>
            </a:br>
            <a:r>
              <a:rPr lang="en-AU" sz="2700" b="1" dirty="0">
                <a:latin typeface="Times New Roman" panose="02020603050405020304" pitchFamily="18" charset="0"/>
                <a:cs typeface="Times New Roman" panose="02020603050405020304" pitchFamily="18" charset="0"/>
              </a:rPr>
              <a:t>LAW SOCIETY OF NEW SOUTH WALES </a:t>
            </a:r>
            <a:r>
              <a:rPr lang="en-AU" sz="2700" b="1" dirty="0">
                <a:solidFill>
                  <a:srgbClr val="000000"/>
                </a:solidFill>
                <a:latin typeface="Times New Roman" panose="02020603050405020304" pitchFamily="18" charset="0"/>
                <a:ea typeface="Calibri"/>
                <a:cs typeface="Times New Roman" panose="02020603050405020304" pitchFamily="18" charset="0"/>
              </a:rPr>
              <a:t>– 1 March 2022</a:t>
            </a:r>
            <a:br>
              <a:rPr lang="en-AU" sz="3100" b="1" dirty="0">
                <a:latin typeface="Times New Roman" panose="02020603050405020304" pitchFamily="18" charset="0"/>
                <a:cs typeface="Times New Roman" panose="02020603050405020304" pitchFamily="18" charset="0"/>
              </a:rPr>
            </a:br>
            <a:br>
              <a:rPr lang="en-AU" sz="2400" b="1" dirty="0">
                <a:latin typeface="Times New Roman" panose="02020603050405020304" pitchFamily="18" charset="0"/>
                <a:cs typeface="Times New Roman" panose="02020603050405020304" pitchFamily="18" charset="0"/>
              </a:rPr>
            </a:br>
            <a:endParaRPr lang="en-US" sz="2300" b="1" dirty="0">
              <a:latin typeface="Times New Roman" panose="02020603050405020304" pitchFamily="18" charset="0"/>
              <a:ea typeface="Calibri" charset="0"/>
              <a:cs typeface="Times New Roman" panose="02020603050405020304" pitchFamily="18" charset="0"/>
            </a:endParaRPr>
          </a:p>
        </p:txBody>
      </p:sp>
      <p:sp>
        <p:nvSpPr>
          <p:cNvPr id="3" name="Subtitle 2"/>
          <p:cNvSpPr>
            <a:spLocks noGrp="1"/>
          </p:cNvSpPr>
          <p:nvPr>
            <p:ph type="subTitle" idx="1"/>
          </p:nvPr>
        </p:nvSpPr>
        <p:spPr>
          <a:xfrm>
            <a:off x="2084186" y="2923822"/>
            <a:ext cx="3804786" cy="1919111"/>
          </a:xfrm>
        </p:spPr>
        <p:txBody>
          <a:bodyPr>
            <a:noAutofit/>
          </a:bodyPr>
          <a:lstStyle/>
          <a:p>
            <a:pPr algn="r"/>
            <a:r>
              <a:rPr lang="en-AU" sz="2000" b="1" dirty="0">
                <a:latin typeface="Times New Roman" panose="02020603050405020304" pitchFamily="18" charset="0"/>
                <a:cs typeface="Times New Roman" panose="02020603050405020304" pitchFamily="18" charset="0"/>
              </a:rPr>
              <a:t>		Sydney Jacobs </a:t>
            </a:r>
          </a:p>
          <a:p>
            <a:pPr algn="r"/>
            <a:r>
              <a:rPr lang="en-AU" sz="2000" b="1" dirty="0">
                <a:latin typeface="Times New Roman" panose="02020603050405020304" pitchFamily="18" charset="0"/>
                <a:cs typeface="Times New Roman" panose="02020603050405020304" pitchFamily="18" charset="0"/>
              </a:rPr>
              <a:t>BA, LLB, LLM (Cam)</a:t>
            </a:r>
          </a:p>
          <a:p>
            <a:pPr algn="r"/>
            <a:r>
              <a:rPr lang="en-AU" sz="2000" b="1" dirty="0">
                <a:latin typeface="Times New Roman" panose="02020603050405020304" pitchFamily="18" charset="0"/>
                <a:cs typeface="Times New Roman" panose="02020603050405020304" pitchFamily="18" charset="0"/>
              </a:rPr>
              <a:t>Barrister </a:t>
            </a:r>
          </a:p>
          <a:p>
            <a:pPr algn="r"/>
            <a:r>
              <a:rPr lang="en-AU" sz="2000" b="1" dirty="0">
                <a:latin typeface="Times New Roman" panose="02020603050405020304" pitchFamily="18" charset="0"/>
                <a:cs typeface="Times New Roman" panose="02020603050405020304" pitchFamily="18" charset="0"/>
              </a:rPr>
              <a:t>NMAS accredited mediator</a:t>
            </a:r>
          </a:p>
          <a:p>
            <a:r>
              <a:rPr lang="en-AU" sz="2000" b="1" dirty="0">
                <a:latin typeface="Times New Roman" panose="02020603050405020304" pitchFamily="18" charset="0"/>
                <a:cs typeface="Times New Roman" panose="02020603050405020304" pitchFamily="18" charset="0"/>
              </a:rPr>
              <a:t> </a:t>
            </a:r>
            <a:br>
              <a:rPr lang="en-AU" sz="2000" b="1"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pic>
        <p:nvPicPr>
          <p:cNvPr id="7" name="Picture 6" descr="jacob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56886" y="3048000"/>
            <a:ext cx="1740227" cy="2413457"/>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986579" y="4981157"/>
            <a:ext cx="2077155" cy="270934"/>
          </a:xfrm>
          <a:prstGeom prst="rect">
            <a:avLst/>
          </a:prstGeom>
          <a:noFill/>
          <a:ln>
            <a:noFill/>
          </a:ln>
        </p:spPr>
      </p:pic>
      <p:pic>
        <p:nvPicPr>
          <p:cNvPr id="4" name="Picture 3">
            <a:extLst>
              <a:ext uri="{FF2B5EF4-FFF2-40B4-BE49-F238E27FC236}">
                <a16:creationId xmlns:a16="http://schemas.microsoft.com/office/drawing/2014/main" id="{25D2C4F7-ACB0-6D4E-9E76-E561AF37FF8F}"/>
              </a:ext>
            </a:extLst>
          </p:cNvPr>
          <p:cNvPicPr>
            <a:picLocks noChangeAspect="1"/>
          </p:cNvPicPr>
          <p:nvPr/>
        </p:nvPicPr>
        <p:blipFill>
          <a:blip r:embed="rId5"/>
          <a:stretch>
            <a:fillRect/>
          </a:stretch>
        </p:blipFill>
        <p:spPr>
          <a:xfrm>
            <a:off x="116493" y="4471711"/>
            <a:ext cx="3695324" cy="1289826"/>
          </a:xfrm>
          <a:prstGeom prst="rect">
            <a:avLst/>
          </a:prstGeom>
        </p:spPr>
      </p:pic>
    </p:spTree>
    <p:extLst>
      <p:ext uri="{BB962C8B-B14F-4D97-AF65-F5344CB8AC3E}">
        <p14:creationId xmlns:p14="http://schemas.microsoft.com/office/powerpoint/2010/main" val="1120848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11706229" cy="867048"/>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OBJECTIVE THEORY OF CONTRACT AND GENESIS, </a:t>
            </a:r>
            <a:b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BACKGROUND AND CONTEXT</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584250"/>
            <a:ext cx="9839186" cy="4658895"/>
          </a:xfrm>
        </p:spPr>
        <p:txBody>
          <a:bodyPr anchor="t">
            <a:noAutofit/>
          </a:bodyPr>
          <a:lstStyle/>
          <a:p>
            <a:pPr>
              <a:lnSpc>
                <a:spcPct val="150000"/>
              </a:lnSpc>
              <a:buFont typeface="Wingdings" panose="05000000000000000000" pitchFamily="2" charset="2"/>
              <a:buChar char="§"/>
            </a:pPr>
            <a: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recognition of the significance of the objective theory assist in appreciating the scope of the evidence that is admissible. The evidence, to be admissible, must be relevant to a fact in issue, probative of the </a:t>
            </a:r>
            <a:r>
              <a:rPr lang="en-AU" sz="18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surrounding circumstances known to the parties or of the purpose or object of the transaction, including its genesis, background, context and market in which the parties are operating</a:t>
            </a:r>
            <a: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18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What is impermissible is evidence, whether of negotiations, drafts or otherwise, which is probative of, or led so as to understand, the actual intentions of the parties</a:t>
            </a:r>
            <a: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Such evidence might be legitimate, however, if directed to one of the legitimate aspects of surrounding circumstances. The distinction can be subtle in any particular case.” </a:t>
            </a:r>
            <a:b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18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Franklins </a:t>
            </a:r>
            <a: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NSWCA 407</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10</a:t>
            </a:fld>
            <a:endParaRPr lang="en-US" dirty="0"/>
          </a:p>
        </p:txBody>
      </p:sp>
    </p:spTree>
    <p:extLst>
      <p:ext uri="{BB962C8B-B14F-4D97-AF65-F5344CB8AC3E}">
        <p14:creationId xmlns:p14="http://schemas.microsoft.com/office/powerpoint/2010/main" val="88425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STRICT LIMITATIONS e.g., subjective intentions </a:t>
            </a:r>
            <a:b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BUT...</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541721"/>
            <a:ext cx="9839186" cy="4701424"/>
          </a:xfrm>
        </p:spPr>
        <p:txBody>
          <a:bodyPr anchor="t">
            <a:noAutofit/>
          </a:bodyPr>
          <a:lstStyle/>
          <a:p>
            <a:pPr>
              <a:lnSpc>
                <a:spcPct val="120000"/>
              </a:lnSpc>
            </a:pP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There are strict limitations on the type of evidence that can called in aid of divining the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objective intention</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of the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reasonable person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the shoes of the parties.</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Para [37] of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Sydney Attractions Group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[2013] NSWSC 858 </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Thus, for example:</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AU"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subjective intentions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Para [40] of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Sydney Attractions Group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[2013] NSWSC</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(but may be admissible in aid of rectification...)</a:t>
            </a: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 </a:t>
            </a:r>
            <a:r>
              <a:rPr lang="en-AU"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Subsequent conduct </a:t>
            </a:r>
            <a:r>
              <a:rPr lang="en-AU" sz="20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Franklins </a:t>
            </a:r>
            <a:r>
              <a:rPr lang="en-A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NSWCA</a:t>
            </a:r>
            <a:endParaRPr lang="en-AU" sz="20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11</a:t>
            </a:fld>
            <a:endParaRPr lang="en-US" dirty="0"/>
          </a:p>
        </p:txBody>
      </p:sp>
    </p:spTree>
    <p:extLst>
      <p:ext uri="{BB962C8B-B14F-4D97-AF65-F5344CB8AC3E}">
        <p14:creationId xmlns:p14="http://schemas.microsoft.com/office/powerpoint/2010/main" val="306740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cs typeface="Times New Roman" panose="02020603050405020304" pitchFamily="18" charset="0"/>
              </a:rPr>
              <a:t>IS THERE AN AMBIGUITY GATEWAY? </a:t>
            </a:r>
            <a:br>
              <a:rPr lang="en-AU" sz="3600" b="1" i="1" dirty="0">
                <a:latin typeface="Times New Roman" panose="02020603050405020304" pitchFamily="18" charset="0"/>
                <a:cs typeface="Times New Roman" panose="02020603050405020304" pitchFamily="18" charset="0"/>
              </a:rPr>
            </a:br>
            <a:r>
              <a:rPr lang="en-AU" sz="4000" i="1" dirty="0">
                <a:latin typeface="Times New Roman" panose="02020603050405020304" pitchFamily="18" charset="0"/>
                <a:cs typeface="Times New Roman" panose="02020603050405020304" pitchFamily="18" charset="0"/>
              </a:rPr>
              <a:t>Traditionalists v modernists</a:t>
            </a: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779388" y="1441804"/>
            <a:ext cx="10439376" cy="5267340"/>
          </a:xfrm>
        </p:spPr>
        <p:txBody>
          <a:bodyPr anchor="t">
            <a:noAutofit/>
          </a:bodyPr>
          <a:lstStyle/>
          <a:p>
            <a:pPr>
              <a:lnSpc>
                <a:spcPct val="120000"/>
              </a:lnSpc>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[66] I will term the question whether an ambiguity or susceptibility to more than one meaning must be identified before extrinsic evidence of surrounding circumstances is admissible, the “ambiguity gateway”. Some, who I will, for convenience and at the risk of inaccuracy, term “traditionalists”, hold that extrinsic evidence is not admissible unless, first, an ambiguity or susceptibility to more than one meaning can be identified in the text of the contract to be construed. Others, who I will for convenience term “modernists”, say that “ambiguity” itself is ambiguous and deny that there is any ambiguity gateway. A common context for the debate is a dispute about the extent of what out of the negotiation process can or cannot be used in aid of construction.</a:t>
            </a:r>
          </a:p>
          <a:p>
            <a:pPr marL="0" indent="0">
              <a:lnSpc>
                <a:spcPct val="120000"/>
              </a:lnSpc>
              <a:buNone/>
            </a:pPr>
            <a:endParaRPr lang="en-AU" sz="2200" dirty="0">
              <a:latin typeface="Times New Roman" panose="02020603050405020304" pitchFamily="18" charset="0"/>
              <a:cs typeface="Times New Roman" panose="02020603050405020304" pitchFamily="18" charset="0"/>
            </a:endParaRPr>
          </a:p>
          <a:p>
            <a:pPr marL="0" indent="0" algn="r">
              <a:lnSpc>
                <a:spcPct val="120000"/>
              </a:lnSpc>
              <a:buNone/>
            </a:pPr>
            <a:r>
              <a:rPr lang="en-AU" sz="2400" i="1" dirty="0">
                <a:latin typeface="Times New Roman" panose="02020603050405020304" pitchFamily="18" charset="0"/>
                <a:cs typeface="Times New Roman" panose="02020603050405020304" pitchFamily="18" charset="0"/>
              </a:rPr>
              <a:t>Aurizon </a:t>
            </a:r>
            <a:r>
              <a:rPr lang="en-AU" sz="2400" dirty="0">
                <a:latin typeface="Times New Roman" panose="02020603050405020304" pitchFamily="18" charset="0"/>
                <a:cs typeface="Times New Roman" panose="02020603050405020304" pitchFamily="18" charset="0"/>
              </a:rPr>
              <a:t>[2019] QSC</a:t>
            </a:r>
          </a:p>
          <a:p>
            <a:pPr>
              <a:lnSpc>
                <a:spcPct val="120000"/>
              </a:lnSpc>
              <a:buFont typeface="Wingdings" panose="05000000000000000000" pitchFamily="2" charset="2"/>
              <a:buChar char="§"/>
            </a:pPr>
            <a:endParaRPr lang="en-AU" sz="2200" dirty="0">
              <a:latin typeface="Times New Roman" panose="02020603050405020304" pitchFamily="18" charset="0"/>
              <a:cs typeface="Times New Roman" panose="02020603050405020304" pitchFamily="18" charset="0"/>
            </a:endParaRPr>
          </a:p>
          <a:p>
            <a:pPr lvl="8">
              <a:lnSpc>
                <a:spcPct val="120000"/>
              </a:lnSpc>
              <a:buFont typeface="Wingdings" panose="05000000000000000000" pitchFamily="2" charset="2"/>
              <a:buChar char="§"/>
            </a:pPr>
            <a:endParaRPr lang="en-AU" sz="12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12</a:t>
            </a:fld>
            <a:endParaRPr lang="en-US" dirty="0"/>
          </a:p>
        </p:txBody>
      </p:sp>
    </p:spTree>
    <p:extLst>
      <p:ext uri="{BB962C8B-B14F-4D97-AF65-F5344CB8AC3E}">
        <p14:creationId xmlns:p14="http://schemas.microsoft.com/office/powerpoint/2010/main" val="2369317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a:bodyPr>
          <a:lstStyle/>
          <a:p>
            <a:r>
              <a:rPr lang="en-AU" sz="3600" b="1" dirty="0">
                <a:latin typeface="Times New Roman" panose="02020603050405020304" pitchFamily="18" charset="0"/>
                <a:cs typeface="Times New Roman" panose="02020603050405020304" pitchFamily="18" charset="0"/>
              </a:rPr>
              <a:t>IS THERE AN AMBIGUITY GATEWAY? </a:t>
            </a:r>
            <a:br>
              <a:rPr lang="en-AU" sz="3600" b="1" i="1" dirty="0">
                <a:latin typeface="Times New Roman" panose="02020603050405020304" pitchFamily="18" charset="0"/>
                <a:cs typeface="Times New Roman" panose="02020603050405020304" pitchFamily="18" charset="0"/>
              </a:rPr>
            </a:br>
            <a:r>
              <a:rPr lang="en-AU" sz="4000" i="1" dirty="0">
                <a:latin typeface="Times New Roman" panose="02020603050405020304" pitchFamily="18" charset="0"/>
                <a:cs typeface="Times New Roman" panose="02020603050405020304" pitchFamily="18" charset="0"/>
              </a:rPr>
              <a:t>Traditionalists v modernists</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2009553"/>
            <a:ext cx="9839186" cy="4233592"/>
          </a:xfrm>
        </p:spPr>
        <p:txBody>
          <a:bodyPr anchor="t">
            <a:noAutofit/>
          </a:bodyPr>
          <a:lstStyle/>
          <a:p>
            <a:pPr>
              <a:lnSpc>
                <a:spcPct val="120000"/>
              </a:lnSpc>
            </a:pPr>
            <a:r>
              <a:rPr lang="en-AU" dirty="0">
                <a:latin typeface="Times New Roman" panose="02020603050405020304" pitchFamily="18" charset="0"/>
                <a:cs typeface="Times New Roman" panose="02020603050405020304" pitchFamily="18" charset="0"/>
              </a:rPr>
              <a:t>[67] Who is right? My tentative answer is that there are weaknesses in both positions. Some of the traditionalists tend to overstate the rigidity of the ambiguity gateway, as if it extends to surrounding circumstances, in general, in all or almost all cases. Some of the modernists may be mistaken in thinking that their views about admissibility of evidence of extrinsic facts are a recent development.</a:t>
            </a:r>
          </a:p>
          <a:p>
            <a:pPr marL="0" indent="0" algn="r">
              <a:lnSpc>
                <a:spcPct val="120000"/>
              </a:lnSpc>
              <a:buNone/>
            </a:pPr>
            <a:r>
              <a:rPr lang="en-AU" i="1" dirty="0">
                <a:latin typeface="Times New Roman" panose="02020603050405020304" pitchFamily="18" charset="0"/>
                <a:cs typeface="Times New Roman" panose="02020603050405020304" pitchFamily="18" charset="0"/>
              </a:rPr>
              <a:t>Aurizon </a:t>
            </a:r>
            <a:r>
              <a:rPr lang="en-AU" dirty="0">
                <a:latin typeface="Times New Roman" panose="02020603050405020304" pitchFamily="18" charset="0"/>
                <a:cs typeface="Times New Roman" panose="02020603050405020304" pitchFamily="18" charset="0"/>
              </a:rPr>
              <a:t>[2019] QSC</a:t>
            </a: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13</a:t>
            </a:fld>
            <a:endParaRPr lang="en-US" dirty="0"/>
          </a:p>
        </p:txBody>
      </p:sp>
    </p:spTree>
    <p:extLst>
      <p:ext uri="{BB962C8B-B14F-4D97-AF65-F5344CB8AC3E}">
        <p14:creationId xmlns:p14="http://schemas.microsoft.com/office/powerpoint/2010/main" val="66358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cs typeface="Times New Roman" panose="02020603050405020304" pitchFamily="18" charset="0"/>
              </a:rPr>
              <a:t>THE THREE CYCLES OF THE IMPLIED OVERRULING OF THE AMBIGUITY GATEWAY</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746172"/>
            <a:ext cx="9839186" cy="4496973"/>
          </a:xfrm>
        </p:spPr>
        <p:txBody>
          <a:bodyPr anchor="t">
            <a:noAutofit/>
          </a:bodyPr>
          <a:lstStyle/>
          <a:p>
            <a:pPr>
              <a:lnSpc>
                <a:spcPct val="120000"/>
              </a:lnSpc>
            </a:pPr>
            <a:r>
              <a:rPr lang="en-AU" dirty="0">
                <a:latin typeface="Times New Roman" panose="02020603050405020304" pitchFamily="18" charset="0"/>
                <a:cs typeface="Times New Roman" panose="02020603050405020304" pitchFamily="18" charset="0"/>
              </a:rPr>
              <a:t>[116] Since 2009, the NSW Court of Appeal has held, in three cycles, that any requirement to pass through an ambiguity gateway before evidence of extrinsic facts is receivable, by reason of Mason J’s true rule in </a:t>
            </a:r>
            <a:r>
              <a:rPr lang="en-AU" i="1" dirty="0" err="1">
                <a:latin typeface="Times New Roman" panose="02020603050405020304" pitchFamily="18" charset="0"/>
                <a:cs typeface="Times New Roman" panose="02020603050405020304" pitchFamily="18" charset="0"/>
              </a:rPr>
              <a:t>Codelfa</a:t>
            </a:r>
            <a:r>
              <a:rPr lang="en-AU" dirty="0">
                <a:latin typeface="Times New Roman" panose="02020603050405020304" pitchFamily="18" charset="0"/>
                <a:cs typeface="Times New Roman" panose="02020603050405020304" pitchFamily="18" charset="0"/>
              </a:rPr>
              <a:t>, has been impliedly overruled, confined or explained by inconsistent later High Court decisions.</a:t>
            </a:r>
          </a:p>
          <a:p>
            <a:pPr marL="0" indent="0" algn="r">
              <a:lnSpc>
                <a:spcPct val="120000"/>
              </a:lnSpc>
              <a:buNone/>
            </a:pPr>
            <a:r>
              <a:rPr lang="en-AU" i="1" dirty="0">
                <a:latin typeface="Times New Roman" panose="02020603050405020304" pitchFamily="18" charset="0"/>
                <a:cs typeface="Times New Roman" panose="02020603050405020304" pitchFamily="18" charset="0"/>
              </a:rPr>
              <a:t>Aurizon </a:t>
            </a:r>
            <a:r>
              <a:rPr lang="en-AU" dirty="0">
                <a:latin typeface="Times New Roman" panose="02020603050405020304" pitchFamily="18" charset="0"/>
                <a:cs typeface="Times New Roman" panose="02020603050405020304" pitchFamily="18" charset="0"/>
              </a:rPr>
              <a:t>[2019] QSC</a:t>
            </a: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14</a:t>
            </a:fld>
            <a:endParaRPr lang="en-US" dirty="0"/>
          </a:p>
        </p:txBody>
      </p:sp>
    </p:spTree>
    <p:extLst>
      <p:ext uri="{BB962C8B-B14F-4D97-AF65-F5344CB8AC3E}">
        <p14:creationId xmlns:p14="http://schemas.microsoft.com/office/powerpoint/2010/main" val="3894664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cs typeface="Times New Roman" panose="02020603050405020304" pitchFamily="18" charset="0"/>
              </a:rPr>
              <a:t>OK... SO WHAT’S ADMISSIBLE!?</a:t>
            </a: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637414"/>
            <a:ext cx="9839186" cy="4605731"/>
          </a:xfrm>
        </p:spPr>
        <p:txBody>
          <a:bodyPr anchor="t">
            <a:noAutofit/>
          </a:bodyPr>
          <a:lstStyle/>
          <a:p>
            <a:pPr>
              <a:lnSpc>
                <a:spcPct val="150000"/>
              </a:lnSpc>
            </a:pP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[337] The sort of surrounding circumstances that can be taken into account are ones that enable the meaning of the words used in the document in question to be ascertained as that meaning would appear to a reasonable person who knew the facts concerning those circumstances.</a:t>
            </a:r>
            <a:b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Franklins </a:t>
            </a: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NSWCA</a:t>
            </a: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15</a:t>
            </a:fld>
            <a:endParaRPr lang="en-US" dirty="0"/>
          </a:p>
        </p:txBody>
      </p:sp>
    </p:spTree>
    <p:extLst>
      <p:ext uri="{BB962C8B-B14F-4D97-AF65-F5344CB8AC3E}">
        <p14:creationId xmlns:p14="http://schemas.microsoft.com/office/powerpoint/2010/main" val="3986276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089938"/>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PRIOR DRAFTS &amp; DELETED WORDS</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456268"/>
            <a:ext cx="9839186" cy="4786878"/>
          </a:xfrm>
        </p:spPr>
        <p:txBody>
          <a:bodyPr anchor="t">
            <a:noAutofit/>
          </a:bodyPr>
          <a:lstStyle/>
          <a:p>
            <a:pPr marL="0" indent="0">
              <a:lnSpc>
                <a:spcPct val="150000"/>
              </a:lnSpc>
              <a:buNone/>
            </a:pPr>
            <a:r>
              <a:rPr lang="en-AU" sz="2400" dirty="0">
                <a:latin typeface="Times New Roman" panose="02020603050405020304" pitchFamily="18" charset="0"/>
                <a:ea typeface="Calibri" panose="020F0502020204030204" pitchFamily="34" charset="0"/>
                <a:cs typeface="Times New Roman" panose="02020603050405020304" pitchFamily="18" charset="0"/>
              </a:rPr>
              <a:t>One can consider </a:t>
            </a:r>
            <a:r>
              <a:rPr lang="en-AU" sz="2400" strike="sngStrike" dirty="0">
                <a:latin typeface="Times New Roman" panose="02020603050405020304" pitchFamily="18" charset="0"/>
                <a:ea typeface="Calibri" panose="020F0502020204030204" pitchFamily="34" charset="0"/>
                <a:cs typeface="Times New Roman" panose="02020603050405020304" pitchFamily="18" charset="0"/>
              </a:rPr>
              <a:t>deleted words </a:t>
            </a:r>
            <a:r>
              <a:rPr lang="en-AU" sz="2400" dirty="0">
                <a:latin typeface="Times New Roman" panose="02020603050405020304" pitchFamily="18" charset="0"/>
                <a:ea typeface="Calibri" panose="020F0502020204030204" pitchFamily="34" charset="0"/>
                <a:cs typeface="Times New Roman" panose="02020603050405020304" pitchFamily="18" charset="0"/>
              </a:rPr>
              <a:t>in aid of construction, as part of the background circumstances. </a:t>
            </a:r>
            <a:br>
              <a:rPr lang="en-AU" sz="2400" dirty="0">
                <a:latin typeface="Times New Roman" panose="02020603050405020304" pitchFamily="18" charset="0"/>
                <a:ea typeface="Calibri" panose="020F0502020204030204" pitchFamily="34" charset="0"/>
                <a:cs typeface="Times New Roman" panose="02020603050405020304" pitchFamily="18" charset="0"/>
              </a:rPr>
            </a:br>
            <a:br>
              <a:rPr lang="en-AU" sz="2400" dirty="0">
                <a:latin typeface="Times New Roman" panose="02020603050405020304" pitchFamily="18" charset="0"/>
                <a:ea typeface="Calibri" panose="020F0502020204030204" pitchFamily="34" charset="0"/>
                <a:cs typeface="Times New Roman" panose="02020603050405020304" pitchFamily="18" charset="0"/>
              </a:rPr>
            </a:br>
            <a:r>
              <a:rPr lang="en-A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a:t>
            </a:r>
            <a:r>
              <a:rPr lang="en-AU" sz="2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Lahoud </a:t>
            </a:r>
            <a:r>
              <a:rPr lang="en-A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NSWSC at para [22] t</a:t>
            </a:r>
            <a:r>
              <a:rPr lang="en-AU" sz="2400" dirty="0">
                <a:latin typeface="Times New Roman" panose="02020603050405020304" pitchFamily="18" charset="0"/>
                <a:ea typeface="Calibri" panose="020F0502020204030204" pitchFamily="34" charset="0"/>
                <a:cs typeface="Times New Roman" panose="02020603050405020304" pitchFamily="18" charset="0"/>
              </a:rPr>
              <a:t>he court intimated that it would have been legitimate to refer to omissions in previous drafts “which might negative an inference that the Deed of Settlement bears a meaning positively rejected by the deletion.” </a:t>
            </a:r>
            <a:br>
              <a:rPr lang="en-AU" sz="2400" dirty="0">
                <a:latin typeface="Times New Roman" panose="02020603050405020304" pitchFamily="18" charset="0"/>
                <a:ea typeface="Calibri" panose="020F0502020204030204" pitchFamily="34" charset="0"/>
                <a:cs typeface="Times New Roman" panose="02020603050405020304" pitchFamily="18" charset="0"/>
              </a:rPr>
            </a:br>
            <a:endParaRPr lang="en-AU"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endParaRPr lang="en-A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16</a:t>
            </a:fld>
            <a:endParaRPr lang="en-US" dirty="0"/>
          </a:p>
        </p:txBody>
      </p:sp>
    </p:spTree>
    <p:extLst>
      <p:ext uri="{BB962C8B-B14F-4D97-AF65-F5344CB8AC3E}">
        <p14:creationId xmlns:p14="http://schemas.microsoft.com/office/powerpoint/2010/main" val="2593631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10707876" cy="1379842"/>
          </a:xfrm>
        </p:spPr>
        <p:txBody>
          <a:bodyPr>
            <a:noAutofit/>
          </a:bodyPr>
          <a:lstStyle/>
          <a:p>
            <a:br>
              <a:rPr lang="en-US" sz="3000" b="1" i="1" dirty="0">
                <a:latin typeface="Times New Roman" panose="02020603050405020304" pitchFamily="18" charset="0"/>
                <a:ea typeface="Calibri" charset="0"/>
                <a:cs typeface="Times New Roman" panose="02020603050405020304" pitchFamily="18" charset="0"/>
              </a:rPr>
            </a:br>
            <a:r>
              <a:rPr lang="en-US" sz="3000" b="1" dirty="0">
                <a:latin typeface="Times New Roman" panose="02020603050405020304" pitchFamily="18" charset="0"/>
                <a:ea typeface="Calibri" charset="0"/>
                <a:cs typeface="Times New Roman" panose="02020603050405020304" pitchFamily="18" charset="0"/>
              </a:rPr>
              <a:t>RAILWAY ACCESS AGREEMENT: </a:t>
            </a:r>
            <a:r>
              <a:rPr lang="en-US" sz="3000" b="1" i="1" dirty="0">
                <a:latin typeface="Times New Roman" panose="02020603050405020304" pitchFamily="18" charset="0"/>
                <a:ea typeface="Calibri" charset="0"/>
                <a:cs typeface="Times New Roman" panose="02020603050405020304" pitchFamily="18" charset="0"/>
              </a:rPr>
              <a:t>EVIDENCE OF </a:t>
            </a:r>
            <a:r>
              <a:rPr lang="en-AU" sz="3000" b="1" i="1" dirty="0">
                <a:latin typeface="Times New Roman" panose="02020603050405020304" pitchFamily="18" charset="0"/>
                <a:ea typeface="Calibri" panose="020F0502020204030204" pitchFamily="34" charset="0"/>
                <a:cs typeface="Times New Roman" panose="02020603050405020304" pitchFamily="18" charset="0"/>
              </a:rPr>
              <a:t>MATERIALLY DIFFERENT EXPERIENCE</a:t>
            </a:r>
            <a:r>
              <a:rPr lang="en-AU" sz="3000" b="1" dirty="0">
                <a:latin typeface="Times New Roman" panose="02020603050405020304" pitchFamily="18" charset="0"/>
                <a:ea typeface="Calibri" panose="020F0502020204030204" pitchFamily="34" charset="0"/>
                <a:cs typeface="Times New Roman" panose="02020603050405020304" pitchFamily="18" charset="0"/>
              </a:rPr>
              <a:t> </a:t>
            </a:r>
            <a:r>
              <a:rPr lang="en-AU" sz="3000" b="1" i="1" dirty="0">
                <a:latin typeface="Times New Roman" panose="02020603050405020304" pitchFamily="18" charset="0"/>
                <a:ea typeface="Calibri" panose="020F0502020204030204" pitchFamily="34" charset="0"/>
                <a:cs typeface="Times New Roman" panose="02020603050405020304" pitchFamily="18" charset="0"/>
              </a:rPr>
              <a:t>OF CUSTOMERS</a:t>
            </a:r>
            <a:r>
              <a:rPr lang="en-AU" sz="3000" b="1" dirty="0">
                <a:latin typeface="Times New Roman" panose="02020603050405020304" pitchFamily="18" charset="0"/>
                <a:ea typeface="Calibri" panose="020F0502020204030204" pitchFamily="34" charset="0"/>
                <a:cs typeface="Times New Roman" panose="02020603050405020304" pitchFamily="18" charset="0"/>
              </a:rPr>
              <a:t> </a:t>
            </a:r>
            <a:br>
              <a:rPr lang="en-AU" sz="3000" b="1" dirty="0">
                <a:latin typeface="Times New Roman" panose="02020603050405020304" pitchFamily="18" charset="0"/>
                <a:cs typeface="Times New Roman" panose="02020603050405020304" pitchFamily="18" charset="0"/>
              </a:rPr>
            </a:br>
            <a:endParaRPr lang="en-US" sz="30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637414"/>
            <a:ext cx="9839186" cy="4605731"/>
          </a:xfrm>
        </p:spPr>
        <p:txBody>
          <a:bodyPr anchor="t">
            <a:noAutofit/>
          </a:bodyPr>
          <a:lstStyle/>
          <a:p>
            <a:pPr marL="0" indent="0">
              <a:lnSpc>
                <a:spcPct val="150000"/>
              </a:lnSpc>
              <a:buNone/>
            </a:pPr>
            <a:r>
              <a:rPr lang="en-AU" i="1" dirty="0">
                <a:latin typeface="Times New Roman" panose="02020603050405020304" pitchFamily="18" charset="0"/>
                <a:ea typeface="Calibri" panose="020F0502020204030204" pitchFamily="34" charset="0"/>
                <a:cs typeface="Times New Roman" panose="02020603050405020304" pitchFamily="18" charset="0"/>
              </a:rPr>
              <a:t>And a superficially bizarre game of musical chairs</a:t>
            </a:r>
            <a:r>
              <a:rPr lang="en-AU" dirty="0">
                <a:latin typeface="Times New Roman" panose="02020603050405020304" pitchFamily="18" charset="0"/>
                <a:ea typeface="Calibri" panose="020F0502020204030204" pitchFamily="34" charset="0"/>
                <a:cs typeface="Times New Roman" panose="02020603050405020304" pitchFamily="18" charset="0"/>
              </a:rPr>
              <a:t> </a:t>
            </a:r>
            <a:br>
              <a:rPr lang="en-AU" dirty="0">
                <a:latin typeface="Times New Roman" panose="02020603050405020304" pitchFamily="18" charset="0"/>
                <a:ea typeface="Calibri" panose="020F0502020204030204" pitchFamily="34" charset="0"/>
                <a:cs typeface="Times New Roman" panose="02020603050405020304" pitchFamily="18" charset="0"/>
              </a:rPr>
            </a:br>
            <a:br>
              <a:rPr lang="en-AU" dirty="0">
                <a:latin typeface="Times New Roman" panose="02020603050405020304" pitchFamily="18" charset="0"/>
                <a:ea typeface="Calibri" panose="020F0502020204030204" pitchFamily="34" charset="0"/>
                <a:cs typeface="Times New Roman" panose="02020603050405020304" pitchFamily="18" charset="0"/>
              </a:rPr>
            </a:br>
            <a:r>
              <a:rPr lang="en-AU" dirty="0">
                <a:latin typeface="Times New Roman" panose="02020603050405020304" pitchFamily="18" charset="0"/>
                <a:ea typeface="Calibri" panose="020F0502020204030204" pitchFamily="34" charset="0"/>
                <a:cs typeface="Times New Roman" panose="02020603050405020304" pitchFamily="18" charset="0"/>
              </a:rPr>
              <a:t>Jackson J in </a:t>
            </a:r>
            <a:r>
              <a:rPr lang="en-AU"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Aurizon </a:t>
            </a: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[2019] QSC </a:t>
            </a:r>
            <a:r>
              <a:rPr lang="en-AU" dirty="0">
                <a:latin typeface="Times New Roman" panose="02020603050405020304" pitchFamily="18" charset="0"/>
                <a:ea typeface="Calibri" panose="020F0502020204030204" pitchFamily="34" charset="0"/>
                <a:cs typeface="Times New Roman" panose="02020603050405020304" pitchFamily="18" charset="0"/>
              </a:rPr>
              <a:t>surveyed the principles as to the admissibility of background facts.</a:t>
            </a:r>
            <a:br>
              <a:rPr lang="en-AU"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17</a:t>
            </a:fld>
            <a:endParaRPr lang="en-US" dirty="0"/>
          </a:p>
        </p:txBody>
      </p:sp>
    </p:spTree>
    <p:extLst>
      <p:ext uri="{BB962C8B-B14F-4D97-AF65-F5344CB8AC3E}">
        <p14:creationId xmlns:p14="http://schemas.microsoft.com/office/powerpoint/2010/main" val="4247119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11184126" cy="1379842"/>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600" b="1" i="1" dirty="0">
                <a:latin typeface="Times New Roman" panose="02020603050405020304" pitchFamily="18" charset="0"/>
                <a:ea typeface="Calibri" panose="020F0502020204030204" pitchFamily="34" charset="0"/>
                <a:cs typeface="Times New Roman" panose="02020603050405020304" pitchFamily="18" charset="0"/>
              </a:rPr>
              <a:t>MATERIALLY DIFFERENT EXPERIENCE</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r>
              <a:rPr lang="en-AU" sz="3600" b="1" i="1" dirty="0">
                <a:latin typeface="Times New Roman" panose="02020603050405020304" pitchFamily="18" charset="0"/>
                <a:ea typeface="Calibri" panose="020F0502020204030204" pitchFamily="34" charset="0"/>
                <a:cs typeface="Times New Roman" panose="02020603050405020304" pitchFamily="18" charset="0"/>
              </a:rPr>
              <a:t>OF CUSTOMERS</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br>
              <a:rPr lang="en-AU" sz="5400" b="1" dirty="0">
                <a:latin typeface="Times New Roman" panose="02020603050405020304" pitchFamily="18" charset="0"/>
                <a:cs typeface="Times New Roman" panose="02020603050405020304" pitchFamily="18" charset="0"/>
              </a:rPr>
            </a:b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712599" y="1370714"/>
            <a:ext cx="9972765" cy="4605731"/>
          </a:xfrm>
        </p:spPr>
        <p:txBody>
          <a:bodyPr anchor="t">
            <a:noAutofit/>
          </a:bodyPr>
          <a:lstStyle/>
          <a:p>
            <a:pPr marL="0" indent="0">
              <a:lnSpc>
                <a:spcPct val="150000"/>
              </a:lnSpc>
              <a:buNone/>
            </a:pPr>
            <a:r>
              <a:rPr lang="en-AU" sz="2400" dirty="0">
                <a:latin typeface="Times New Roman" panose="02020603050405020304" pitchFamily="18" charset="0"/>
                <a:ea typeface="Calibri" panose="020F0502020204030204" pitchFamily="34" charset="0"/>
                <a:cs typeface="Times New Roman" panose="02020603050405020304" pitchFamily="18" charset="0"/>
              </a:rPr>
              <a:t>In </a:t>
            </a:r>
            <a:r>
              <a:rPr lang="en-AU" sz="2400" i="1" dirty="0">
                <a:latin typeface="Times New Roman" panose="02020603050405020304" pitchFamily="18" charset="0"/>
                <a:ea typeface="Calibri" panose="020F0502020204030204" pitchFamily="34" charset="0"/>
                <a:cs typeface="Times New Roman" panose="02020603050405020304" pitchFamily="18" charset="0"/>
              </a:rPr>
              <a:t>Aurizon, </a:t>
            </a:r>
            <a:r>
              <a:rPr lang="en-AU" sz="2400" dirty="0">
                <a:latin typeface="Times New Roman" panose="02020603050405020304" pitchFamily="18" charset="0"/>
                <a:ea typeface="Calibri" panose="020F0502020204030204" pitchFamily="34" charset="0"/>
                <a:cs typeface="Times New Roman" panose="02020603050405020304" pitchFamily="18" charset="0"/>
              </a:rPr>
              <a:t>there was a series of contracts with various mining companies (“Customers”) whereby Aurizon, the operator of railway infrastructure including tracks, provided access to such Customers so that they could bring their products to port for shipping. </a:t>
            </a:r>
          </a:p>
          <a:p>
            <a:pPr marL="0" indent="0">
              <a:lnSpc>
                <a:spcPct val="150000"/>
              </a:lnSpc>
              <a:buNone/>
            </a:pPr>
            <a:r>
              <a:rPr lang="en-AU" sz="2400" dirty="0">
                <a:latin typeface="Times New Roman" panose="02020603050405020304" pitchFamily="18" charset="0"/>
                <a:ea typeface="Calibri" panose="020F0502020204030204" pitchFamily="34" charset="0"/>
                <a:cs typeface="Times New Roman" panose="02020603050405020304" pitchFamily="18" charset="0"/>
              </a:rPr>
              <a:t>The railway track required upgrading and a complicated series of contracts were entered into with each of the mines; with the costs that they were to contribute being referable to the proportion of the proposed future track that it was understood they would have access to.</a:t>
            </a:r>
            <a:br>
              <a:rPr lang="en-AU" sz="3600" dirty="0">
                <a:latin typeface="Times New Roman" panose="02020603050405020304" pitchFamily="18" charset="0"/>
                <a:ea typeface="Calibri" panose="020F0502020204030204" pitchFamily="34" charset="0"/>
                <a:cs typeface="Times New Roman" panose="02020603050405020304" pitchFamily="18" charset="0"/>
              </a:rPr>
            </a:br>
            <a:endParaRPr lang="en-AU" sz="3600"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18</a:t>
            </a:fld>
            <a:endParaRPr lang="en-US" dirty="0"/>
          </a:p>
        </p:txBody>
      </p:sp>
    </p:spTree>
    <p:extLst>
      <p:ext uri="{BB962C8B-B14F-4D97-AF65-F5344CB8AC3E}">
        <p14:creationId xmlns:p14="http://schemas.microsoft.com/office/powerpoint/2010/main" val="3431315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316" y="614855"/>
            <a:ext cx="11303234" cy="781986"/>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600" b="1" i="1" dirty="0">
                <a:latin typeface="Times New Roman" panose="02020603050405020304" pitchFamily="18" charset="0"/>
                <a:ea typeface="Calibri" panose="020F0502020204030204" pitchFamily="34" charset="0"/>
                <a:cs typeface="Times New Roman" panose="02020603050405020304" pitchFamily="18" charset="0"/>
              </a:rPr>
              <a:t>MATERIALLY DIFFERENT EXPERIENCE</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r>
              <a:rPr lang="en-AU" sz="3600" b="1" i="1" dirty="0">
                <a:latin typeface="Times New Roman" panose="02020603050405020304" pitchFamily="18" charset="0"/>
                <a:ea typeface="Calibri" panose="020F0502020204030204" pitchFamily="34" charset="0"/>
                <a:cs typeface="Times New Roman" panose="02020603050405020304" pitchFamily="18" charset="0"/>
              </a:rPr>
              <a:t>OF CUSTOMERS</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br>
              <a:rPr lang="en-AU" sz="5400" b="1" dirty="0">
                <a:latin typeface="Times New Roman" panose="02020603050405020304" pitchFamily="18" charset="0"/>
                <a:cs typeface="Times New Roman" panose="02020603050405020304" pitchFamily="18" charset="0"/>
              </a:rPr>
            </a:b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793516" y="1396841"/>
            <a:ext cx="9839186" cy="4637629"/>
          </a:xfrm>
        </p:spPr>
        <p:txBody>
          <a:bodyPr anchor="t">
            <a:noAutofit/>
          </a:bodyPr>
          <a:lstStyle/>
          <a:p>
            <a:pPr marL="0" indent="0">
              <a:lnSpc>
                <a:spcPct val="100000"/>
              </a:lnSpc>
              <a:buNone/>
            </a:pPr>
            <a:r>
              <a:rPr lang="en-AU" sz="2200" dirty="0">
                <a:latin typeface="Times New Roman" panose="02020603050405020304" pitchFamily="18" charset="0"/>
                <a:ea typeface="Calibri" panose="020F0502020204030204" pitchFamily="34" charset="0"/>
                <a:cs typeface="Times New Roman" panose="02020603050405020304" pitchFamily="18" charset="0"/>
              </a:rPr>
              <a:t>The contracts allowed them to give notice that they would not use a particular section of the track and that would mean that their contribution to the cost of the upgrade would be proportionately diminished; and would then fall on other proposed users. </a:t>
            </a:r>
            <a:br>
              <a:rPr lang="en-AU" sz="2200" dirty="0">
                <a:latin typeface="Times New Roman" panose="02020603050405020304" pitchFamily="18" charset="0"/>
                <a:ea typeface="Calibri" panose="020F0502020204030204" pitchFamily="34" charset="0"/>
                <a:cs typeface="Times New Roman" panose="02020603050405020304" pitchFamily="18" charset="0"/>
              </a:rPr>
            </a:br>
            <a:br>
              <a:rPr lang="en-AU" sz="2200" dirty="0">
                <a:latin typeface="Times New Roman" panose="02020603050405020304" pitchFamily="18" charset="0"/>
                <a:ea typeface="Calibri" panose="020F0502020204030204" pitchFamily="34" charset="0"/>
                <a:cs typeface="Times New Roman" panose="02020603050405020304" pitchFamily="18" charset="0"/>
              </a:rPr>
            </a:br>
            <a:r>
              <a:rPr lang="en-AU" sz="2200" dirty="0">
                <a:latin typeface="Times New Roman" panose="02020603050405020304" pitchFamily="18" charset="0"/>
                <a:ea typeface="Calibri" panose="020F0502020204030204" pitchFamily="34" charset="0"/>
                <a:cs typeface="Times New Roman" panose="02020603050405020304" pitchFamily="18" charset="0"/>
              </a:rPr>
              <a:t>In what was described by his Honour as a “superficially bizarre game of musical chairs”, the majority of the mines all served notice. </a:t>
            </a:r>
            <a:br>
              <a:rPr lang="en-AU" sz="2200" dirty="0">
                <a:latin typeface="Times New Roman" panose="02020603050405020304" pitchFamily="18" charset="0"/>
                <a:ea typeface="Calibri" panose="020F0502020204030204" pitchFamily="34" charset="0"/>
                <a:cs typeface="Times New Roman" panose="02020603050405020304" pitchFamily="18" charset="0"/>
              </a:rPr>
            </a:br>
            <a:br>
              <a:rPr lang="en-AU" sz="2200" dirty="0">
                <a:latin typeface="Times New Roman" panose="02020603050405020304" pitchFamily="18" charset="0"/>
                <a:ea typeface="Calibri" panose="020F0502020204030204" pitchFamily="34" charset="0"/>
                <a:cs typeface="Times New Roman" panose="02020603050405020304" pitchFamily="18" charset="0"/>
              </a:rPr>
            </a:br>
            <a:r>
              <a:rPr lang="en-AU" sz="2200" dirty="0">
                <a:latin typeface="Times New Roman" panose="02020603050405020304" pitchFamily="18" charset="0"/>
                <a:ea typeface="Calibri" panose="020F0502020204030204" pitchFamily="34" charset="0"/>
                <a:cs typeface="Times New Roman" panose="02020603050405020304" pitchFamily="18" charset="0"/>
              </a:rPr>
              <a:t>Their case was that they were entitled to do so under cl. 6.1 (c).</a:t>
            </a:r>
            <a:br>
              <a:rPr lang="en-AU" sz="2200" dirty="0">
                <a:latin typeface="Times New Roman" panose="02020603050405020304" pitchFamily="18" charset="0"/>
                <a:ea typeface="Calibri" panose="020F0502020204030204" pitchFamily="34" charset="0"/>
                <a:cs typeface="Times New Roman" panose="02020603050405020304" pitchFamily="18" charset="0"/>
              </a:rPr>
            </a:br>
            <a:br>
              <a:rPr lang="en-AU" sz="2200" dirty="0">
                <a:latin typeface="Times New Roman" panose="02020603050405020304" pitchFamily="18" charset="0"/>
                <a:ea typeface="Calibri" panose="020F0502020204030204" pitchFamily="34" charset="0"/>
                <a:cs typeface="Times New Roman" panose="02020603050405020304" pitchFamily="18" charset="0"/>
              </a:rPr>
            </a:br>
            <a:r>
              <a:rPr lang="en-AU" sz="2200" dirty="0">
                <a:latin typeface="Times New Roman" panose="02020603050405020304" pitchFamily="18" charset="0"/>
                <a:ea typeface="Calibri" panose="020F0502020204030204" pitchFamily="34" charset="0"/>
                <a:cs typeface="Times New Roman" panose="02020603050405020304" pitchFamily="18" charset="0"/>
              </a:rPr>
              <a:t>The case went on appeal [2020] QCA 182, and the judgments show how, in this developing area, judges can take different views up the chain of appeals as to matters pertaining to construction of contracts and implication of “good faith” terms. </a:t>
            </a:r>
          </a:p>
          <a:p>
            <a:pPr marL="0" indent="0">
              <a:lnSpc>
                <a:spcPct val="150000"/>
              </a:lnSpc>
              <a:buNone/>
            </a:pP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19</a:t>
            </a:fld>
            <a:endParaRPr lang="en-US" dirty="0"/>
          </a:p>
        </p:txBody>
      </p:sp>
    </p:spTree>
    <p:extLst>
      <p:ext uri="{BB962C8B-B14F-4D97-AF65-F5344CB8AC3E}">
        <p14:creationId xmlns:p14="http://schemas.microsoft.com/office/powerpoint/2010/main" val="424919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693" y="773030"/>
            <a:ext cx="10678665" cy="538849"/>
          </a:xfrm>
        </p:spPr>
        <p:txBody>
          <a:bodyPr>
            <a:normAutofit fontScale="90000"/>
          </a:bodyPr>
          <a:lstStyle/>
          <a:p>
            <a:r>
              <a:rPr lang="en-US" sz="3600" b="1" dirty="0">
                <a:latin typeface="Times New Roman" panose="02020603050405020304" pitchFamily="18" charset="0"/>
                <a:ea typeface="Calibri" charset="0"/>
                <a:cs typeface="Times New Roman" panose="02020603050405020304" pitchFamily="18" charset="0"/>
              </a:rPr>
              <a:t>TOPICS COVERED BY THIS SESSION</a:t>
            </a:r>
            <a:br>
              <a:rPr lang="en-US" sz="3600" b="1" dirty="0">
                <a:latin typeface="Times New Roman" panose="02020603050405020304" pitchFamily="18" charset="0"/>
                <a:ea typeface="Calibri" charset="0"/>
                <a:cs typeface="Times New Roman" panose="02020603050405020304" pitchFamily="18" charset="0"/>
              </a:rPr>
            </a:br>
            <a:endParaRPr lang="en-US" sz="40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723065" y="1292187"/>
            <a:ext cx="10212470" cy="5565813"/>
          </a:xfrm>
        </p:spPr>
        <p:txBody>
          <a:bodyPr anchor="t">
            <a:noAutofit/>
          </a:bodyPr>
          <a:lstStyle/>
          <a:p>
            <a:pPr>
              <a:lnSpc>
                <a:spcPct val="150000"/>
              </a:lnSpc>
              <a:buFont typeface="Wingdings" panose="05000000000000000000" pitchFamily="2" charset="2"/>
              <a:buChar char="§"/>
            </a:pPr>
            <a:r>
              <a:rPr lang="en-AU" sz="2000" dirty="0">
                <a:latin typeface="Times New Roman" panose="02020603050405020304" pitchFamily="18" charset="0"/>
                <a:cs typeface="Times New Roman" panose="02020603050405020304" pitchFamily="18" charset="0"/>
              </a:rPr>
              <a:t>Admissibility of background evidence/surrounding circumstances in contractual disputes</a:t>
            </a:r>
          </a:p>
          <a:p>
            <a:pPr lvl="1">
              <a:lnSpc>
                <a:spcPct val="150000"/>
              </a:lnSpc>
            </a:pPr>
            <a:r>
              <a:rPr lang="en-AU" sz="2000" dirty="0">
                <a:latin typeface="Times New Roman" panose="02020603050405020304" pitchFamily="18" charset="0"/>
                <a:cs typeface="Times New Roman" panose="02020603050405020304" pitchFamily="18" charset="0"/>
              </a:rPr>
              <a:t>Is this restricted to when a contract is ambiguous?</a:t>
            </a:r>
          </a:p>
          <a:p>
            <a:pPr lvl="1">
              <a:lnSpc>
                <a:spcPct val="150000"/>
              </a:lnSpc>
            </a:pPr>
            <a:r>
              <a:rPr lang="en-AU" sz="2000" dirty="0">
                <a:latin typeface="Times New Roman" panose="02020603050405020304" pitchFamily="18" charset="0"/>
                <a:cs typeface="Times New Roman" panose="02020603050405020304" pitchFamily="18" charset="0"/>
              </a:rPr>
              <a:t>What about rectification &amp; deceit cases? </a:t>
            </a:r>
            <a:endParaRPr lang="en-AU" sz="2000" i="1" dirty="0">
              <a:latin typeface="Times New Roman" panose="02020603050405020304" pitchFamily="18" charset="0"/>
              <a:cs typeface="Times New Roman" panose="02020603050405020304" pitchFamily="18" charset="0"/>
            </a:endParaRPr>
          </a:p>
          <a:p>
            <a:pPr lvl="1">
              <a:lnSpc>
                <a:spcPct val="150000"/>
              </a:lnSpc>
            </a:pPr>
            <a:r>
              <a:rPr lang="en-AU" sz="2000" dirty="0">
                <a:latin typeface="Times New Roman" panose="02020603050405020304" pitchFamily="18" charset="0"/>
                <a:cs typeface="Times New Roman" panose="02020603050405020304" pitchFamily="18" charset="0"/>
              </a:rPr>
              <a:t>What evidence has been admitted in some famous (e.g. </a:t>
            </a:r>
            <a:r>
              <a:rPr lang="en-AU" sz="2000" i="1" dirty="0" err="1">
                <a:latin typeface="Times New Roman" panose="02020603050405020304" pitchFamily="18" charset="0"/>
                <a:cs typeface="Times New Roman" panose="02020603050405020304" pitchFamily="18" charset="0"/>
              </a:rPr>
              <a:t>Codelfa</a:t>
            </a:r>
            <a:r>
              <a:rPr lang="en-AU" sz="2000" i="1" dirty="0">
                <a:latin typeface="Times New Roman" panose="02020603050405020304" pitchFamily="18" charset="0"/>
                <a:cs typeface="Times New Roman" panose="02020603050405020304" pitchFamily="18" charset="0"/>
              </a:rPr>
              <a:t>)</a:t>
            </a:r>
            <a:r>
              <a:rPr lang="en-AU" sz="2000" dirty="0">
                <a:latin typeface="Times New Roman" panose="02020603050405020304" pitchFamily="18" charset="0"/>
                <a:cs typeface="Times New Roman" panose="02020603050405020304" pitchFamily="18" charset="0"/>
              </a:rPr>
              <a:t> and not-so-famous cases?</a:t>
            </a: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a:t>
            </a:fld>
            <a:endParaRPr lang="en-US" dirty="0"/>
          </a:p>
        </p:txBody>
      </p:sp>
    </p:spTree>
    <p:extLst>
      <p:ext uri="{BB962C8B-B14F-4D97-AF65-F5344CB8AC3E}">
        <p14:creationId xmlns:p14="http://schemas.microsoft.com/office/powerpoint/2010/main" val="1391814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316" y="614854"/>
            <a:ext cx="11274659" cy="1080595"/>
          </a:xfrm>
        </p:spPr>
        <p:txBody>
          <a:bodyPr>
            <a:normAutofit fontScale="90000"/>
          </a:bodyPr>
          <a:lstStyle/>
          <a:p>
            <a:br>
              <a:rPr lang="en-US" sz="3600" b="1" i="1" dirty="0">
                <a:latin typeface="Times New Roman" panose="02020603050405020304" pitchFamily="18" charset="0"/>
                <a:ea typeface="Calibri" charset="0"/>
                <a:cs typeface="Times New Roman" panose="02020603050405020304" pitchFamily="18" charset="0"/>
              </a:rPr>
            </a:br>
            <a:r>
              <a:rPr lang="en-AU" sz="3600" b="1" i="1" dirty="0">
                <a:latin typeface="Times New Roman" panose="02020603050405020304" pitchFamily="18" charset="0"/>
                <a:ea typeface="Calibri" panose="020F0502020204030204" pitchFamily="34" charset="0"/>
                <a:cs typeface="Times New Roman" panose="02020603050405020304" pitchFamily="18" charset="0"/>
              </a:rPr>
              <a:t>MATERIALLY DIFFERENT EXPERIENCE</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r>
              <a:rPr lang="en-AU" sz="3600" b="1" i="1" dirty="0">
                <a:latin typeface="Times New Roman" panose="02020603050405020304" pitchFamily="18" charset="0"/>
                <a:ea typeface="Calibri" panose="020F0502020204030204" pitchFamily="34" charset="0"/>
                <a:cs typeface="Times New Roman" panose="02020603050405020304" pitchFamily="18" charset="0"/>
              </a:rPr>
              <a:t>OF CUSTOMERS</a:t>
            </a:r>
            <a:r>
              <a:rPr lang="en-AU" sz="3600" b="1" dirty="0">
                <a:latin typeface="Times New Roman" panose="02020603050405020304" pitchFamily="18" charset="0"/>
                <a:ea typeface="Calibri" panose="020F0502020204030204" pitchFamily="34" charset="0"/>
                <a:cs typeface="Times New Roman" panose="02020603050405020304" pitchFamily="18" charset="0"/>
              </a:rPr>
              <a:t> </a:t>
            </a:r>
            <a:br>
              <a:rPr lang="en-AU" sz="5400" b="1" dirty="0">
                <a:latin typeface="Times New Roman" panose="02020603050405020304" pitchFamily="18" charset="0"/>
                <a:cs typeface="Times New Roman" panose="02020603050405020304" pitchFamily="18" charset="0"/>
              </a:rPr>
            </a:b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828800"/>
            <a:ext cx="9839186" cy="4414346"/>
          </a:xfrm>
        </p:spPr>
        <p:txBody>
          <a:bodyPr anchor="t">
            <a:noAutofit/>
          </a:bodyPr>
          <a:lstStyle/>
          <a:p>
            <a:pPr marL="0" indent="0">
              <a:lnSpc>
                <a:spcPct val="150000"/>
              </a:lnSpc>
              <a:buNone/>
            </a:pPr>
            <a:r>
              <a:rPr lang="en-AU" dirty="0">
                <a:latin typeface="Times New Roman" panose="02020603050405020304" pitchFamily="18" charset="0"/>
                <a:ea typeface="Calibri" panose="020F0502020204030204" pitchFamily="34" charset="0"/>
                <a:cs typeface="Times New Roman" panose="02020603050405020304" pitchFamily="18" charset="0"/>
              </a:rPr>
              <a:t>Going back to the trial: </a:t>
            </a:r>
          </a:p>
          <a:p>
            <a:pPr marL="0" indent="0">
              <a:lnSpc>
                <a:spcPct val="150000"/>
              </a:lnSpc>
              <a:buNone/>
            </a:pPr>
            <a:r>
              <a:rPr lang="en-AU" dirty="0">
                <a:latin typeface="Times New Roman" panose="02020603050405020304" pitchFamily="18" charset="0"/>
                <a:ea typeface="Calibri" panose="020F0502020204030204" pitchFamily="34" charset="0"/>
                <a:cs typeface="Times New Roman" panose="02020603050405020304" pitchFamily="18" charset="0"/>
              </a:rPr>
              <a:t>A mutually known background fact that was admitted in aid of construction of Cl 6.1 was that the Customers were of materially varying experience (from one another) in mining and exporting and were of materially varying financial means.</a:t>
            </a:r>
          </a:p>
          <a:p>
            <a:pPr marL="0" indent="0">
              <a:lnSpc>
                <a:spcPct val="100000"/>
              </a:lnSpc>
              <a:buNone/>
            </a:pPr>
            <a:endParaRPr lang="en-AU" sz="1800" dirty="0">
              <a:latin typeface="Calibri" panose="020F0502020204030204" pitchFamily="34" charset="0"/>
              <a:ea typeface="Calibri" panose="020F0502020204030204" pitchFamily="34" charset="0"/>
            </a:endParaRPr>
          </a:p>
          <a:p>
            <a:pPr marL="0" indent="0">
              <a:lnSpc>
                <a:spcPct val="100000"/>
              </a:lnSpc>
              <a:buNone/>
            </a:pPr>
            <a:br>
              <a:rPr lang="en-AU" sz="1800" dirty="0">
                <a:ea typeface="Calibri" panose="020F0502020204030204" pitchFamily="34" charset="0"/>
              </a:rPr>
            </a:br>
            <a:endParaRPr lang="en-AU" sz="1800" dirty="0"/>
          </a:p>
          <a:p>
            <a:pPr marL="0" indent="0">
              <a:lnSpc>
                <a:spcPct val="100000"/>
              </a:lnSpc>
              <a:buNone/>
            </a:pPr>
            <a:endParaRPr lang="en-AU" sz="1800" dirty="0">
              <a:latin typeface="Calibri" panose="020F0502020204030204" pitchFamily="34" charset="0"/>
              <a:ea typeface="Calibri" panose="020F0502020204030204" pitchFamily="34" charset="0"/>
            </a:endParaRPr>
          </a:p>
          <a:p>
            <a:pPr marL="0" indent="0">
              <a:lnSpc>
                <a:spcPct val="150000"/>
              </a:lnSpc>
              <a:buNone/>
            </a:pP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20</a:t>
            </a:fld>
            <a:endParaRPr lang="en-US" dirty="0"/>
          </a:p>
        </p:txBody>
      </p:sp>
    </p:spTree>
    <p:extLst>
      <p:ext uri="{BB962C8B-B14F-4D97-AF65-F5344CB8AC3E}">
        <p14:creationId xmlns:p14="http://schemas.microsoft.com/office/powerpoint/2010/main" val="1668802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6BEFB-17EB-47F3-8145-588944F2E9D1}"/>
              </a:ext>
            </a:extLst>
          </p:cNvPr>
          <p:cNvSpPr>
            <a:spLocks noGrp="1"/>
          </p:cNvSpPr>
          <p:nvPr>
            <p:ph type="title"/>
          </p:nvPr>
        </p:nvSpPr>
        <p:spPr>
          <a:xfrm>
            <a:off x="584200" y="790576"/>
            <a:ext cx="10515600" cy="965199"/>
          </a:xfrm>
        </p:spPr>
        <p:txBody>
          <a:bodyPr>
            <a:normAutofit fontScale="90000"/>
          </a:bodyPr>
          <a:lstStyle/>
          <a:p>
            <a:r>
              <a:rPr lang="en-AU" sz="4000" b="1" dirty="0">
                <a:latin typeface="Times New Roman" panose="02020603050405020304" pitchFamily="18" charset="0"/>
                <a:cs typeface="Times New Roman" panose="02020603050405020304" pitchFamily="18" charset="0"/>
              </a:rPr>
              <a:t>A concluded antecedent agreement : its all shadows and light...</a:t>
            </a:r>
            <a:br>
              <a:rPr lang="en-AU" sz="4400" b="1" i="1" dirty="0">
                <a:latin typeface="Times New Roman" panose="02020603050405020304" pitchFamily="18" charset="0"/>
                <a:cs typeface="Times New Roman" panose="02020603050405020304" pitchFamily="18" charset="0"/>
              </a:rPr>
            </a:br>
            <a:endParaRPr lang="en-AU"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2F2EA09-DE2E-47A9-975C-DCA9BA99B7C8}"/>
              </a:ext>
            </a:extLst>
          </p:cNvPr>
          <p:cNvSpPr>
            <a:spLocks noGrp="1"/>
          </p:cNvSpPr>
          <p:nvPr>
            <p:ph idx="1"/>
          </p:nvPr>
        </p:nvSpPr>
        <p:spPr/>
        <p:txBody>
          <a:bodyPr>
            <a:normAutofit fontScale="85000" lnSpcReduction="10000"/>
          </a:bodyPr>
          <a:lstStyle/>
          <a:p>
            <a:pPr>
              <a:buFont typeface="Wingdings" panose="05000000000000000000" pitchFamily="2" charset="2"/>
              <a:buChar char="§"/>
            </a:pPr>
            <a:r>
              <a:rPr lang="en-AU" dirty="0">
                <a:latin typeface="Times New Roman" panose="02020603050405020304" pitchFamily="18" charset="0"/>
                <a:cs typeface="Times New Roman" panose="02020603050405020304" pitchFamily="18" charset="0"/>
              </a:rPr>
              <a:t>A </a:t>
            </a:r>
            <a:r>
              <a:rPr lang="en-AU" i="1" dirty="0">
                <a:latin typeface="Times New Roman" panose="02020603050405020304" pitchFamily="18" charset="0"/>
                <a:cs typeface="Times New Roman" panose="02020603050405020304" pitchFamily="18" charset="0"/>
              </a:rPr>
              <a:t>concluded antecedent </a:t>
            </a:r>
            <a:r>
              <a:rPr lang="en-AU" dirty="0">
                <a:latin typeface="Times New Roman" panose="02020603050405020304" pitchFamily="18" charset="0"/>
                <a:cs typeface="Times New Roman" panose="02020603050405020304" pitchFamily="18" charset="0"/>
              </a:rPr>
              <a:t>agreement may be relied on in interpreting a </a:t>
            </a:r>
            <a:r>
              <a:rPr lang="en-AU" i="1" dirty="0">
                <a:latin typeface="Times New Roman" panose="02020603050405020304" pitchFamily="18" charset="0"/>
                <a:cs typeface="Times New Roman" panose="02020603050405020304" pitchFamily="18" charset="0"/>
              </a:rPr>
              <a:t>later instrument </a:t>
            </a:r>
            <a:r>
              <a:rPr lang="en-AU" dirty="0">
                <a:latin typeface="Times New Roman" panose="02020603050405020304" pitchFamily="18" charset="0"/>
                <a:cs typeface="Times New Roman" panose="02020603050405020304" pitchFamily="18" charset="0"/>
              </a:rPr>
              <a:t>made pursuant to that agreement :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e.g.:</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 agreed draft lease attached to an agreement for lease </a:t>
            </a: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a:t>
            </a:r>
            <a:r>
              <a:rPr lang="en-AU" b="0" i="0" dirty="0">
                <a:solidFill>
                  <a:srgbClr val="000000"/>
                </a:solidFill>
                <a:effectLst/>
                <a:latin typeface="Times New Roman" panose="02020603050405020304" pitchFamily="18" charset="0"/>
                <a:cs typeface="Times New Roman" panose="02020603050405020304" pitchFamily="18" charset="0"/>
              </a:rPr>
              <a:t> agreement in express terms that some words in it are to be replaced by others </a:t>
            </a:r>
            <a:br>
              <a:rPr lang="en-AU" b="0" i="0" dirty="0">
                <a:solidFill>
                  <a:srgbClr val="000000"/>
                </a:solidFill>
                <a:effectLst/>
                <a:latin typeface="Times New Roman" panose="02020603050405020304" pitchFamily="18" charset="0"/>
                <a:cs typeface="Times New Roman" panose="02020603050405020304" pitchFamily="18" charset="0"/>
              </a:rPr>
            </a:br>
            <a:r>
              <a:rPr lang="en-AU" b="0" i="0" dirty="0">
                <a:solidFill>
                  <a:srgbClr val="000000"/>
                </a:solidFill>
                <a:effectLst/>
                <a:latin typeface="Times New Roman" panose="02020603050405020304" pitchFamily="18" charset="0"/>
                <a:cs typeface="Times New Roman" panose="02020603050405020304" pitchFamily="18" charset="0"/>
              </a:rPr>
              <a:t>-- where it is disputed that a later contract is intended to </a:t>
            </a:r>
            <a:r>
              <a:rPr lang="en-AU" b="0" i="0" dirty="0" err="1">
                <a:solidFill>
                  <a:srgbClr val="000000"/>
                </a:solidFill>
                <a:effectLst/>
                <a:latin typeface="Times New Roman" panose="02020603050405020304" pitchFamily="18" charset="0"/>
                <a:cs typeface="Times New Roman" panose="02020603050405020304" pitchFamily="18" charset="0"/>
              </a:rPr>
              <a:t>supercede</a:t>
            </a:r>
            <a:r>
              <a:rPr lang="en-AU" b="0" i="0" dirty="0">
                <a:solidFill>
                  <a:srgbClr val="000000"/>
                </a:solidFill>
                <a:effectLst/>
                <a:latin typeface="Times New Roman" panose="02020603050405020304" pitchFamily="18" charset="0"/>
                <a:cs typeface="Times New Roman" panose="02020603050405020304" pitchFamily="18" charset="0"/>
              </a:rPr>
              <a:t> the earlier one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dirty="0">
                <a:latin typeface="Times New Roman" panose="02020603050405020304" pitchFamily="18" charset="0"/>
                <a:cs typeface="Times New Roman" panose="02020603050405020304" pitchFamily="18" charset="0"/>
              </a:rPr>
              <a:t>“</a:t>
            </a:r>
            <a:r>
              <a:rPr lang="en-AU" b="0" i="0" dirty="0">
                <a:solidFill>
                  <a:srgbClr val="000000"/>
                </a:solidFill>
                <a:effectLst/>
                <a:latin typeface="Times New Roman" panose="02020603050405020304" pitchFamily="18" charset="0"/>
                <a:cs typeface="Times New Roman" panose="02020603050405020304" pitchFamily="18" charset="0"/>
              </a:rPr>
              <a:t>Since it may be assumed that each expression bears a different meaning, valuable light and shade may throw a problem of construction into sharper relief.”</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i="1" dirty="0">
                <a:latin typeface="Times New Roman" panose="02020603050405020304" pitchFamily="18" charset="0"/>
                <a:cs typeface="Times New Roman" panose="02020603050405020304" pitchFamily="18" charset="0"/>
              </a:rPr>
              <a:t>Shepparto</a:t>
            </a:r>
            <a:r>
              <a:rPr lang="en-AU" dirty="0">
                <a:latin typeface="Times New Roman" panose="02020603050405020304" pitchFamily="18" charset="0"/>
                <a:cs typeface="Times New Roman" panose="02020603050405020304" pitchFamily="18" charset="0"/>
              </a:rPr>
              <a:t>n [2011] VSC , citing various authorities </a:t>
            </a:r>
          </a:p>
        </p:txBody>
      </p:sp>
      <p:sp>
        <p:nvSpPr>
          <p:cNvPr id="4" name="Footer Placeholder 5">
            <a:extLst>
              <a:ext uri="{FF2B5EF4-FFF2-40B4-BE49-F238E27FC236}">
                <a16:creationId xmlns:a16="http://schemas.microsoft.com/office/drawing/2014/main" id="{471AEBEF-8720-4C8A-A0E7-25797456269A}"/>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F77B96F0-E096-4AEF-A666-05670923B562}"/>
              </a:ext>
            </a:extLst>
          </p:cNvPr>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Tree>
    <p:extLst>
      <p:ext uri="{BB962C8B-B14F-4D97-AF65-F5344CB8AC3E}">
        <p14:creationId xmlns:p14="http://schemas.microsoft.com/office/powerpoint/2010/main" val="1500777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17252-6BB4-4154-8AEE-2CBC483C4C49}"/>
              </a:ext>
            </a:extLst>
          </p:cNvPr>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LEASES, including Crown leases </a:t>
            </a:r>
          </a:p>
        </p:txBody>
      </p:sp>
      <p:sp>
        <p:nvSpPr>
          <p:cNvPr id="3" name="Content Placeholder 2">
            <a:extLst>
              <a:ext uri="{FF2B5EF4-FFF2-40B4-BE49-F238E27FC236}">
                <a16:creationId xmlns:a16="http://schemas.microsoft.com/office/drawing/2014/main" id="{11F2F778-ECEC-48FC-A21E-BC6313E5B49C}"/>
              </a:ext>
            </a:extLst>
          </p:cNvPr>
          <p:cNvSpPr>
            <a:spLocks noGrp="1"/>
          </p:cNvSpPr>
          <p:nvPr>
            <p:ph idx="1"/>
          </p:nvPr>
        </p:nvSpPr>
        <p:spPr/>
        <p:txBody>
          <a:bodyPr>
            <a:normAutofit fontScale="85000" lnSpcReduction="20000"/>
          </a:bodyPr>
          <a:lstStyle/>
          <a:p>
            <a:pPr algn="l"/>
            <a:r>
              <a:rPr lang="en-AU" b="0" i="0" dirty="0">
                <a:solidFill>
                  <a:srgbClr val="000000"/>
                </a:solidFill>
                <a:effectLst/>
                <a:latin typeface="Times New Roman" panose="02020603050405020304" pitchFamily="18" charset="0"/>
              </a:rPr>
              <a:t> In </a:t>
            </a:r>
            <a:r>
              <a:rPr lang="en-AU" b="0" i="1" dirty="0" err="1">
                <a:solidFill>
                  <a:srgbClr val="000000"/>
                </a:solidFill>
                <a:effectLst/>
                <a:latin typeface="Times New Roman" panose="02020603050405020304" pitchFamily="18" charset="0"/>
              </a:rPr>
              <a:t>Supabarn</a:t>
            </a:r>
            <a:r>
              <a:rPr lang="en-AU" b="0" i="0" dirty="0">
                <a:solidFill>
                  <a:srgbClr val="000000"/>
                </a:solidFill>
                <a:effectLst/>
                <a:latin typeface="Times New Roman" panose="02020603050405020304" pitchFamily="18" charset="0"/>
              </a:rPr>
              <a:t> [2020] ACTSC , the question was whether clauses in a </a:t>
            </a:r>
            <a:r>
              <a:rPr lang="en-AU" b="0" i="1" dirty="0">
                <a:solidFill>
                  <a:srgbClr val="000000"/>
                </a:solidFill>
                <a:effectLst/>
                <a:latin typeface="Times New Roman" panose="02020603050405020304" pitchFamily="18" charset="0"/>
              </a:rPr>
              <a:t>registered lease </a:t>
            </a:r>
            <a:r>
              <a:rPr lang="en-AU" b="0" i="0" dirty="0">
                <a:solidFill>
                  <a:srgbClr val="000000"/>
                </a:solidFill>
                <a:effectLst/>
                <a:latin typeface="Times New Roman" panose="02020603050405020304" pitchFamily="18" charset="0"/>
              </a:rPr>
              <a:t>had been breached. </a:t>
            </a:r>
            <a:br>
              <a:rPr lang="en-AU" b="0" i="0" dirty="0">
                <a:solidFill>
                  <a:srgbClr val="000000"/>
                </a:solidFill>
                <a:effectLst/>
                <a:latin typeface="Times New Roman" panose="02020603050405020304" pitchFamily="18" charset="0"/>
              </a:rPr>
            </a:br>
            <a:endParaRPr lang="en-AU" b="0" i="0" dirty="0">
              <a:solidFill>
                <a:srgbClr val="000000"/>
              </a:solidFill>
              <a:effectLst/>
              <a:latin typeface="Times New Roman" panose="02020603050405020304" pitchFamily="18" charset="0"/>
            </a:endParaRPr>
          </a:p>
          <a:p>
            <a:pPr marL="0" indent="0" algn="l">
              <a:buNone/>
            </a:pPr>
            <a:r>
              <a:rPr lang="en-AU" b="0" i="1" dirty="0">
                <a:solidFill>
                  <a:srgbClr val="000000"/>
                </a:solidFill>
                <a:effectLst/>
                <a:latin typeface="Times New Roman" panose="02020603050405020304" pitchFamily="18" charset="0"/>
              </a:rPr>
              <a:t>(a) Westfield constrains, but does not entirely exclude, the use of extrinsic materials in construing the terms of such an agreement;</a:t>
            </a:r>
            <a:endParaRPr lang="en-AU" b="0" i="0" dirty="0">
              <a:solidFill>
                <a:srgbClr val="000000"/>
              </a:solidFill>
              <a:effectLst/>
              <a:latin typeface="Times New Roman" panose="02020603050405020304" pitchFamily="18" charset="0"/>
            </a:endParaRPr>
          </a:p>
          <a:p>
            <a:pPr marL="0" indent="0" algn="l">
              <a:buNone/>
            </a:pPr>
            <a:r>
              <a:rPr lang="en-AU" b="0" i="1" dirty="0">
                <a:solidFill>
                  <a:srgbClr val="000000"/>
                </a:solidFill>
                <a:effectLst/>
                <a:latin typeface="Times New Roman" panose="02020603050405020304" pitchFamily="18" charset="0"/>
              </a:rPr>
              <a:t>(b) the Westfield restrictions on the use of extrinsic materials are not only applicable to the construction of those provisions of an agreement that, if the agreement is registered, have the quality of indefeasibility, because the basis of the restrictions is not indefeasibility as such but the “inherent probabilities of what inquiries a purchaser of the benefit” of the registered agreement is likely to make (Phoenix);</a:t>
            </a:r>
            <a:endParaRPr lang="en-AU" b="0" i="0" dirty="0">
              <a:solidFill>
                <a:srgbClr val="000000"/>
              </a:solidFill>
              <a:effectLst/>
              <a:latin typeface="Times New Roman" panose="02020603050405020304" pitchFamily="18" charset="0"/>
            </a:endParaRPr>
          </a:p>
          <a:p>
            <a:pPr marL="0" indent="0" algn="l">
              <a:buNone/>
            </a:pPr>
            <a:r>
              <a:rPr lang="en-AU" b="0" i="1" dirty="0">
                <a:solidFill>
                  <a:srgbClr val="000000"/>
                </a:solidFill>
                <a:effectLst/>
                <a:latin typeface="Times New Roman" panose="02020603050405020304" pitchFamily="18" charset="0"/>
              </a:rPr>
              <a:t>(c) the circumstances relevant to whether extrinsic materials may be taken into account include the intended lifespan of the agreement and whether the agreement contemplates the assignment of a party’s rights under the agreement during that lifespan (Phoenix);</a:t>
            </a:r>
            <a:endParaRPr lang="en-AU" b="0" i="0" dirty="0">
              <a:solidFill>
                <a:srgbClr val="000000"/>
              </a:solidFill>
              <a:effectLst/>
              <a:latin typeface="Times New Roman" panose="02020603050405020304" pitchFamily="18" charset="0"/>
            </a:endParaRPr>
          </a:p>
          <a:p>
            <a:endParaRPr lang="en-AU" dirty="0"/>
          </a:p>
        </p:txBody>
      </p:sp>
      <p:sp>
        <p:nvSpPr>
          <p:cNvPr id="4" name="Footer Placeholder 5">
            <a:extLst>
              <a:ext uri="{FF2B5EF4-FFF2-40B4-BE49-F238E27FC236}">
                <a16:creationId xmlns:a16="http://schemas.microsoft.com/office/drawing/2014/main" id="{34CFED24-2BAD-4DCA-B413-7A12A0ECBE74}"/>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826871ED-610A-4B4C-9A1A-A6167F87C593}"/>
              </a:ext>
            </a:extLst>
          </p:cNvPr>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Tree>
    <p:extLst>
      <p:ext uri="{BB962C8B-B14F-4D97-AF65-F5344CB8AC3E}">
        <p14:creationId xmlns:p14="http://schemas.microsoft.com/office/powerpoint/2010/main" val="3668465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64C85-5A6C-4630-AAB1-9E0D98A06755}"/>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64ECE513-9407-4211-A029-3B7B4F9A56F8}"/>
              </a:ext>
            </a:extLst>
          </p:cNvPr>
          <p:cNvSpPr>
            <a:spLocks noGrp="1"/>
          </p:cNvSpPr>
          <p:nvPr>
            <p:ph idx="1"/>
          </p:nvPr>
        </p:nvSpPr>
        <p:spPr/>
        <p:txBody>
          <a:bodyPr>
            <a:normAutofit fontScale="85000" lnSpcReduction="20000"/>
          </a:bodyPr>
          <a:lstStyle/>
          <a:p>
            <a:pPr algn="l"/>
            <a:r>
              <a:rPr lang="en-AU" b="0" i="1" dirty="0">
                <a:solidFill>
                  <a:srgbClr val="000000"/>
                </a:solidFill>
                <a:effectLst/>
                <a:latin typeface="Times New Roman" panose="02020603050405020304" pitchFamily="18" charset="0"/>
              </a:rPr>
              <a:t>(d) the extrinsic matters that may be considered in construing a registered agreement are limited to “ones that one can know without evidence from outside the terms of the document itself”, also described as “background knowledge that is accessible to all the people who it is reasonably foreseeable might, in the future, need to construe the document” (Phoenix), including:</a:t>
            </a:r>
            <a:endParaRPr lang="en-AU" b="0" i="0" dirty="0">
              <a:solidFill>
                <a:srgbClr val="000000"/>
              </a:solidFill>
              <a:effectLst/>
              <a:latin typeface="Times New Roman" panose="02020603050405020304" pitchFamily="18" charset="0"/>
            </a:endParaRPr>
          </a:p>
          <a:p>
            <a:pPr lvl="1"/>
            <a:r>
              <a:rPr lang="en-AU" b="0" i="0" dirty="0">
                <a:solidFill>
                  <a:srgbClr val="000000"/>
                </a:solidFill>
                <a:effectLst/>
                <a:latin typeface="Times New Roman" panose="02020603050405020304" pitchFamily="18" charset="0"/>
              </a:rPr>
              <a:t>(</a:t>
            </a:r>
            <a:r>
              <a:rPr lang="en-AU" b="0" i="0" dirty="0" err="1">
                <a:solidFill>
                  <a:srgbClr val="000000"/>
                </a:solidFill>
                <a:effectLst/>
                <a:latin typeface="Times New Roman" panose="02020603050405020304" pitchFamily="18" charset="0"/>
              </a:rPr>
              <a:t>i</a:t>
            </a:r>
            <a:r>
              <a:rPr lang="en-AU" b="0" i="0" dirty="0">
                <a:solidFill>
                  <a:srgbClr val="000000"/>
                </a:solidFill>
                <a:effectLst/>
                <a:latin typeface="Times New Roman" panose="02020603050405020304" pitchFamily="18" charset="0"/>
              </a:rPr>
              <a:t>) </a:t>
            </a:r>
            <a:r>
              <a:rPr lang="en-AU" b="0" i="1" dirty="0">
                <a:solidFill>
                  <a:srgbClr val="000000"/>
                </a:solidFill>
                <a:effectLst/>
                <a:latin typeface="Times New Roman" panose="02020603050405020304" pitchFamily="18" charset="0"/>
              </a:rPr>
              <a:t>material identifying the parties, the land subject to the agreement, and “the physical characteristics of the tenements” (</a:t>
            </a:r>
            <a:r>
              <a:rPr lang="en-AU" b="0" i="1" dirty="0" err="1">
                <a:solidFill>
                  <a:srgbClr val="000000"/>
                </a:solidFill>
                <a:effectLst/>
                <a:latin typeface="Times New Roman" panose="02020603050405020304" pitchFamily="18" charset="0"/>
              </a:rPr>
              <a:t>Springrange</a:t>
            </a:r>
            <a:r>
              <a:rPr lang="en-AU" b="0" i="1" dirty="0">
                <a:solidFill>
                  <a:srgbClr val="000000"/>
                </a:solidFill>
                <a:effectLst/>
                <a:latin typeface="Times New Roman" panose="02020603050405020304" pitchFamily="18" charset="0"/>
              </a:rPr>
              <a:t>; </a:t>
            </a:r>
            <a:r>
              <a:rPr lang="en-AU" b="0" i="1" dirty="0" err="1">
                <a:solidFill>
                  <a:srgbClr val="000000"/>
                </a:solidFill>
                <a:effectLst/>
                <a:latin typeface="Times New Roman" panose="02020603050405020304" pitchFamily="18" charset="0"/>
              </a:rPr>
              <a:t>Sertari</a:t>
            </a:r>
            <a:r>
              <a:rPr lang="en-AU" b="0" i="1" dirty="0">
                <a:solidFill>
                  <a:srgbClr val="000000"/>
                </a:solidFill>
                <a:effectLst/>
                <a:latin typeface="Times New Roman" panose="02020603050405020304" pitchFamily="18" charset="0"/>
              </a:rPr>
              <a:t>);</a:t>
            </a:r>
            <a:endParaRPr lang="en-AU" b="0" i="0" dirty="0">
              <a:solidFill>
                <a:srgbClr val="000000"/>
              </a:solidFill>
              <a:effectLst/>
              <a:latin typeface="Times New Roman" panose="02020603050405020304" pitchFamily="18" charset="0"/>
            </a:endParaRPr>
          </a:p>
          <a:p>
            <a:pPr lvl="1"/>
            <a:r>
              <a:rPr lang="en-AU" b="0" i="0" dirty="0">
                <a:solidFill>
                  <a:srgbClr val="000000"/>
                </a:solidFill>
                <a:effectLst/>
                <a:latin typeface="Times New Roman" panose="02020603050405020304" pitchFamily="18" charset="0"/>
              </a:rPr>
              <a:t>(ii) </a:t>
            </a:r>
            <a:r>
              <a:rPr lang="en-AU" b="0" i="1" dirty="0">
                <a:solidFill>
                  <a:srgbClr val="000000"/>
                </a:solidFill>
                <a:effectLst/>
                <a:latin typeface="Times New Roman" panose="02020603050405020304" pitchFamily="18" charset="0"/>
              </a:rPr>
              <a:t>material used to explain the meaning (denotation) of non-legal technical terms used in the agreement, for instance surveying terms and abbreviations appearing on the deposited plan, which material may include dictionary definitions, applicable legislative provisions, and possibly previous judicial consideration of the terms in question (Prowse v Johnstone; Currumbin Investments);</a:t>
            </a:r>
            <a:endParaRPr lang="en-AU" b="0" i="0" dirty="0">
              <a:solidFill>
                <a:srgbClr val="000000"/>
              </a:solidFill>
              <a:effectLst/>
              <a:latin typeface="Times New Roman" panose="02020603050405020304" pitchFamily="18" charset="0"/>
            </a:endParaRPr>
          </a:p>
          <a:p>
            <a:pPr lvl="1"/>
            <a:r>
              <a:rPr lang="en-AU" b="0" i="0" dirty="0">
                <a:solidFill>
                  <a:srgbClr val="000000"/>
                </a:solidFill>
                <a:effectLst/>
                <a:latin typeface="Times New Roman" panose="02020603050405020304" pitchFamily="18" charset="0"/>
              </a:rPr>
              <a:t>(iii) </a:t>
            </a:r>
            <a:r>
              <a:rPr lang="en-AU" b="0" i="1" dirty="0">
                <a:solidFill>
                  <a:srgbClr val="000000"/>
                </a:solidFill>
                <a:effectLst/>
                <a:latin typeface="Times New Roman" panose="02020603050405020304" pitchFamily="18" charset="0"/>
              </a:rPr>
              <a:t>an unregistered instrument, or other information, which is explicitly incorporated into a registered instrument by reference, or to which attention is directed by a term of the registered instrument properly construed, at least if the document or information was and remains publicly available to third parties without unreasonable effort, expense or delay (Currumbin Investments; Suhr).</a:t>
            </a:r>
            <a:endParaRPr lang="en-AU" b="0" i="0" dirty="0">
              <a:solidFill>
                <a:srgbClr val="000000"/>
              </a:solidFill>
              <a:effectLst/>
              <a:latin typeface="Times New Roman" panose="02020603050405020304" pitchFamily="18" charset="0"/>
            </a:endParaRPr>
          </a:p>
          <a:p>
            <a:endParaRPr lang="en-AU" dirty="0"/>
          </a:p>
        </p:txBody>
      </p:sp>
      <p:sp>
        <p:nvSpPr>
          <p:cNvPr id="4" name="Footer Placeholder 5">
            <a:extLst>
              <a:ext uri="{FF2B5EF4-FFF2-40B4-BE49-F238E27FC236}">
                <a16:creationId xmlns:a16="http://schemas.microsoft.com/office/drawing/2014/main" id="{8AD8BF66-BCA0-4C74-BE31-913052A72AEC}"/>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58AC1EDF-19FA-4FA0-865D-7BB726BDEA1A}"/>
              </a:ext>
            </a:extLst>
          </p:cNvPr>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Tree>
    <p:extLst>
      <p:ext uri="{BB962C8B-B14F-4D97-AF65-F5344CB8AC3E}">
        <p14:creationId xmlns:p14="http://schemas.microsoft.com/office/powerpoint/2010/main" val="2173588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8441-3771-4CF6-ADBB-2CA227EE82B7}"/>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85D51E98-CA9F-4080-97E1-B7B28BFC88FA}"/>
              </a:ext>
            </a:extLst>
          </p:cNvPr>
          <p:cNvSpPr>
            <a:spLocks noGrp="1"/>
          </p:cNvSpPr>
          <p:nvPr>
            <p:ph idx="1"/>
          </p:nvPr>
        </p:nvSpPr>
        <p:spPr/>
        <p:txBody>
          <a:bodyPr>
            <a:normAutofit lnSpcReduction="10000"/>
          </a:bodyPr>
          <a:lstStyle/>
          <a:p>
            <a:r>
              <a:rPr lang="en-AU" dirty="0">
                <a:latin typeface="Times New Roman" panose="02020603050405020304" pitchFamily="18" charset="0"/>
                <a:cs typeface="Times New Roman" panose="02020603050405020304" pitchFamily="18" charset="0"/>
              </a:rPr>
              <a:t>“[55] </a:t>
            </a:r>
            <a:r>
              <a:rPr lang="en-AU" b="0" i="0" dirty="0">
                <a:solidFill>
                  <a:srgbClr val="000000"/>
                </a:solidFill>
                <a:effectLst/>
                <a:latin typeface="Times New Roman" panose="02020603050405020304" pitchFamily="18" charset="0"/>
                <a:cs typeface="Times New Roman" panose="02020603050405020304" pitchFamily="18" charset="0"/>
              </a:rPr>
              <a:t>...the Territory Plan... clearly falls within the category of ‘extrinsic matters’ referenced in subparagraph (d)(</a:t>
            </a:r>
            <a:r>
              <a:rPr lang="en-AU" b="0" i="0" dirty="0" err="1">
                <a:solidFill>
                  <a:srgbClr val="000000"/>
                </a:solidFill>
                <a:effectLst/>
                <a:latin typeface="Times New Roman" panose="02020603050405020304" pitchFamily="18" charset="0"/>
                <a:cs typeface="Times New Roman" panose="02020603050405020304" pitchFamily="18" charset="0"/>
              </a:rPr>
              <a:t>i</a:t>
            </a:r>
            <a:r>
              <a:rPr lang="en-AU" b="0" i="0" dirty="0">
                <a:solidFill>
                  <a:srgbClr val="000000"/>
                </a:solidFill>
                <a:effectLst/>
                <a:latin typeface="Times New Roman" panose="02020603050405020304" pitchFamily="18" charset="0"/>
                <a:cs typeface="Times New Roman" panose="02020603050405020304" pitchFamily="18" charset="0"/>
              </a:rPr>
              <a:t>). The objective and publicly accessible nature of the Territory Plan is demonstrated by the simple distinction that a party does not lead evidence of the terms of the Territory Plan, it is not a matter for proof but a matter for submissions...</a:t>
            </a:r>
            <a:br>
              <a:rPr lang="en-AU" b="0" i="0" dirty="0">
                <a:solidFill>
                  <a:srgbClr val="000000"/>
                </a:solidFill>
                <a:effectLst/>
                <a:latin typeface="Times New Roman" panose="02020603050405020304" pitchFamily="18" charset="0"/>
                <a:cs typeface="Times New Roman" panose="02020603050405020304" pitchFamily="18" charset="0"/>
              </a:rPr>
            </a:br>
            <a:br>
              <a:rPr lang="en-AU" b="0" i="0" dirty="0">
                <a:solidFill>
                  <a:srgbClr val="000000"/>
                </a:solidFill>
                <a:effectLst/>
                <a:latin typeface="Times New Roman" panose="02020603050405020304" pitchFamily="18" charset="0"/>
                <a:cs typeface="Times New Roman" panose="02020603050405020304" pitchFamily="18" charset="0"/>
              </a:rPr>
            </a:br>
            <a:br>
              <a:rPr lang="en-AU" b="0" i="0" dirty="0">
                <a:solidFill>
                  <a:srgbClr val="000000"/>
                </a:solidFill>
                <a:effectLst/>
                <a:latin typeface="Times New Roman" panose="02020603050405020304" pitchFamily="18" charset="0"/>
                <a:cs typeface="Times New Roman" panose="02020603050405020304" pitchFamily="18" charset="0"/>
              </a:rPr>
            </a:br>
            <a:r>
              <a:rPr lang="en-AU" b="0" i="0" dirty="0" err="1">
                <a:solidFill>
                  <a:srgbClr val="000000"/>
                </a:solidFill>
                <a:effectLst/>
                <a:latin typeface="Times New Roman" panose="02020603050405020304" pitchFamily="18" charset="0"/>
                <a:cs typeface="Times New Roman" panose="02020603050405020304" pitchFamily="18" charset="0"/>
              </a:rPr>
              <a:t>Consd</a:t>
            </a:r>
            <a:r>
              <a:rPr lang="en-AU" b="0" i="0" dirty="0">
                <a:solidFill>
                  <a:srgbClr val="000000"/>
                </a:solidFill>
                <a:effectLst/>
                <a:latin typeface="Times New Roman" panose="02020603050405020304" pitchFamily="18" charset="0"/>
                <a:cs typeface="Times New Roman" panose="02020603050405020304" pitchFamily="18" charset="0"/>
              </a:rPr>
              <a:t> in </a:t>
            </a:r>
            <a:r>
              <a:rPr lang="en-AU" b="0" i="1" dirty="0">
                <a:solidFill>
                  <a:srgbClr val="000000"/>
                </a:solidFill>
                <a:effectLst/>
                <a:latin typeface="Times New Roman" panose="02020603050405020304" pitchFamily="18" charset="0"/>
                <a:cs typeface="Times New Roman" panose="02020603050405020304" pitchFamily="18" charset="0"/>
              </a:rPr>
              <a:t>Australian Hotels Association (as represented by ACT Branch ABN 37 315 422 917) v ACT Planning and Land Authority &amp; </a:t>
            </a:r>
            <a:r>
              <a:rPr lang="en-AU" b="0" i="1" dirty="0" err="1">
                <a:solidFill>
                  <a:srgbClr val="000000"/>
                </a:solidFill>
                <a:effectLst/>
                <a:latin typeface="Times New Roman" panose="02020603050405020304" pitchFamily="18" charset="0"/>
                <a:cs typeface="Times New Roman" panose="02020603050405020304" pitchFamily="18" charset="0"/>
              </a:rPr>
              <a:t>Quanton</a:t>
            </a:r>
            <a:r>
              <a:rPr lang="en-AU" b="0" i="1" dirty="0">
                <a:solidFill>
                  <a:srgbClr val="000000"/>
                </a:solidFill>
                <a:effectLst/>
                <a:latin typeface="Times New Roman" panose="02020603050405020304" pitchFamily="18" charset="0"/>
                <a:cs typeface="Times New Roman" panose="02020603050405020304" pitchFamily="18" charset="0"/>
              </a:rPr>
              <a:t> Pty Ltd </a:t>
            </a:r>
            <a:r>
              <a:rPr lang="en-AU" b="0" i="0" dirty="0">
                <a:solidFill>
                  <a:srgbClr val="000000"/>
                </a:solidFill>
                <a:effectLst/>
                <a:latin typeface="Times New Roman" panose="02020603050405020304" pitchFamily="18" charset="0"/>
                <a:cs typeface="Times New Roman" panose="02020603050405020304" pitchFamily="18" charset="0"/>
              </a:rPr>
              <a:t>[2020] ACAT 98. </a:t>
            </a:r>
            <a:br>
              <a:rPr lang="en-AU" b="0" i="0" dirty="0">
                <a:solidFill>
                  <a:srgbClr val="000000"/>
                </a:solidFill>
                <a:effectLst/>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Footer Placeholder 5">
            <a:extLst>
              <a:ext uri="{FF2B5EF4-FFF2-40B4-BE49-F238E27FC236}">
                <a16:creationId xmlns:a16="http://schemas.microsoft.com/office/drawing/2014/main" id="{4DBFFD03-F8EF-483D-AFE7-8E07754EB834}"/>
              </a:ext>
            </a:extLst>
          </p:cNvPr>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5" name="Date Placeholder 4">
            <a:extLst>
              <a:ext uri="{FF2B5EF4-FFF2-40B4-BE49-F238E27FC236}">
                <a16:creationId xmlns:a16="http://schemas.microsoft.com/office/drawing/2014/main" id="{F2D06D3F-6C17-4FA1-B3B9-BEC95429166F}"/>
              </a:ext>
            </a:extLst>
          </p:cNvPr>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Tree>
    <p:extLst>
      <p:ext uri="{BB962C8B-B14F-4D97-AF65-F5344CB8AC3E}">
        <p14:creationId xmlns:p14="http://schemas.microsoft.com/office/powerpoint/2010/main" val="1507727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316" y="614855"/>
            <a:ext cx="9972765" cy="781986"/>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ea typeface="Calibri" panose="020F0502020204030204" pitchFamily="34" charset="0"/>
                <a:cs typeface="Times New Roman" panose="02020603050405020304" pitchFamily="18" charset="0"/>
              </a:rPr>
              <a:t>RECTIFICATION/FRAUD/MISREPRESENTATION/ MISTAKE/ ESTOPPEL BY CONVENTION </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717316" y="1005848"/>
            <a:ext cx="9839186" cy="4846304"/>
          </a:xfrm>
        </p:spPr>
        <p:txBody>
          <a:bodyPr anchor="t">
            <a:noAutofit/>
          </a:bodyPr>
          <a:lstStyle/>
          <a:p>
            <a:pPr marL="0" indent="0">
              <a:lnSpc>
                <a:spcPct val="150000"/>
              </a:lnSpc>
              <a:buNone/>
            </a:pPr>
            <a:br>
              <a:rPr lang="en-AU" sz="1800" i="1" dirty="0">
                <a:latin typeface="Times New Roman" panose="02020603050405020304" pitchFamily="18" charset="0"/>
                <a:ea typeface="Calibri" panose="020F0502020204030204" pitchFamily="34" charset="0"/>
                <a:cs typeface="Times New Roman" panose="02020603050405020304" pitchFamily="18" charset="0"/>
              </a:rPr>
            </a:br>
            <a:br>
              <a:rPr lang="en-AU" sz="1800" i="1" dirty="0">
                <a:latin typeface="Times New Roman" panose="02020603050405020304" pitchFamily="18" charset="0"/>
                <a:ea typeface="Calibri" panose="020F0502020204030204" pitchFamily="34" charset="0"/>
                <a:cs typeface="Times New Roman" panose="02020603050405020304" pitchFamily="18" charset="0"/>
              </a:rPr>
            </a:br>
            <a:r>
              <a:rPr lang="en-AU" sz="1800" dirty="0">
                <a:latin typeface="Times New Roman" panose="02020603050405020304" pitchFamily="18" charset="0"/>
                <a:ea typeface="Calibri" panose="020F0502020204030204" pitchFamily="34" charset="0"/>
                <a:cs typeface="Times New Roman" panose="02020603050405020304" pitchFamily="18" charset="0"/>
              </a:rPr>
              <a:t>“...evidence of prior negotiations is admissible for the purpose of </a:t>
            </a:r>
            <a:r>
              <a:rPr lang="en-AU" sz="1800" i="1" dirty="0">
                <a:latin typeface="Times New Roman" panose="02020603050405020304" pitchFamily="18" charset="0"/>
                <a:ea typeface="Calibri" panose="020F0502020204030204" pitchFamily="34" charset="0"/>
                <a:cs typeface="Times New Roman" panose="02020603050405020304" pitchFamily="18" charset="0"/>
              </a:rPr>
              <a:t>rectification</a:t>
            </a:r>
            <a:r>
              <a:rPr lang="en-AU" sz="1800" dirty="0">
                <a:latin typeface="Times New Roman" panose="02020603050405020304" pitchFamily="18" charset="0"/>
                <a:ea typeface="Calibri" panose="020F0502020204030204" pitchFamily="34" charset="0"/>
                <a:cs typeface="Times New Roman" panose="02020603050405020304" pitchFamily="18" charset="0"/>
              </a:rPr>
              <a:t>. Rectification is an equitable remedy grounded in the premise that the contract, when properly interpreted, does not conform to the parties’ true agreement. In addition, evidence of prior negotiation is also admissible where the validity of the contract is challenged on the basis of one or more </a:t>
            </a:r>
            <a:r>
              <a:rPr lang="en-AU" sz="1800" i="1" dirty="0">
                <a:latin typeface="Times New Roman" panose="02020603050405020304" pitchFamily="18" charset="0"/>
                <a:ea typeface="Calibri" panose="020F0502020204030204" pitchFamily="34" charset="0"/>
                <a:cs typeface="Times New Roman" panose="02020603050405020304" pitchFamily="18" charset="0"/>
              </a:rPr>
              <a:t>vitiating factors, such as fraud, misrepresentation or mistake  </a:t>
            </a:r>
            <a:r>
              <a:rPr lang="en-AU" sz="1800" dirty="0">
                <a:latin typeface="Times New Roman" panose="02020603050405020304" pitchFamily="18" charset="0"/>
                <a:ea typeface="Calibri" panose="020F0502020204030204" pitchFamily="34" charset="0"/>
                <a:cs typeface="Times New Roman" panose="02020603050405020304" pitchFamily="18" charset="0"/>
              </a:rPr>
              <a:t>.It is </a:t>
            </a:r>
            <a:r>
              <a:rPr lang="en-AU" sz="1800" i="1" dirty="0">
                <a:latin typeface="Times New Roman" panose="02020603050405020304" pitchFamily="18" charset="0"/>
                <a:ea typeface="Calibri" panose="020F0502020204030204" pitchFamily="34" charset="0"/>
                <a:cs typeface="Times New Roman" panose="02020603050405020304" pitchFamily="18" charset="0"/>
              </a:rPr>
              <a:t>unsettled in Australia whether it is permissible to adduce evidence of prior negotiations in support of an estoppel by convention claim</a:t>
            </a:r>
            <a:r>
              <a:rPr lang="en-AU" sz="1800" dirty="0">
                <a:latin typeface="Times New Roman" panose="02020603050405020304" pitchFamily="18" charset="0"/>
                <a:ea typeface="Calibri" panose="020F0502020204030204" pitchFamily="34" charset="0"/>
                <a:cs typeface="Times New Roman" panose="02020603050405020304" pitchFamily="18" charset="0"/>
              </a:rPr>
              <a:t>.  Regardless, these are not exceptions to the rule; they operate outside it...”</a:t>
            </a:r>
            <a:br>
              <a:rPr lang="en-AU" sz="1800" dirty="0">
                <a:latin typeface="Times New Roman" panose="02020603050405020304" pitchFamily="18" charset="0"/>
                <a:ea typeface="Calibri" panose="020F0502020204030204" pitchFamily="34" charset="0"/>
                <a:cs typeface="Times New Roman" panose="02020603050405020304" pitchFamily="18" charset="0"/>
              </a:rPr>
            </a:br>
            <a:br>
              <a:rPr lang="en-AU" sz="1800" dirty="0">
                <a:latin typeface="Times New Roman" panose="02020603050405020304" pitchFamily="18" charset="0"/>
                <a:ea typeface="Calibri" panose="020F0502020204030204" pitchFamily="34" charset="0"/>
                <a:cs typeface="Times New Roman" panose="02020603050405020304" pitchFamily="18" charset="0"/>
              </a:rPr>
            </a:br>
            <a:r>
              <a:rPr lang="en-AU" sz="1800" b="1" dirty="0">
                <a:latin typeface="Times New Roman" panose="02020603050405020304" pitchFamily="18" charset="0"/>
                <a:ea typeface="Calibri" panose="020F0502020204030204" pitchFamily="34" charset="0"/>
                <a:cs typeface="Times New Roman" panose="02020603050405020304" pitchFamily="18" charset="0"/>
              </a:rPr>
              <a:t>Caitlin, </a:t>
            </a:r>
            <a:r>
              <a:rPr lang="en-AU" sz="1800" b="1" i="1" dirty="0">
                <a:latin typeface="Times New Roman" panose="02020603050405020304" pitchFamily="18" charset="0"/>
                <a:ea typeface="Calibri" panose="020F0502020204030204" pitchFamily="34" charset="0"/>
                <a:cs typeface="Times New Roman" panose="02020603050405020304" pitchFamily="18" charset="0"/>
              </a:rPr>
              <a:t>The Admissibility and Use of Evidence </a:t>
            </a:r>
            <a:r>
              <a:rPr lang="en-AU" sz="1800" b="1" dirty="0">
                <a:latin typeface="Times New Roman" panose="02020603050405020304" pitchFamily="18" charset="0"/>
                <a:ea typeface="Calibri" panose="020F0502020204030204" pitchFamily="34" charset="0"/>
                <a:cs typeface="Times New Roman" panose="02020603050405020304" pitchFamily="18" charset="0"/>
              </a:rPr>
              <a:t>[2016] </a:t>
            </a:r>
            <a:r>
              <a:rPr lang="en-AU" sz="1800" b="1" dirty="0" err="1">
                <a:latin typeface="Times New Roman" panose="02020603050405020304" pitchFamily="18" charset="0"/>
                <a:ea typeface="Calibri" panose="020F0502020204030204" pitchFamily="34" charset="0"/>
                <a:cs typeface="Times New Roman" panose="02020603050405020304" pitchFamily="18" charset="0"/>
              </a:rPr>
              <a:t>UWALawRew</a:t>
            </a:r>
            <a:r>
              <a:rPr lang="en-AU" sz="1800" b="1" dirty="0">
                <a:latin typeface="Times New Roman" panose="02020603050405020304" pitchFamily="18" charset="0"/>
                <a:ea typeface="Calibri" panose="020F0502020204030204" pitchFamily="34" charset="0"/>
                <a:cs typeface="Times New Roman" panose="02020603050405020304" pitchFamily="18" charset="0"/>
              </a:rPr>
              <a:t> (</a:t>
            </a:r>
            <a:r>
              <a:rPr lang="en-AU" sz="1800" b="1" dirty="0" err="1">
                <a:latin typeface="Times New Roman" panose="02020603050405020304" pitchFamily="18" charset="0"/>
                <a:ea typeface="Calibri" panose="020F0502020204030204" pitchFamily="34" charset="0"/>
                <a:cs typeface="Times New Roman" panose="02020603050405020304" pitchFamily="18" charset="0"/>
              </a:rPr>
              <a:t>fn’s</a:t>
            </a:r>
            <a:r>
              <a:rPr lang="en-AU" sz="1800" b="1" dirty="0">
                <a:latin typeface="Times New Roman" panose="02020603050405020304" pitchFamily="18" charset="0"/>
                <a:ea typeface="Calibri" panose="020F0502020204030204" pitchFamily="34" charset="0"/>
                <a:cs typeface="Times New Roman" panose="02020603050405020304" pitchFamily="18" charset="0"/>
              </a:rPr>
              <a:t> excised) </a:t>
            </a:r>
            <a:br>
              <a:rPr lang="en-AU" sz="1800" dirty="0">
                <a:latin typeface="Times New Roman" panose="02020603050405020304" pitchFamily="18" charset="0"/>
                <a:ea typeface="Calibri" panose="020F0502020204030204" pitchFamily="34" charset="0"/>
                <a:cs typeface="Times New Roman" panose="02020603050405020304" pitchFamily="18" charset="0"/>
              </a:rPr>
            </a:br>
            <a:endParaRPr lang="en-AU" sz="1800" dirty="0">
              <a:latin typeface="Times New Roman" panose="02020603050405020304" pitchFamily="18" charset="0"/>
              <a:cs typeface="Times New Roman" panose="02020603050405020304" pitchFamily="18" charset="0"/>
            </a:endParaRPr>
          </a:p>
          <a:p>
            <a:pPr marL="0" indent="0">
              <a:lnSpc>
                <a:spcPct val="100000"/>
              </a:lnSpc>
              <a:buNone/>
            </a:pPr>
            <a:endParaRPr lang="en-AU"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br>
              <a:rPr lang="en-AU" dirty="0">
                <a:latin typeface="Times New Roman" panose="02020603050405020304" pitchFamily="18" charset="0"/>
                <a:ea typeface="Calibri" panose="020F0502020204030204" pitchFamily="34"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523848"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7117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57717" cy="365125"/>
          </a:xfrm>
        </p:spPr>
        <p:txBody>
          <a:bodyPr/>
          <a:lstStyle/>
          <a:p>
            <a:fld id="{DF28FB93-0A08-4E7D-8E63-9EFA29F1E093}" type="slidenum">
              <a:rPr lang="en-US" smtClean="0"/>
              <a:pPr/>
              <a:t>25</a:t>
            </a:fld>
            <a:endParaRPr lang="en-US" dirty="0"/>
          </a:p>
        </p:txBody>
      </p:sp>
    </p:spTree>
    <p:extLst>
      <p:ext uri="{BB962C8B-B14F-4D97-AF65-F5344CB8AC3E}">
        <p14:creationId xmlns:p14="http://schemas.microsoft.com/office/powerpoint/2010/main" val="3434007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1379842"/>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US" sz="3600" b="1" dirty="0">
                <a:latin typeface="Times New Roman" panose="02020603050405020304" pitchFamily="18" charset="0"/>
                <a:ea typeface="Calibri" charset="0"/>
                <a:cs typeface="Times New Roman" panose="02020603050405020304" pitchFamily="18" charset="0"/>
              </a:rPr>
              <a:t>YOUR FEEDBACK &amp; CRITIQUE WELCOMED </a:t>
            </a: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2201333"/>
            <a:ext cx="9839186" cy="4041812"/>
          </a:xfrm>
        </p:spPr>
        <p:txBody>
          <a:bodyPr anchor="t">
            <a:noAutofit/>
          </a:bodyPr>
          <a:lstStyle/>
          <a:p>
            <a:r>
              <a:rPr lang="en-AU" dirty="0">
                <a:latin typeface="Times New Roman" panose="02020603050405020304" pitchFamily="18" charset="0"/>
                <a:cs typeface="Times New Roman" panose="02020603050405020304" pitchFamily="18" charset="0"/>
              </a:rPr>
              <a:t>If you have any war stories to share, feedback or criticism you’d like to offer, please email:</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r>
              <a:rPr lang="en-AU" u="sng" dirty="0">
                <a:latin typeface="Times New Roman" panose="02020603050405020304" pitchFamily="18" charset="0"/>
                <a:cs typeface="Times New Roman" panose="02020603050405020304" pitchFamily="18" charset="0"/>
                <a:hlinkClick r:id="rId3"/>
              </a:rPr>
              <a:t>sjacobsassistant@13wentworth.com.au</a:t>
            </a:r>
            <a:r>
              <a:rPr lang="en-AU" dirty="0">
                <a:latin typeface="Times New Roman" panose="02020603050405020304" pitchFamily="18" charset="0"/>
                <a:cs typeface="Times New Roman" panose="02020603050405020304" pitchFamily="18" charset="0"/>
              </a:rPr>
              <a:t> </a:t>
            </a:r>
            <a:br>
              <a:rPr lang="en-AU" dirty="0">
                <a:latin typeface="Times New Roman" panose="02020603050405020304" pitchFamily="18" charset="0"/>
                <a:cs typeface="Times New Roman" panose="02020603050405020304" pitchFamily="18" charset="0"/>
              </a:rPr>
            </a:b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26</a:t>
            </a:fld>
            <a:endParaRPr lang="en-US" dirty="0"/>
          </a:p>
        </p:txBody>
      </p:sp>
      <p:sp>
        <p:nvSpPr>
          <p:cNvPr id="6" name="TextBox 5">
            <a:extLst>
              <a:ext uri="{FF2B5EF4-FFF2-40B4-BE49-F238E27FC236}">
                <a16:creationId xmlns:a16="http://schemas.microsoft.com/office/drawing/2014/main" id="{4294A1D8-6E23-3C4A-8BBD-C3AB141E6CED}"/>
              </a:ext>
            </a:extLst>
          </p:cNvPr>
          <p:cNvSpPr txBox="1"/>
          <p:nvPr/>
        </p:nvSpPr>
        <p:spPr>
          <a:xfrm>
            <a:off x="1794933" y="246097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168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249731"/>
            <a:ext cx="9972765" cy="811425"/>
          </a:xfrm>
        </p:spPr>
        <p:txBody>
          <a:bodyPr>
            <a:normAutofit fontScale="90000"/>
          </a:bodyPr>
          <a:lstStyle/>
          <a:p>
            <a:br>
              <a:rPr lang="en-US" sz="3600" b="1" i="1" dirty="0">
                <a:latin typeface="Times New Roman" panose="02020603050405020304" pitchFamily="18" charset="0"/>
                <a:cs typeface="Times New Roman" panose="02020603050405020304" pitchFamily="18" charset="0"/>
              </a:rPr>
            </a:br>
            <a:br>
              <a:rPr lang="en-US" sz="3600" b="1" i="1" dirty="0">
                <a:latin typeface="Times New Roman" panose="02020603050405020304" pitchFamily="18" charset="0"/>
                <a:cs typeface="Times New Roman" panose="02020603050405020304" pitchFamily="18" charset="0"/>
              </a:rPr>
            </a:br>
            <a:r>
              <a:rPr lang="en-AU" sz="3600" b="1" dirty="0">
                <a:latin typeface="Times New Roman" panose="02020603050405020304" pitchFamily="18" charset="0"/>
                <a:cs typeface="Times New Roman" panose="02020603050405020304" pitchFamily="18" charset="0"/>
              </a:rPr>
              <a:t>Citations</a:t>
            </a:r>
            <a:br>
              <a:rPr lang="en-AU" sz="3600" b="1" i="1" dirty="0">
                <a:latin typeface="Times New Roman" panose="02020603050405020304" pitchFamily="18" charset="0"/>
                <a:cs typeface="Times New Roman" panose="02020603050405020304" pitchFamily="18" charset="0"/>
              </a:rPr>
            </a:b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061156"/>
            <a:ext cx="11012812" cy="5181990"/>
          </a:xfrm>
        </p:spPr>
        <p:txBody>
          <a:bodyPr anchor="t">
            <a:noAutofit/>
          </a:bodyPr>
          <a:lstStyle/>
          <a:p>
            <a:pPr>
              <a:lnSpc>
                <a:spcPct val="120000"/>
              </a:lnSpc>
            </a:pPr>
            <a:r>
              <a:rPr lang="en-AU" sz="1600" i="1" dirty="0">
                <a:latin typeface="Times New Roman" panose="02020603050405020304" pitchFamily="18" charset="0"/>
                <a:cs typeface="Times New Roman" panose="02020603050405020304" pitchFamily="18" charset="0"/>
              </a:rPr>
              <a:t>Aurizon Network Pty Ltd v Glencore Coal Queensland Pty Ltd &amp; </a:t>
            </a:r>
            <a:r>
              <a:rPr lang="en-AU" sz="1600" i="1" dirty="0" err="1">
                <a:latin typeface="Times New Roman" panose="02020603050405020304" pitchFamily="18" charset="0"/>
                <a:cs typeface="Times New Roman" panose="02020603050405020304" pitchFamily="18" charset="0"/>
              </a:rPr>
              <a:t>Ors</a:t>
            </a:r>
            <a:r>
              <a:rPr lang="en-AU" sz="1600" i="1" dirty="0">
                <a:latin typeface="Times New Roman" panose="02020603050405020304" pitchFamily="18" charset="0"/>
                <a:cs typeface="Times New Roman" panose="02020603050405020304" pitchFamily="18" charset="0"/>
              </a:rPr>
              <a:t> </a:t>
            </a:r>
            <a:r>
              <a:rPr lang="en-AU" sz="1600" dirty="0">
                <a:latin typeface="Times New Roman" panose="02020603050405020304" pitchFamily="18" charset="0"/>
                <a:cs typeface="Times New Roman" panose="02020603050405020304" pitchFamily="18" charset="0"/>
              </a:rPr>
              <a:t>[2019] QSC 163.</a:t>
            </a:r>
          </a:p>
          <a:p>
            <a:pPr>
              <a:lnSpc>
                <a:spcPct val="120000"/>
              </a:lnSpc>
            </a:pPr>
            <a:r>
              <a:rPr lang="en-AU" sz="1600" b="0" i="1" dirty="0">
                <a:solidFill>
                  <a:srgbClr val="000000"/>
                </a:solidFill>
                <a:effectLst/>
                <a:latin typeface="Times New Roman" panose="02020603050405020304" pitchFamily="18" charset="0"/>
                <a:cs typeface="Times New Roman" panose="02020603050405020304" pitchFamily="18" charset="0"/>
              </a:rPr>
              <a:t>Australian Hotels Association (as represented by ACT Branch ABN 37 315 422 917) v ACT Planning and Land Authority &amp; </a:t>
            </a:r>
            <a:r>
              <a:rPr lang="en-AU" sz="1600" b="0" i="1" dirty="0" err="1">
                <a:solidFill>
                  <a:srgbClr val="000000"/>
                </a:solidFill>
                <a:effectLst/>
                <a:latin typeface="Times New Roman" panose="02020603050405020304" pitchFamily="18" charset="0"/>
                <a:cs typeface="Times New Roman" panose="02020603050405020304" pitchFamily="18" charset="0"/>
              </a:rPr>
              <a:t>Quanton</a:t>
            </a:r>
            <a:r>
              <a:rPr lang="en-AU" sz="1600" b="0" i="1" dirty="0">
                <a:solidFill>
                  <a:srgbClr val="000000"/>
                </a:solidFill>
                <a:effectLst/>
                <a:latin typeface="Times New Roman" panose="02020603050405020304" pitchFamily="18" charset="0"/>
                <a:cs typeface="Times New Roman" panose="02020603050405020304" pitchFamily="18" charset="0"/>
              </a:rPr>
              <a:t> Pty Ltd </a:t>
            </a:r>
            <a:r>
              <a:rPr lang="en-AU" sz="1600" b="0" i="0" dirty="0">
                <a:solidFill>
                  <a:srgbClr val="000000"/>
                </a:solidFill>
                <a:effectLst/>
                <a:latin typeface="Times New Roman" panose="02020603050405020304" pitchFamily="18" charset="0"/>
                <a:cs typeface="Times New Roman" panose="02020603050405020304" pitchFamily="18" charset="0"/>
              </a:rPr>
              <a:t>[2020] ACAT 98. </a:t>
            </a:r>
            <a:endParaRPr lang="en-AU" sz="1600" dirty="0">
              <a:latin typeface="Times New Roman" panose="02020603050405020304" pitchFamily="18" charset="0"/>
              <a:cs typeface="Times New Roman" panose="02020603050405020304" pitchFamily="18" charset="0"/>
            </a:endParaRPr>
          </a:p>
          <a:p>
            <a:pPr>
              <a:lnSpc>
                <a:spcPct val="120000"/>
              </a:lnSpc>
            </a:pPr>
            <a:r>
              <a:rPr lang="en-US" sz="1600" i="1" dirty="0">
                <a:solidFill>
                  <a:srgbClr val="000000"/>
                </a:solidFill>
                <a:latin typeface="Times New Roman" panose="02020603050405020304" pitchFamily="18" charset="0"/>
                <a:ea typeface="Calibri"/>
                <a:cs typeface="Times New Roman" panose="02020603050405020304" pitchFamily="18" charset="0"/>
              </a:rPr>
              <a:t>Australian Unity Retirement Living Management Pty Ltd v </a:t>
            </a:r>
            <a:r>
              <a:rPr lang="en-US" sz="1600" i="1" dirty="0" err="1">
                <a:solidFill>
                  <a:srgbClr val="000000"/>
                </a:solidFill>
                <a:latin typeface="Times New Roman" panose="02020603050405020304" pitchFamily="18" charset="0"/>
                <a:ea typeface="Calibri"/>
                <a:cs typeface="Times New Roman" panose="02020603050405020304" pitchFamily="18" charset="0"/>
              </a:rPr>
              <a:t>Karimbla</a:t>
            </a:r>
            <a:r>
              <a:rPr lang="en-US" sz="1600" i="1" dirty="0">
                <a:solidFill>
                  <a:srgbClr val="000000"/>
                </a:solidFill>
                <a:latin typeface="Times New Roman" panose="02020603050405020304" pitchFamily="18" charset="0"/>
                <a:ea typeface="Calibri"/>
                <a:cs typeface="Times New Roman" panose="02020603050405020304" pitchFamily="18" charset="0"/>
              </a:rPr>
              <a:t> Properties</a:t>
            </a:r>
            <a:r>
              <a:rPr lang="en-US" sz="1600" dirty="0">
                <a:solidFill>
                  <a:srgbClr val="000000"/>
                </a:solidFill>
                <a:latin typeface="Times New Roman" panose="02020603050405020304" pitchFamily="18" charset="0"/>
                <a:ea typeface="Calibri"/>
                <a:cs typeface="Times New Roman" panose="02020603050405020304" pitchFamily="18" charset="0"/>
              </a:rPr>
              <a:t> </a:t>
            </a:r>
            <a:r>
              <a:rPr lang="en-US" sz="1600" i="1" dirty="0">
                <a:solidFill>
                  <a:srgbClr val="000000"/>
                </a:solidFill>
                <a:latin typeface="Times New Roman" panose="02020603050405020304" pitchFamily="18" charset="0"/>
                <a:ea typeface="Calibri"/>
                <a:cs typeface="Times New Roman" panose="02020603050405020304" pitchFamily="18" charset="0"/>
              </a:rPr>
              <a:t>(No. 10) Pty Limited</a:t>
            </a:r>
            <a:r>
              <a:rPr lang="en-US" sz="1600" dirty="0">
                <a:solidFill>
                  <a:srgbClr val="000000"/>
                </a:solidFill>
                <a:latin typeface="Times New Roman" panose="02020603050405020304" pitchFamily="18" charset="0"/>
                <a:ea typeface="Calibri"/>
                <a:cs typeface="Times New Roman" panose="02020603050405020304" pitchFamily="18" charset="0"/>
              </a:rPr>
              <a:t> [2019] NSWSC 635.</a:t>
            </a:r>
          </a:p>
          <a:p>
            <a:pPr>
              <a:lnSpc>
                <a:spcPct val="120000"/>
              </a:lnSpc>
            </a:pPr>
            <a:r>
              <a:rPr lang="en-AU" sz="1600" i="1" dirty="0" err="1">
                <a:latin typeface="Times New Roman" panose="02020603050405020304" pitchFamily="18" charset="0"/>
                <a:ea typeface="Calibri" panose="020F0502020204030204" pitchFamily="34" charset="0"/>
                <a:cs typeface="Times New Roman" panose="02020603050405020304" pitchFamily="18" charset="0"/>
              </a:rPr>
              <a:t>Chappel</a:t>
            </a:r>
            <a:r>
              <a:rPr lang="en-AU" sz="1600" i="1" dirty="0">
                <a:latin typeface="Times New Roman" panose="02020603050405020304" pitchFamily="18" charset="0"/>
                <a:ea typeface="Calibri" panose="020F0502020204030204" pitchFamily="34" charset="0"/>
                <a:cs typeface="Times New Roman" panose="02020603050405020304" pitchFamily="18" charset="0"/>
              </a:rPr>
              <a:t> v Hart</a:t>
            </a:r>
            <a:r>
              <a:rPr lang="en-AU" sz="1600" dirty="0">
                <a:latin typeface="Times New Roman" panose="02020603050405020304" pitchFamily="18" charset="0"/>
                <a:ea typeface="Calibri" panose="020F0502020204030204" pitchFamily="34" charset="0"/>
                <a:cs typeface="Times New Roman" panose="02020603050405020304" pitchFamily="18" charset="0"/>
              </a:rPr>
              <a:t> [1998] 195 CLR 232 at [272].</a:t>
            </a:r>
          </a:p>
          <a:p>
            <a:pPr>
              <a:lnSpc>
                <a:spcPct val="120000"/>
              </a:lnSpc>
            </a:pPr>
            <a:r>
              <a:rPr lang="en-AU" sz="1600" i="1" dirty="0" err="1">
                <a:latin typeface="Times New Roman" panose="02020603050405020304" pitchFamily="18" charset="0"/>
                <a:cs typeface="Times New Roman" panose="02020603050405020304" pitchFamily="18" charset="0"/>
              </a:rPr>
              <a:t>Codelfa</a:t>
            </a:r>
            <a:r>
              <a:rPr lang="en-AU" sz="1600" i="1" dirty="0">
                <a:latin typeface="Times New Roman" panose="02020603050405020304" pitchFamily="18" charset="0"/>
                <a:cs typeface="Times New Roman" panose="02020603050405020304" pitchFamily="18" charset="0"/>
              </a:rPr>
              <a:t> Construction Pty Limited v State Rail Authority of NSW </a:t>
            </a:r>
            <a:r>
              <a:rPr lang="en-AU" sz="1600" dirty="0">
                <a:latin typeface="Times New Roman" panose="02020603050405020304" pitchFamily="18" charset="0"/>
                <a:cs typeface="Times New Roman" panose="02020603050405020304" pitchFamily="18" charset="0"/>
              </a:rPr>
              <a:t>[1982] HCA 24; [1982] 149 CLR 337 at 352.</a:t>
            </a: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Cox </a:t>
            </a:r>
            <a:r>
              <a:rPr lang="en-AU" sz="1600" i="1" dirty="0" err="1">
                <a:latin typeface="Times New Roman" panose="02020603050405020304" pitchFamily="18" charset="0"/>
                <a:ea typeface="Calibri" panose="020F0502020204030204" pitchFamily="34" charset="0"/>
                <a:cs typeface="Times New Roman" panose="02020603050405020304" pitchFamily="18" charset="0"/>
              </a:rPr>
              <a:t>Purtell</a:t>
            </a:r>
            <a:r>
              <a:rPr lang="en-AU" sz="1600" i="1" dirty="0">
                <a:latin typeface="Times New Roman" panose="02020603050405020304" pitchFamily="18" charset="0"/>
                <a:ea typeface="Calibri" panose="020F0502020204030204" pitchFamily="34" charset="0"/>
                <a:cs typeface="Times New Roman" panose="02020603050405020304" pitchFamily="18" charset="0"/>
              </a:rPr>
              <a:t> Staffing Services Pty Ltd v Our Energy Group Pty Ltd</a:t>
            </a:r>
            <a:r>
              <a:rPr lang="en-AU" sz="1600" dirty="0">
                <a:latin typeface="Times New Roman" panose="02020603050405020304" pitchFamily="18" charset="0"/>
                <a:ea typeface="Calibri" panose="020F0502020204030204" pitchFamily="34" charset="0"/>
                <a:cs typeface="Times New Roman" panose="02020603050405020304" pitchFamily="18" charset="0"/>
              </a:rPr>
              <a:t> [2017] NSWSC 1122. </a:t>
            </a:r>
          </a:p>
          <a:p>
            <a:pPr>
              <a:lnSpc>
                <a:spcPct val="120000"/>
              </a:lnSpc>
            </a:pPr>
            <a:r>
              <a:rPr lang="en-AU" sz="1600" i="1" dirty="0">
                <a:latin typeface="Times New Roman" panose="02020603050405020304" pitchFamily="18" charset="0"/>
                <a:cs typeface="Times New Roman" panose="02020603050405020304" pitchFamily="18" charset="0"/>
              </a:rPr>
              <a:t>Ecosse Property Holdings Pty Ltd v Gee Dee Nominees Pty Ltd </a:t>
            </a:r>
            <a:r>
              <a:rPr lang="en-AU" sz="1600" dirty="0">
                <a:latin typeface="Times New Roman" panose="02020603050405020304" pitchFamily="18" charset="0"/>
                <a:cs typeface="Times New Roman" panose="02020603050405020304" pitchFamily="18" charset="0"/>
              </a:rPr>
              <a:t>[2017] HCA 12; [2017] HCA 12; [2017] 261 CLR 544, 551, [16].</a:t>
            </a: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Ellis v Wallsend Hospital</a:t>
            </a:r>
            <a:r>
              <a:rPr lang="en-AU" sz="1600" dirty="0">
                <a:latin typeface="Times New Roman" panose="02020603050405020304" pitchFamily="18" charset="0"/>
                <a:ea typeface="Calibri" panose="020F0502020204030204" pitchFamily="34" charset="0"/>
                <a:cs typeface="Times New Roman" panose="02020603050405020304" pitchFamily="18" charset="0"/>
              </a:rPr>
              <a:t> [1989] 17 NSWLR 553 at 582.</a:t>
            </a:r>
          </a:p>
          <a:p>
            <a:pPr>
              <a:lnSpc>
                <a:spcPct val="120000"/>
              </a:lnSpc>
            </a:pPr>
            <a:r>
              <a:rPr lang="en-AU" sz="1600" i="1" dirty="0" err="1">
                <a:latin typeface="Times New Roman" panose="02020603050405020304" pitchFamily="18" charset="0"/>
                <a:ea typeface="Calibri" panose="020F0502020204030204" pitchFamily="34" charset="0"/>
                <a:cs typeface="Times New Roman" panose="02020603050405020304" pitchFamily="18" charset="0"/>
              </a:rPr>
              <a:t>Equuscorp</a:t>
            </a:r>
            <a:r>
              <a:rPr lang="en-AU" sz="1600" i="1" dirty="0">
                <a:latin typeface="Times New Roman" panose="02020603050405020304" pitchFamily="18" charset="0"/>
                <a:ea typeface="Calibri" panose="020F0502020204030204" pitchFamily="34" charset="0"/>
                <a:cs typeface="Times New Roman" panose="02020603050405020304" pitchFamily="18" charset="0"/>
              </a:rPr>
              <a:t> Pty Ltd &amp; Another v </a:t>
            </a:r>
            <a:r>
              <a:rPr lang="en-AU" sz="1600" i="1" dirty="0" err="1">
                <a:latin typeface="Times New Roman" panose="02020603050405020304" pitchFamily="18" charset="0"/>
                <a:ea typeface="Calibri" panose="020F0502020204030204" pitchFamily="34" charset="0"/>
                <a:cs typeface="Times New Roman" panose="02020603050405020304" pitchFamily="18" charset="0"/>
              </a:rPr>
              <a:t>Glengallan</a:t>
            </a:r>
            <a:r>
              <a:rPr lang="en-AU" sz="1600" i="1" dirty="0">
                <a:latin typeface="Times New Roman" panose="02020603050405020304" pitchFamily="18" charset="0"/>
                <a:ea typeface="Calibri" panose="020F0502020204030204" pitchFamily="34" charset="0"/>
                <a:cs typeface="Times New Roman" panose="02020603050405020304" pitchFamily="18" charset="0"/>
              </a:rPr>
              <a:t> Investments Pty Ltd </a:t>
            </a:r>
            <a:r>
              <a:rPr lang="en-AU" sz="1600" dirty="0">
                <a:latin typeface="Times New Roman" panose="02020603050405020304" pitchFamily="18" charset="0"/>
                <a:ea typeface="Calibri" panose="020F0502020204030204" pitchFamily="34" charset="0"/>
                <a:cs typeface="Times New Roman" panose="02020603050405020304" pitchFamily="18" charset="0"/>
              </a:rPr>
              <a:t>[2004] HCA 55; (2004) 218 CLR 471.</a:t>
            </a:r>
            <a:endParaRPr lang="en-AU" sz="1600" i="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pPr>
            <a:r>
              <a:rPr lang="en-AU" sz="1600" i="1" dirty="0">
                <a:latin typeface="Times New Roman" panose="02020603050405020304" pitchFamily="18" charset="0"/>
                <a:cs typeface="Times New Roman" panose="02020603050405020304" pitchFamily="18" charset="0"/>
              </a:rPr>
              <a:t>Fisher v </a:t>
            </a:r>
            <a:r>
              <a:rPr lang="en-AU" sz="1600" i="1" dirty="0" err="1">
                <a:latin typeface="Times New Roman" panose="02020603050405020304" pitchFamily="18" charset="0"/>
                <a:cs typeface="Times New Roman" panose="02020603050405020304" pitchFamily="18" charset="0"/>
              </a:rPr>
              <a:t>Codelfa</a:t>
            </a:r>
            <a:r>
              <a:rPr lang="en-AU" sz="1600" i="1" dirty="0">
                <a:latin typeface="Times New Roman" panose="02020603050405020304" pitchFamily="18" charset="0"/>
                <a:cs typeface="Times New Roman" panose="02020603050405020304" pitchFamily="18" charset="0"/>
              </a:rPr>
              <a:t> Construction (Australia) Pty Ltd UNRPTD NSWSC No. 881/1972, 28/6/1972.</a:t>
            </a:r>
          </a:p>
          <a:p>
            <a:pPr>
              <a:lnSpc>
                <a:spcPct val="120000"/>
              </a:lnSpc>
            </a:pPr>
            <a:r>
              <a:rPr lang="en-AU"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Franklins Pty Ltd v Metcash Trading Ltd </a:t>
            </a:r>
            <a:r>
              <a:rPr lang="en-A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NSWCA 407; [2009] 76 NSWLR 603.</a:t>
            </a:r>
          </a:p>
          <a:p>
            <a:pPr>
              <a:lnSpc>
                <a:spcPct val="120000"/>
              </a:lnSpc>
            </a:pPr>
            <a:endParaRPr lang="en-AU"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27</a:t>
            </a:fld>
            <a:endParaRPr lang="en-US" dirty="0"/>
          </a:p>
        </p:txBody>
      </p:sp>
      <p:sp>
        <p:nvSpPr>
          <p:cNvPr id="7" name="Date Placeholder 4">
            <a:extLst>
              <a:ext uri="{FF2B5EF4-FFF2-40B4-BE49-F238E27FC236}">
                <a16:creationId xmlns:a16="http://schemas.microsoft.com/office/drawing/2014/main" id="{6588AF3A-CB60-4722-A3EF-6637DBFFD97A}"/>
              </a:ext>
            </a:extLst>
          </p:cNvPr>
          <p:cNvSpPr>
            <a:spLocks noGrp="1"/>
          </p:cNvSpPr>
          <p:nvPr>
            <p:ph type="dt" sz="half" idx="10"/>
          </p:nvPr>
        </p:nvSpPr>
        <p:spPr>
          <a:xfrm>
            <a:off x="307975" y="6243638"/>
            <a:ext cx="5788025" cy="365125"/>
          </a:xfrm>
        </p:spPr>
        <p:txBody>
          <a:bodyPr/>
          <a:lstStyle/>
          <a:p>
            <a:pPr algn="ctr"/>
            <a:r>
              <a:rPr lang="en-AU" sz="1100" dirty="0"/>
              <a:t>Liability limited by a scheme approved under Professional Standards Legislation</a:t>
            </a:r>
            <a:endParaRPr lang="en-US" sz="1100" dirty="0"/>
          </a:p>
        </p:txBody>
      </p:sp>
    </p:spTree>
    <p:extLst>
      <p:ext uri="{BB962C8B-B14F-4D97-AF65-F5344CB8AC3E}">
        <p14:creationId xmlns:p14="http://schemas.microsoft.com/office/powerpoint/2010/main" val="4019494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249731"/>
            <a:ext cx="9972765" cy="811425"/>
          </a:xfrm>
        </p:spPr>
        <p:txBody>
          <a:bodyPr>
            <a:normAutofit fontScale="90000"/>
          </a:bodyPr>
          <a:lstStyle/>
          <a:p>
            <a:br>
              <a:rPr lang="en-US" sz="3600" b="1" i="1" dirty="0">
                <a:latin typeface="Times New Roman" panose="02020603050405020304" pitchFamily="18" charset="0"/>
                <a:cs typeface="Times New Roman" panose="02020603050405020304" pitchFamily="18" charset="0"/>
              </a:rPr>
            </a:br>
            <a:br>
              <a:rPr lang="en-US" sz="3600" b="1" i="1" dirty="0">
                <a:latin typeface="Times New Roman" panose="02020603050405020304" pitchFamily="18" charset="0"/>
                <a:cs typeface="Times New Roman" panose="02020603050405020304" pitchFamily="18" charset="0"/>
              </a:rPr>
            </a:br>
            <a:r>
              <a:rPr lang="en-AU" sz="3600" b="1" dirty="0">
                <a:latin typeface="Times New Roman" panose="02020603050405020304" pitchFamily="18" charset="0"/>
                <a:cs typeface="Times New Roman" panose="02020603050405020304" pitchFamily="18" charset="0"/>
              </a:rPr>
              <a:t>Citations</a:t>
            </a:r>
            <a:br>
              <a:rPr lang="en-AU" sz="3600" b="1" i="1" dirty="0">
                <a:latin typeface="Times New Roman" panose="02020603050405020304" pitchFamily="18" charset="0"/>
                <a:cs typeface="Times New Roman" panose="02020603050405020304" pitchFamily="18" charset="0"/>
              </a:rPr>
            </a:br>
            <a:br>
              <a:rPr lang="en-AU" sz="3600"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061156"/>
            <a:ext cx="11012812" cy="5181990"/>
          </a:xfrm>
        </p:spPr>
        <p:txBody>
          <a:bodyPr anchor="t">
            <a:noAutofit/>
          </a:bodyPr>
          <a:lstStyle/>
          <a:p>
            <a:pPr>
              <a:lnSpc>
                <a:spcPct val="120000"/>
              </a:lnSpc>
            </a:pPr>
            <a:r>
              <a:rPr lang="en-AU"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Lahoud v Lahoud </a:t>
            </a:r>
            <a:r>
              <a:rPr lang="en-A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[2009] NSWSC 623.</a:t>
            </a:r>
            <a:endParaRPr lang="en-AU" sz="1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Lewis v Australian Capital Territory</a:t>
            </a:r>
            <a:r>
              <a:rPr lang="en-AU" sz="1600" dirty="0">
                <a:latin typeface="Times New Roman" panose="02020603050405020304" pitchFamily="18" charset="0"/>
                <a:ea typeface="Calibri" panose="020F0502020204030204" pitchFamily="34" charset="0"/>
                <a:cs typeface="Times New Roman" panose="02020603050405020304" pitchFamily="18" charset="0"/>
              </a:rPr>
              <a:t> [2020] HCA 26.</a:t>
            </a: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Lui v Guan; Sun Link Group Pty Ltd v Lui</a:t>
            </a:r>
            <a:r>
              <a:rPr lang="en-AU" sz="1600" dirty="0">
                <a:latin typeface="Times New Roman" panose="02020603050405020304" pitchFamily="18" charset="0"/>
                <a:ea typeface="Calibri" panose="020F0502020204030204" pitchFamily="34" charset="0"/>
                <a:cs typeface="Times New Roman" panose="02020603050405020304" pitchFamily="18" charset="0"/>
              </a:rPr>
              <a:t> [2019] NSWSC 803.</a:t>
            </a:r>
          </a:p>
          <a:p>
            <a:pPr>
              <a:lnSpc>
                <a:spcPct val="120000"/>
              </a:lnSpc>
            </a:pPr>
            <a:r>
              <a:rPr lang="en-AU" sz="1600" i="1" dirty="0">
                <a:latin typeface="Times New Roman" panose="02020603050405020304" pitchFamily="18" charset="0"/>
                <a:cs typeface="Times New Roman" panose="02020603050405020304" pitchFamily="18" charset="0"/>
              </a:rPr>
              <a:t>Mount Bruce Mining </a:t>
            </a:r>
            <a:r>
              <a:rPr lang="en-AU" sz="1600" dirty="0">
                <a:latin typeface="Times New Roman" panose="02020603050405020304" pitchFamily="18" charset="0"/>
                <a:cs typeface="Times New Roman" panose="02020603050405020304" pitchFamily="18" charset="0"/>
              </a:rPr>
              <a:t>[2015] HCA 37; [2015] 256 CLR 104; 116 [47].</a:t>
            </a:r>
          </a:p>
          <a:p>
            <a:pPr>
              <a:lnSpc>
                <a:spcPct val="120000"/>
              </a:lnSpc>
            </a:pPr>
            <a:r>
              <a:rPr lang="en-AU" sz="1600" dirty="0" err="1">
                <a:latin typeface="Times New Roman" panose="02020603050405020304" pitchFamily="18" charset="0"/>
                <a:ea typeface="Calibri" panose="020F0502020204030204" pitchFamily="34" charset="0"/>
                <a:cs typeface="Times New Roman" panose="02020603050405020304" pitchFamily="18" charset="0"/>
              </a:rPr>
              <a:t>Moustaka</a:t>
            </a:r>
            <a:r>
              <a:rPr lang="en-AU" sz="1600" dirty="0">
                <a:latin typeface="Times New Roman" panose="02020603050405020304" pitchFamily="18" charset="0"/>
                <a:ea typeface="Calibri" panose="020F0502020204030204" pitchFamily="34" charset="0"/>
                <a:cs typeface="Times New Roman" panose="02020603050405020304" pitchFamily="18" charset="0"/>
              </a:rPr>
              <a:t>, Caitlin </a:t>
            </a:r>
            <a:r>
              <a:rPr lang="en-AU" sz="1600" i="1" dirty="0">
                <a:latin typeface="Times New Roman" panose="02020603050405020304" pitchFamily="18" charset="0"/>
                <a:ea typeface="Calibri" panose="020F0502020204030204" pitchFamily="34" charset="0"/>
                <a:cs typeface="Times New Roman" panose="02020603050405020304" pitchFamily="18" charset="0"/>
              </a:rPr>
              <a:t>The Admissibility and Use of Evidence of Proper Negotiations In Modern Contract Interpretation</a:t>
            </a:r>
            <a:r>
              <a:rPr lang="en-AU" sz="1600" dirty="0">
                <a:latin typeface="Times New Roman" panose="02020603050405020304" pitchFamily="18" charset="0"/>
                <a:ea typeface="Calibri" panose="020F0502020204030204" pitchFamily="34" charset="0"/>
                <a:cs typeface="Times New Roman" panose="02020603050405020304" pitchFamily="18" charset="0"/>
              </a:rPr>
              <a:t> [2016] </a:t>
            </a:r>
            <a:r>
              <a:rPr lang="en-AU" sz="1600" dirty="0" err="1">
                <a:latin typeface="Times New Roman" panose="02020603050405020304" pitchFamily="18" charset="0"/>
                <a:ea typeface="Calibri" panose="020F0502020204030204" pitchFamily="34" charset="0"/>
                <a:cs typeface="Times New Roman" panose="02020603050405020304" pitchFamily="18" charset="0"/>
              </a:rPr>
              <a:t>UWALawRew</a:t>
            </a:r>
            <a:r>
              <a:rPr lang="en-AU" sz="1600" dirty="0">
                <a:latin typeface="Times New Roman" panose="02020603050405020304" pitchFamily="18" charset="0"/>
                <a:ea typeface="Calibri" panose="020F0502020204030204" pitchFamily="34" charset="0"/>
                <a:cs typeface="Times New Roman" panose="02020603050405020304" pitchFamily="18" charset="0"/>
              </a:rPr>
              <a:t> 15, p 212.</a:t>
            </a: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Rosenberg v Percival</a:t>
            </a:r>
            <a:r>
              <a:rPr lang="en-AU" sz="1600" dirty="0">
                <a:latin typeface="Times New Roman" panose="02020603050405020304" pitchFamily="18" charset="0"/>
                <a:ea typeface="Calibri" panose="020F0502020204030204" pitchFamily="34" charset="0"/>
                <a:cs typeface="Times New Roman" panose="02020603050405020304" pitchFamily="18" charset="0"/>
              </a:rPr>
              <a:t> [2001] HCA 18; [2001] 205 CLR 434 at [158]; [214].</a:t>
            </a:r>
          </a:p>
          <a:p>
            <a:pPr>
              <a:lnSpc>
                <a:spcPct val="120000"/>
              </a:lnSpc>
            </a:pPr>
            <a:r>
              <a:rPr lang="en-AU" sz="1600" i="1" dirty="0">
                <a:solidFill>
                  <a:srgbClr val="000000"/>
                </a:solidFill>
                <a:latin typeface="Times New Roman" panose="02020603050405020304" pitchFamily="18" charset="0"/>
                <a:cs typeface="Times New Roman" panose="02020603050405020304" pitchFamily="18" charset="0"/>
              </a:rPr>
              <a:t>Shepparton Projects Pty Ltd v Cave Investments Pty Ltd (No 2) </a:t>
            </a:r>
            <a:r>
              <a:rPr lang="en-AU" sz="1600" dirty="0">
                <a:solidFill>
                  <a:srgbClr val="000000"/>
                </a:solidFill>
                <a:latin typeface="Times New Roman" panose="02020603050405020304" pitchFamily="18" charset="0"/>
                <a:cs typeface="Times New Roman" panose="02020603050405020304" pitchFamily="18" charset="0"/>
              </a:rPr>
              <a:t>[2011] VSC 384.</a:t>
            </a:r>
          </a:p>
          <a:p>
            <a:pPr>
              <a:lnSpc>
                <a:spcPct val="120000"/>
              </a:lnSpc>
            </a:pPr>
            <a:r>
              <a:rPr lang="en-AU" sz="1600" i="1" dirty="0" err="1">
                <a:latin typeface="Times New Roman" panose="02020603050405020304" pitchFamily="18" charset="0"/>
                <a:ea typeface="Calibri" panose="020F0502020204030204" pitchFamily="34" charset="0"/>
                <a:cs typeface="Times New Roman" panose="02020603050405020304" pitchFamily="18" charset="0"/>
              </a:rPr>
              <a:t>Supabarn</a:t>
            </a:r>
            <a:r>
              <a:rPr lang="en-AU" sz="1600" i="1" dirty="0">
                <a:latin typeface="Times New Roman" panose="02020603050405020304" pitchFamily="18" charset="0"/>
                <a:ea typeface="Calibri" panose="020F0502020204030204" pitchFamily="34" charset="0"/>
                <a:cs typeface="Times New Roman" panose="02020603050405020304" pitchFamily="18" charset="0"/>
              </a:rPr>
              <a:t> Supermarkets Pty Ltd v Cottrell Pty Ltd (No 3) </a:t>
            </a:r>
            <a:r>
              <a:rPr lang="en-AU" sz="1600" dirty="0">
                <a:latin typeface="Times New Roman" panose="02020603050405020304" pitchFamily="18" charset="0"/>
                <a:ea typeface="Calibri" panose="020F0502020204030204" pitchFamily="34" charset="0"/>
                <a:cs typeface="Times New Roman" panose="02020603050405020304" pitchFamily="18" charset="0"/>
              </a:rPr>
              <a:t>[2020] ACTSC 53.</a:t>
            </a:r>
          </a:p>
          <a:p>
            <a:pPr>
              <a:lnSpc>
                <a:spcPct val="120000"/>
              </a:lnSpc>
            </a:pPr>
            <a:r>
              <a:rPr lang="en-AU"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Sydney Attractions Group Pty Ltd v Frederick Schulman</a:t>
            </a:r>
            <a:r>
              <a:rPr lang="en-AU"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[2013] NSWSC 858.</a:t>
            </a:r>
          </a:p>
          <a:p>
            <a:pPr>
              <a:lnSpc>
                <a:spcPct val="120000"/>
              </a:lnSpc>
            </a:pPr>
            <a:r>
              <a:rPr lang="en-AU" sz="1600" i="1" dirty="0">
                <a:latin typeface="Times New Roman" panose="02020603050405020304" pitchFamily="18" charset="0"/>
                <a:ea typeface="Calibri" panose="020F0502020204030204" pitchFamily="34" charset="0"/>
                <a:cs typeface="Times New Roman" panose="02020603050405020304" pitchFamily="18" charset="0"/>
              </a:rPr>
              <a:t>Trust Co of Australia Ltd v Perpetual Trustees WA Ltd</a:t>
            </a:r>
            <a:r>
              <a:rPr lang="en-AU" sz="1600" dirty="0">
                <a:latin typeface="Times New Roman" panose="02020603050405020304" pitchFamily="18" charset="0"/>
                <a:ea typeface="Calibri" panose="020F0502020204030204" pitchFamily="34" charset="0"/>
                <a:cs typeface="Times New Roman" panose="02020603050405020304" pitchFamily="18" charset="0"/>
              </a:rPr>
              <a:t> [1997] 42 NSWLR 237.</a:t>
            </a:r>
          </a:p>
        </p:txBody>
      </p:sp>
      <p:sp>
        <p:nvSpPr>
          <p:cNvPr id="4" name="Date Placeholder 4"/>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28</a:t>
            </a:fld>
            <a:endParaRPr lang="en-US" dirty="0"/>
          </a:p>
        </p:txBody>
      </p:sp>
    </p:spTree>
    <p:extLst>
      <p:ext uri="{BB962C8B-B14F-4D97-AF65-F5344CB8AC3E}">
        <p14:creationId xmlns:p14="http://schemas.microsoft.com/office/powerpoint/2010/main" val="130501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8" y="366329"/>
            <a:ext cx="10100713" cy="771355"/>
          </a:xfrm>
        </p:spPr>
        <p:txBody>
          <a:bodyPr>
            <a:normAutofit/>
          </a:bodyPr>
          <a:lstStyle/>
          <a:p>
            <a:r>
              <a:rPr lang="en-AU" sz="3200" b="1" dirty="0">
                <a:latin typeface="Times New Roman" panose="02020603050405020304" pitchFamily="18" charset="0"/>
                <a:cs typeface="Times New Roman" panose="02020603050405020304" pitchFamily="18" charset="0"/>
              </a:rPr>
              <a:t>PAROLE EVIDENCE RULE </a:t>
            </a:r>
          </a:p>
        </p:txBody>
      </p:sp>
      <p:sp>
        <p:nvSpPr>
          <p:cNvPr id="3" name="Content Placeholder 2"/>
          <p:cNvSpPr>
            <a:spLocks noGrp="1"/>
          </p:cNvSpPr>
          <p:nvPr>
            <p:ph idx="1"/>
          </p:nvPr>
        </p:nvSpPr>
        <p:spPr>
          <a:xfrm>
            <a:off x="675212" y="1137684"/>
            <a:ext cx="10015366" cy="5105461"/>
          </a:xfrm>
        </p:spPr>
        <p:txBody>
          <a:bodyPr anchor="t">
            <a:noAutofit/>
          </a:bodyPr>
          <a:lstStyle/>
          <a:p>
            <a:pPr marL="0" indent="0">
              <a:lnSpc>
                <a:spcPct val="120000"/>
              </a:lnSpc>
              <a:buNone/>
            </a:pPr>
            <a:r>
              <a:rPr lang="en-AU" sz="1800" dirty="0">
                <a:latin typeface="Times New Roman" panose="02020603050405020304" pitchFamily="18" charset="0"/>
                <a:ea typeface="Calibri" panose="020F0502020204030204" pitchFamily="34" charset="0"/>
                <a:cs typeface="Times New Roman" panose="02020603050405020304" pitchFamily="18" charset="0"/>
              </a:rPr>
              <a:t>In</a:t>
            </a:r>
            <a:r>
              <a:rPr lang="en-AU" sz="1800" i="1" dirty="0">
                <a:latin typeface="Times New Roman" panose="02020603050405020304" pitchFamily="18" charset="0"/>
                <a:ea typeface="Calibri" panose="020F0502020204030204" pitchFamily="34" charset="0"/>
                <a:cs typeface="Times New Roman" panose="02020603050405020304" pitchFamily="18" charset="0"/>
              </a:rPr>
              <a:t> </a:t>
            </a:r>
            <a:r>
              <a:rPr lang="en-AU" sz="1800" i="1" dirty="0" err="1">
                <a:latin typeface="Times New Roman" panose="02020603050405020304" pitchFamily="18" charset="0"/>
                <a:ea typeface="Calibri" panose="020F0502020204030204" pitchFamily="34" charset="0"/>
                <a:cs typeface="Times New Roman" panose="02020603050405020304" pitchFamily="18" charset="0"/>
              </a:rPr>
              <a:t>Equuscorp</a:t>
            </a:r>
            <a:r>
              <a:rPr lang="en-AU" sz="1800" i="1" dirty="0">
                <a:latin typeface="Times New Roman" panose="02020603050405020304" pitchFamily="18" charset="0"/>
                <a:ea typeface="Calibri" panose="020F0502020204030204" pitchFamily="34" charset="0"/>
                <a:cs typeface="Times New Roman" panose="02020603050405020304" pitchFamily="18" charset="0"/>
              </a:rPr>
              <a:t> </a:t>
            </a:r>
            <a:r>
              <a:rPr lang="en-AU" sz="1800" dirty="0">
                <a:latin typeface="Times New Roman" panose="02020603050405020304" pitchFamily="18" charset="0"/>
                <a:ea typeface="Calibri" panose="020F0502020204030204" pitchFamily="34" charset="0"/>
                <a:cs typeface="Times New Roman" panose="02020603050405020304" pitchFamily="18" charset="0"/>
              </a:rPr>
              <a:t>[2004] HCA 55, parties who had executed a </a:t>
            </a:r>
            <a:r>
              <a:rPr lang="en-AU" sz="1800" i="1" dirty="0">
                <a:latin typeface="Times New Roman" panose="02020603050405020304" pitchFamily="18" charset="0"/>
                <a:ea typeface="Calibri" panose="020F0502020204030204" pitchFamily="34" charset="0"/>
                <a:cs typeface="Times New Roman" panose="02020603050405020304" pitchFamily="18" charset="0"/>
              </a:rPr>
              <a:t>written</a:t>
            </a:r>
            <a:r>
              <a:rPr lang="en-AU" sz="1800" dirty="0">
                <a:latin typeface="Times New Roman" panose="02020603050405020304" pitchFamily="18" charset="0"/>
                <a:ea typeface="Calibri" panose="020F0502020204030204" pitchFamily="34" charset="0"/>
                <a:cs typeface="Times New Roman" panose="02020603050405020304" pitchFamily="18" charset="0"/>
              </a:rPr>
              <a:t> loan agreement wished to contend that the document did not contain the real agreement;  rather, the real agreement had been entered into orally. </a:t>
            </a:r>
            <a:br>
              <a:rPr lang="en-AU" sz="1800" dirty="0">
                <a:latin typeface="Times New Roman" panose="02020603050405020304" pitchFamily="18" charset="0"/>
                <a:ea typeface="Calibri" panose="020F0502020204030204" pitchFamily="34" charset="0"/>
                <a:cs typeface="Times New Roman" panose="02020603050405020304" pitchFamily="18" charset="0"/>
              </a:rPr>
            </a:br>
            <a:br>
              <a:rPr lang="en-AU" sz="1800" dirty="0">
                <a:latin typeface="Times New Roman" panose="02020603050405020304" pitchFamily="18" charset="0"/>
                <a:ea typeface="Calibri" panose="020F0502020204030204" pitchFamily="34" charset="0"/>
                <a:cs typeface="Times New Roman" panose="02020603050405020304" pitchFamily="18" charset="0"/>
              </a:rPr>
            </a:br>
            <a:r>
              <a:rPr lang="en-AU" sz="1800" dirty="0">
                <a:latin typeface="Times New Roman" panose="02020603050405020304" pitchFamily="18" charset="0"/>
                <a:ea typeface="Calibri" panose="020F0502020204030204" pitchFamily="34" charset="0"/>
                <a:cs typeface="Times New Roman" panose="02020603050405020304" pitchFamily="18" charset="0"/>
              </a:rPr>
              <a:t>The HC rejected this saying at 483:</a:t>
            </a:r>
            <a:br>
              <a:rPr lang="en-AU" sz="1800" dirty="0">
                <a:latin typeface="Times New Roman" panose="02020603050405020304" pitchFamily="18" charset="0"/>
                <a:ea typeface="Calibri" panose="020F0502020204030204" pitchFamily="34" charset="0"/>
                <a:cs typeface="Times New Roman" panose="02020603050405020304" pitchFamily="18" charset="0"/>
              </a:rPr>
            </a:br>
            <a:endParaRPr lang="en-AU" sz="1800" dirty="0">
              <a:latin typeface="Times New Roman" panose="02020603050405020304" pitchFamily="18" charset="0"/>
              <a:ea typeface="Calibri" panose="020F0502020204030204" pitchFamily="34" charset="0"/>
              <a:cs typeface="Times New Roman" panose="02020603050405020304" pitchFamily="18" charset="0"/>
            </a:endParaRPr>
          </a:p>
          <a:p>
            <a:pPr marL="457200" lvl="1" indent="0">
              <a:lnSpc>
                <a:spcPct val="120000"/>
              </a:lnSpc>
              <a:buNone/>
            </a:pPr>
            <a:r>
              <a:rPr lang="en-AU" dirty="0">
                <a:latin typeface="Times New Roman" panose="02020603050405020304" pitchFamily="18" charset="0"/>
                <a:ea typeface="Calibri" panose="020F0502020204030204" pitchFamily="34" charset="0"/>
                <a:cs typeface="Times New Roman" panose="02020603050405020304" pitchFamily="18" charset="0"/>
              </a:rPr>
              <a:t>“...The parole evidence rule, the limited operation of the defence of </a:t>
            </a:r>
            <a:r>
              <a:rPr lang="en-AU" i="1" dirty="0">
                <a:latin typeface="Times New Roman" panose="02020603050405020304" pitchFamily="18" charset="0"/>
                <a:ea typeface="Calibri" panose="020F0502020204030204" pitchFamily="34" charset="0"/>
                <a:cs typeface="Times New Roman" panose="02020603050405020304" pitchFamily="18" charset="0"/>
              </a:rPr>
              <a:t>non </a:t>
            </a:r>
            <a:r>
              <a:rPr lang="en-AU" i="1" dirty="0" err="1">
                <a:latin typeface="Times New Roman" panose="02020603050405020304" pitchFamily="18" charset="0"/>
                <a:ea typeface="Calibri" panose="020F0502020204030204" pitchFamily="34" charset="0"/>
                <a:cs typeface="Times New Roman" panose="02020603050405020304" pitchFamily="18" charset="0"/>
              </a:rPr>
              <a:t>est</a:t>
            </a:r>
            <a:r>
              <a:rPr lang="en-AU" i="1" dirty="0">
                <a:latin typeface="Times New Roman" panose="02020603050405020304" pitchFamily="18" charset="0"/>
                <a:ea typeface="Calibri" panose="020F0502020204030204" pitchFamily="34" charset="0"/>
                <a:cs typeface="Times New Roman" panose="02020603050405020304" pitchFamily="18" charset="0"/>
              </a:rPr>
              <a:t> factum</a:t>
            </a:r>
            <a:r>
              <a:rPr lang="en-AU" dirty="0">
                <a:latin typeface="Times New Roman" panose="02020603050405020304" pitchFamily="18" charset="0"/>
                <a:ea typeface="Calibri" panose="020F0502020204030204" pitchFamily="34" charset="0"/>
                <a:cs typeface="Times New Roman" panose="02020603050405020304" pitchFamily="18" charset="0"/>
              </a:rPr>
              <a:t>, and the development of the equitable remedy of rectification, all proceed from the premise that a party executing a written agreement is bound by it."</a:t>
            </a:r>
          </a:p>
          <a:p>
            <a:pPr marL="0" indent="0">
              <a:lnSpc>
                <a:spcPct val="120000"/>
              </a:lnSpc>
              <a:buNone/>
            </a:pPr>
            <a:r>
              <a:rPr lang="en-AU" sz="2000" dirty="0">
                <a:latin typeface="Times New Roman" panose="02020603050405020304" pitchFamily="18" charset="0"/>
                <a:ea typeface="Calibri" panose="020F0502020204030204" pitchFamily="34" charset="0"/>
                <a:cs typeface="Times New Roman" panose="02020603050405020304" pitchFamily="18" charset="0"/>
              </a:rPr>
              <a:t>Cf. contracts that are </a:t>
            </a:r>
            <a:r>
              <a:rPr lang="en-AU" sz="2000" i="1" dirty="0">
                <a:latin typeface="Times New Roman" panose="02020603050405020304" pitchFamily="18" charset="0"/>
                <a:ea typeface="Calibri" panose="020F0502020204030204" pitchFamily="34" charset="0"/>
                <a:cs typeface="Times New Roman" panose="02020603050405020304" pitchFamily="18" charset="0"/>
              </a:rPr>
              <a:t>oral, or partly oral</a:t>
            </a:r>
            <a:r>
              <a:rPr lang="en-AU" sz="2000" dirty="0">
                <a:latin typeface="Times New Roman" panose="02020603050405020304" pitchFamily="18" charset="0"/>
                <a:ea typeface="Calibri" panose="020F0502020204030204" pitchFamily="34" charset="0"/>
                <a:cs typeface="Times New Roman" panose="02020603050405020304" pitchFamily="18" charset="0"/>
              </a:rPr>
              <a:t>: </a:t>
            </a:r>
            <a:r>
              <a:rPr lang="en-AU" sz="2000" i="1" dirty="0">
                <a:latin typeface="Times New Roman" panose="02020603050405020304" pitchFamily="18" charset="0"/>
                <a:ea typeface="Calibri" panose="020F0502020204030204" pitchFamily="34" charset="0"/>
                <a:cs typeface="Times New Roman" panose="02020603050405020304" pitchFamily="18" charset="0"/>
              </a:rPr>
              <a:t>Cox </a:t>
            </a:r>
            <a:r>
              <a:rPr lang="en-AU" sz="2000" i="1" dirty="0" err="1">
                <a:latin typeface="Times New Roman" panose="02020603050405020304" pitchFamily="18" charset="0"/>
                <a:ea typeface="Calibri" panose="020F0502020204030204" pitchFamily="34" charset="0"/>
                <a:cs typeface="Times New Roman" panose="02020603050405020304" pitchFamily="18" charset="0"/>
              </a:rPr>
              <a:t>Purtell</a:t>
            </a:r>
            <a:r>
              <a:rPr lang="en-AU" sz="2000" i="1" dirty="0">
                <a:latin typeface="Times New Roman" panose="02020603050405020304" pitchFamily="18" charset="0"/>
                <a:ea typeface="Calibri" panose="020F0502020204030204" pitchFamily="34" charset="0"/>
                <a:cs typeface="Times New Roman" panose="02020603050405020304" pitchFamily="18" charset="0"/>
              </a:rPr>
              <a:t> </a:t>
            </a:r>
            <a:r>
              <a:rPr lang="en-AU" sz="2000" dirty="0">
                <a:latin typeface="Times New Roman" panose="02020603050405020304" pitchFamily="18" charset="0"/>
                <a:ea typeface="Calibri" panose="020F0502020204030204" pitchFamily="34" charset="0"/>
                <a:cs typeface="Times New Roman" panose="02020603050405020304" pitchFamily="18" charset="0"/>
              </a:rPr>
              <a:t>[2017] NSWSC; </a:t>
            </a:r>
            <a:r>
              <a:rPr lang="en-AU" sz="2000" i="1" dirty="0">
                <a:latin typeface="Times New Roman" panose="02020603050405020304" pitchFamily="18" charset="0"/>
                <a:ea typeface="Calibri" panose="020F0502020204030204" pitchFamily="34" charset="0"/>
                <a:cs typeface="Times New Roman" panose="02020603050405020304" pitchFamily="18" charset="0"/>
              </a:rPr>
              <a:t>Lui v Guan; Sun Link Group Pty Ltd v Lui</a:t>
            </a:r>
            <a:r>
              <a:rPr lang="en-AU" sz="2000" dirty="0">
                <a:latin typeface="Times New Roman" panose="02020603050405020304" pitchFamily="18" charset="0"/>
                <a:ea typeface="Calibri" panose="020F0502020204030204" pitchFamily="34" charset="0"/>
                <a:cs typeface="Times New Roman" panose="02020603050405020304" pitchFamily="18" charset="0"/>
              </a:rPr>
              <a:t> [2019] NSWSC.</a:t>
            </a:r>
            <a:endParaRPr lang="en-US" sz="2000" dirty="0">
              <a:solidFill>
                <a:srgbClr val="000000"/>
              </a:solidFill>
              <a:latin typeface="Times New Roman" panose="02020603050405020304" pitchFamily="18" charset="0"/>
              <a:ea typeface="Calibri"/>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3</a:t>
            </a:fld>
            <a:endParaRPr lang="en-US" dirty="0"/>
          </a:p>
        </p:txBody>
      </p:sp>
    </p:spTree>
    <p:extLst>
      <p:ext uri="{BB962C8B-B14F-4D97-AF65-F5344CB8AC3E}">
        <p14:creationId xmlns:p14="http://schemas.microsoft.com/office/powerpoint/2010/main" val="221839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614854"/>
            <a:ext cx="10515600" cy="1108467"/>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US" sz="3600" b="1" dirty="0">
                <a:latin typeface="Times New Roman" panose="02020603050405020304" pitchFamily="18" charset="0"/>
                <a:ea typeface="Calibri" charset="0"/>
                <a:cs typeface="Times New Roman" panose="02020603050405020304" pitchFamily="18" charset="0"/>
              </a:rPr>
              <a:t>BACKGROUND EVIDENCE NOT ADMISSIBLE IN SUPPORT OF IMPLIED TERM : </a:t>
            </a:r>
            <a:r>
              <a:rPr lang="en-AU" sz="3600" b="1" i="1" dirty="0">
                <a:latin typeface="Times New Roman" panose="02020603050405020304" pitchFamily="18" charset="0"/>
                <a:cs typeface="Times New Roman" panose="02020603050405020304" pitchFamily="18" charset="0"/>
              </a:rPr>
              <a:t>FISHER v CODELFA </a:t>
            </a:r>
            <a:r>
              <a:rPr lang="en-AU" sz="3600" b="1" dirty="0">
                <a:latin typeface="Times New Roman" panose="02020603050405020304" pitchFamily="18" charset="0"/>
                <a:cs typeface="Times New Roman" panose="02020603050405020304" pitchFamily="18" charset="0"/>
              </a:rPr>
              <a:t>[1972] NSWSC</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828800"/>
            <a:ext cx="10049232" cy="4414346"/>
          </a:xfrm>
        </p:spPr>
        <p:txBody>
          <a:bodyPr anchor="t">
            <a:noAutofit/>
          </a:bodyPr>
          <a:lstStyle/>
          <a:p>
            <a:pPr marL="0" indent="0">
              <a:lnSpc>
                <a:spcPct val="120000"/>
              </a:lnSpc>
              <a:buNone/>
            </a:pPr>
            <a:endParaRPr lang="en-AU" i="1" dirty="0">
              <a:latin typeface="Times New Roman" panose="02020603050405020304" pitchFamily="18" charset="0"/>
              <a:cs typeface="Times New Roman" panose="02020603050405020304" pitchFamily="18" charset="0"/>
            </a:endParaRPr>
          </a:p>
          <a:p>
            <a:pPr marL="0" indent="0">
              <a:lnSpc>
                <a:spcPct val="120000"/>
              </a:lnSpc>
              <a:buNone/>
            </a:pPr>
            <a:r>
              <a:rPr lang="en-AU" i="1" dirty="0">
                <a:latin typeface="Times New Roman" panose="02020603050405020304" pitchFamily="18" charset="0"/>
                <a:cs typeface="Times New Roman" panose="02020603050405020304" pitchFamily="18" charset="0"/>
              </a:rPr>
              <a:t>The construction of the station has involved blasting out a rock cliff lying to the west of the </a:t>
            </a:r>
            <a:r>
              <a:rPr lang="en-AU" i="1" dirty="0" err="1">
                <a:latin typeface="Times New Roman" panose="02020603050405020304" pitchFamily="18" charset="0"/>
                <a:cs typeface="Times New Roman" panose="02020603050405020304" pitchFamily="18" charset="0"/>
              </a:rPr>
              <a:t>Weerona</a:t>
            </a:r>
            <a:r>
              <a:rPr lang="en-AU" i="1" dirty="0">
                <a:latin typeface="Times New Roman" panose="02020603050405020304" pitchFamily="18" charset="0"/>
                <a:cs typeface="Times New Roman" panose="02020603050405020304" pitchFamily="18" charset="0"/>
              </a:rPr>
              <a:t> Avenue houses... The plaintiff, complaining of the flying debris, vibrations and noise from the blasting, including through the night, sought an injunction, asserting it constituted a nuisance...</a:t>
            </a:r>
            <a:endParaRPr lang="en-AU" sz="3600" i="1"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4</a:t>
            </a:fld>
            <a:endParaRPr lang="en-US" dirty="0"/>
          </a:p>
        </p:txBody>
      </p:sp>
    </p:spTree>
    <p:extLst>
      <p:ext uri="{BB962C8B-B14F-4D97-AF65-F5344CB8AC3E}">
        <p14:creationId xmlns:p14="http://schemas.microsoft.com/office/powerpoint/2010/main" val="417496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338667"/>
            <a:ext cx="10552986" cy="752475"/>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JAGGED ROCKS </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456266"/>
            <a:ext cx="9888033" cy="4786879"/>
          </a:xfrm>
        </p:spPr>
        <p:txBody>
          <a:bodyPr anchor="t">
            <a:noAutofit/>
          </a:bodyPr>
          <a:lstStyle/>
          <a:p>
            <a:pPr marL="0" indent="0">
              <a:lnSpc>
                <a:spcPct val="120000"/>
              </a:lnSpc>
              <a:buNone/>
            </a:pPr>
            <a:r>
              <a:rPr lang="en-AU"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Codelfa</a:t>
            </a:r>
            <a:r>
              <a:rPr lang="en-AU"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denied that this constituted a nuisance. </a:t>
            </a:r>
          </a:p>
          <a:p>
            <a:pPr marL="0" indent="0">
              <a:lnSpc>
                <a:spcPct val="120000"/>
              </a:lnSpc>
              <a:buNone/>
            </a:pP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response to that defence, Street J said: </a:t>
            </a:r>
            <a:b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b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A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AU"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see no necessity to discuss this evidence in detail. It is not extravagant to say that none of the defendants evidence effectively answers the silent, but compelling, evidence of the dangerous-looking stone recovered by Mrs Reynolds from the garage roof and brought by her to this Court.”</a:t>
            </a:r>
            <a:endParaRPr lang="en-AU" i="1"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393599"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266700" cy="365125"/>
          </a:xfrm>
        </p:spPr>
        <p:txBody>
          <a:bodyPr/>
          <a:lstStyle/>
          <a:p>
            <a:fld id="{DF28FB93-0A08-4E7D-8E63-9EFA29F1E093}" type="slidenum">
              <a:rPr lang="en-US" smtClean="0"/>
              <a:pPr/>
              <a:t>5</a:t>
            </a:fld>
            <a:endParaRPr lang="en-US" dirty="0"/>
          </a:p>
        </p:txBody>
      </p:sp>
    </p:spTree>
    <p:extLst>
      <p:ext uri="{BB962C8B-B14F-4D97-AF65-F5344CB8AC3E}">
        <p14:creationId xmlns:p14="http://schemas.microsoft.com/office/powerpoint/2010/main" val="237098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614854"/>
            <a:ext cx="10552986" cy="365127"/>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CODELFA ……AND JAGGED ROCKS </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297172"/>
            <a:ext cx="9888033" cy="4945974"/>
          </a:xfrm>
        </p:spPr>
        <p:txBody>
          <a:bodyPr anchor="t">
            <a:noAutofit/>
          </a:bodyPr>
          <a:lstStyle/>
          <a:p>
            <a:pPr marL="0" indent="0">
              <a:lnSpc>
                <a:spcPct val="120000"/>
              </a:lnSpc>
              <a:buNone/>
            </a:pPr>
            <a:r>
              <a:rPr lang="en-AU" sz="2000" i="1" dirty="0">
                <a:latin typeface="Times New Roman" panose="02020603050405020304" pitchFamily="18" charset="0"/>
                <a:cs typeface="Times New Roman" panose="02020603050405020304" pitchFamily="18" charset="0"/>
              </a:rPr>
              <a:t>CODELFA — Contract ESR 1005: AN OCEAN OF LITIGIOUS CONTROVERSY</a:t>
            </a:r>
          </a:p>
          <a:p>
            <a:pPr marL="457200" lvl="1" indent="0">
              <a:lnSpc>
                <a:spcPct val="120000"/>
              </a:lnSpc>
              <a:buNone/>
            </a:pPr>
            <a:endParaRPr lang="en-AU" sz="1600" i="1" dirty="0">
              <a:latin typeface="Times New Roman" panose="02020603050405020304" pitchFamily="18" charset="0"/>
              <a:cs typeface="Times New Roman" panose="02020603050405020304" pitchFamily="18" charset="0"/>
            </a:endParaRPr>
          </a:p>
          <a:p>
            <a:pPr marL="457200" lvl="1" indent="0">
              <a:lnSpc>
                <a:spcPct val="120000"/>
              </a:lnSpc>
              <a:buNone/>
            </a:pPr>
            <a:r>
              <a:rPr lang="en-AU" sz="2000" i="1" dirty="0">
                <a:latin typeface="Times New Roman" panose="02020603050405020304" pitchFamily="18" charset="0"/>
                <a:cs typeface="Times New Roman" panose="02020603050405020304" pitchFamily="18" charset="0"/>
              </a:rPr>
              <a:t>“After the injunction was granted, work ground to a halt, as the construction schedule had been on the basis of continuous shifts .The matter then proceeded to arbitration; and the arbitrator held that a term should be implied in the contract . In so doing , the Arbitrator had regard to evidence of general tunnelling practice, … the Contractor and Principal each accepting and assuming that the work was to be carried out on a three shift basis and would be immune from interference from restraining orders and injunctions……". (extract from Brennan J’s judgment at para  [10]) </a:t>
            </a:r>
            <a:endParaRPr lang="en-AU" sz="2000" dirty="0">
              <a:latin typeface="Times New Roman" panose="02020603050405020304" pitchFamily="18" charset="0"/>
              <a:cs typeface="Times New Roman" panose="02020603050405020304" pitchFamily="18" charset="0"/>
            </a:endParaRPr>
          </a:p>
          <a:p>
            <a:pPr marL="0" indent="0">
              <a:lnSpc>
                <a:spcPct val="120000"/>
              </a:lnSpc>
              <a:buNone/>
            </a:pPr>
            <a:r>
              <a:rPr lang="en-AU" sz="2000" dirty="0">
                <a:latin typeface="Times New Roman" panose="02020603050405020304" pitchFamily="18" charset="0"/>
                <a:cs typeface="Times New Roman" panose="02020603050405020304" pitchFamily="18" charset="0"/>
              </a:rPr>
              <a:t>Both the judge on the stated case (Ash J) and the NSWCA agreed with the Arbitrator that there was an implied term and that extrinsic facts could be referred to establish it, but this aspect was rejected by the HC.</a:t>
            </a:r>
          </a:p>
        </p:txBody>
      </p:sp>
      <p:sp>
        <p:nvSpPr>
          <p:cNvPr id="4" name="Date Placeholder 4"/>
          <p:cNvSpPr>
            <a:spLocks noGrp="1"/>
          </p:cNvSpPr>
          <p:nvPr>
            <p:ph type="dt" sz="half" idx="10"/>
          </p:nvPr>
        </p:nvSpPr>
        <p:spPr>
          <a:xfrm>
            <a:off x="305452" y="6243145"/>
            <a:ext cx="52541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102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263686" cy="365125"/>
          </a:xfrm>
        </p:spPr>
        <p:txBody>
          <a:bodyPr/>
          <a:lstStyle/>
          <a:p>
            <a:fld id="{DF28FB93-0A08-4E7D-8E63-9EFA29F1E093}" type="slidenum">
              <a:rPr lang="en-US" smtClean="0"/>
              <a:pPr/>
              <a:t>6</a:t>
            </a:fld>
            <a:endParaRPr lang="en-US" dirty="0"/>
          </a:p>
        </p:txBody>
      </p:sp>
    </p:spTree>
    <p:extLst>
      <p:ext uri="{BB962C8B-B14F-4D97-AF65-F5344CB8AC3E}">
        <p14:creationId xmlns:p14="http://schemas.microsoft.com/office/powerpoint/2010/main" val="1323442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807" y="417690"/>
            <a:ext cx="10552986" cy="641314"/>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CODELFA &amp; Mason J’s true rule</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1297172"/>
            <a:ext cx="10116966" cy="4945974"/>
          </a:xfrm>
        </p:spPr>
        <p:txBody>
          <a:bodyPr anchor="t">
            <a:noAutofit/>
          </a:bodyPr>
          <a:lstStyle/>
          <a:p>
            <a:pPr marL="0" indent="0">
              <a:buNone/>
            </a:pPr>
            <a:r>
              <a:rPr lang="en-A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This then brings me to Mason J’s judgment:</a:t>
            </a:r>
          </a:p>
          <a:p>
            <a:pPr marL="0" indent="0">
              <a:buNone/>
            </a:pPr>
            <a:r>
              <a:rPr lang="en-A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[22] The true rule is that evidence of surrounding circumstances is admissible to assist in the interpretation of the contract if the language is ambiguous or susceptible of more than one meaning. But it is not admissible to contradict the language of the contract when it has a plain meaning. Generally speaking facts existing when the contract was made will not be receivable as part of the surrounding circumstances as an aid to construction, unless they were known to both parties, although, as we have seen, if the facts are notorious knowledge of them will be presumed. </a:t>
            </a:r>
            <a:r>
              <a:rPr lang="en-A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p352)</a:t>
            </a:r>
            <a:endParaRPr lang="en-AU"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15000"/>
              </a:lnSpc>
              <a:spcAft>
                <a:spcPts val="1000"/>
              </a:spcAft>
              <a:buNone/>
            </a:pPr>
            <a:r>
              <a:rPr lang="en-AU" sz="2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[23] It is here that a difficulty arises with respect to the evidence of prior negotiations. Obviously the prior negotiations will tend to establish objective background facts which were known to both parties and the subject matter of the contract. To the extent to which they have this tendency they are admissible. But in so far as they consist of statements and actions of the parties which are reflective of their actual intentions and expectations they are not receivable</a:t>
            </a:r>
            <a:r>
              <a:rPr lang="en-A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p352)</a:t>
            </a:r>
          </a:p>
        </p:txBody>
      </p:sp>
      <p:sp>
        <p:nvSpPr>
          <p:cNvPr id="4" name="Date Placeholder 4"/>
          <p:cNvSpPr>
            <a:spLocks noGrp="1"/>
          </p:cNvSpPr>
          <p:nvPr>
            <p:ph type="dt" sz="half" idx="10"/>
          </p:nvPr>
        </p:nvSpPr>
        <p:spPr>
          <a:xfrm>
            <a:off x="305452" y="6243145"/>
            <a:ext cx="5045481"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720693" y="6243143"/>
            <a:ext cx="273707" cy="365125"/>
          </a:xfrm>
        </p:spPr>
        <p:txBody>
          <a:bodyPr/>
          <a:lstStyle/>
          <a:p>
            <a:fld id="{DF28FB93-0A08-4E7D-8E63-9EFA29F1E093}" type="slidenum">
              <a:rPr lang="en-US" smtClean="0"/>
              <a:pPr/>
              <a:t>7</a:t>
            </a:fld>
            <a:endParaRPr lang="en-US" dirty="0"/>
          </a:p>
        </p:txBody>
      </p:sp>
    </p:spTree>
    <p:extLst>
      <p:ext uri="{BB962C8B-B14F-4D97-AF65-F5344CB8AC3E}">
        <p14:creationId xmlns:p14="http://schemas.microsoft.com/office/powerpoint/2010/main" val="2177414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2" y="249732"/>
            <a:ext cx="11288187" cy="969468"/>
          </a:xfrm>
        </p:spPr>
        <p:txBody>
          <a:bodyPr>
            <a:normAutofit fontScale="90000"/>
          </a:bodyPr>
          <a:lstStyle/>
          <a:p>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CODELFA ……</a:t>
            </a:r>
            <a:br>
              <a:rPr lang="en-AU" sz="3600" b="1" i="1" dirty="0">
                <a:latin typeface="Times New Roman" panose="02020603050405020304" pitchFamily="18" charset="0"/>
                <a:cs typeface="Times New Roman" panose="02020603050405020304" pitchFamily="18" charset="0"/>
              </a:rPr>
            </a:br>
            <a:r>
              <a:rPr lang="en-AU" sz="3600" b="1" i="1" dirty="0">
                <a:latin typeface="Times New Roman" panose="02020603050405020304" pitchFamily="18" charset="0"/>
                <a:cs typeface="Times New Roman" panose="02020603050405020304" pitchFamily="18" charset="0"/>
              </a:rPr>
              <a:t>OBJECTIVE FRAMEWORK AND PRESUMED INTENTIONS</a:t>
            </a:r>
            <a:br>
              <a:rPr lang="en-AU" sz="3600" dirty="0">
                <a:latin typeface="Times New Roman" panose="02020603050405020304" pitchFamily="18" charset="0"/>
                <a:cs typeface="Times New Roman" panose="02020603050405020304" pitchFamily="18" charset="0"/>
              </a:rPr>
            </a:br>
            <a:endParaRPr lang="en-US" sz="36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3" y="1490133"/>
            <a:ext cx="10084161" cy="4753011"/>
          </a:xfrm>
        </p:spPr>
        <p:txBody>
          <a:bodyPr anchor="t">
            <a:noAutofit/>
          </a:bodyPr>
          <a:lstStyle/>
          <a:p>
            <a:pPr marL="0" indent="0">
              <a:lnSpc>
                <a:spcPct val="100000"/>
              </a:lnSpc>
              <a:buNone/>
            </a:pP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[24] </a:t>
            </a:r>
            <a:r>
              <a:rPr lang="en-AU" sz="1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Consequently when the issue is which of two or more possible meanings is to be given to a contractual provision we look, not to the actual intentions, aspirations or expectations of the parties before or at the time of the contract, except in so far as they are expressed in the contract, but to the objective framework of facts within which the contract came into existence, and to the parties' presumed intention in this setting... </a:t>
            </a: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p352)</a:t>
            </a:r>
          </a:p>
          <a:p>
            <a:pPr marL="0" indent="0">
              <a:lnSpc>
                <a:spcPct val="100000"/>
              </a:lnSpc>
              <a:buNone/>
            </a:pP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[25] </a:t>
            </a:r>
            <a:r>
              <a:rPr lang="en-AU" sz="1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There may perhaps be one situation in which evidence of the actual intention of the parties should be allowed to prevail over their presumed intention. If it transpires that the parties have refused to include in the contract a provision which would give effect to the presumed intention of persons in their position it may be proper to receive evidence of that refusal. </a:t>
            </a: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See </a:t>
            </a:r>
            <a:r>
              <a:rPr lang="en-AU" sz="1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Heimann</a:t>
            </a: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(1938) 38 SR (NSW), at p 695. (at p353)</a:t>
            </a:r>
          </a:p>
          <a:p>
            <a:pPr marL="0" indent="0">
              <a:lnSpc>
                <a:spcPct val="100000"/>
              </a:lnSpc>
              <a:buNone/>
            </a:pP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[26] </a:t>
            </a:r>
            <a:r>
              <a:rPr lang="en-AU" sz="1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importance of this evolution of the law as it affects the construction of contracts is that it centres upon the presumed, rather than the actual, intention of the parties. It naturally follows that account should also be taken of their presumed intention when the court is called upon to decide whether a term is to be implied</a:t>
            </a: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AU" sz="1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existence of the remedy of rectification and the purpose which it serves makes it obvious that the actual intention of the parties cannot constitute the basis of an implied term</a:t>
            </a:r>
            <a:r>
              <a:rPr lang="en-A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p353)</a:t>
            </a:r>
          </a:p>
        </p:txBody>
      </p:sp>
      <p:sp>
        <p:nvSpPr>
          <p:cNvPr id="4" name="Date Placeholder 4"/>
          <p:cNvSpPr>
            <a:spLocks noGrp="1"/>
          </p:cNvSpPr>
          <p:nvPr>
            <p:ph type="dt" sz="half" idx="10"/>
          </p:nvPr>
        </p:nvSpPr>
        <p:spPr>
          <a:xfrm>
            <a:off x="372139" y="6243145"/>
            <a:ext cx="5235435"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1" y="6243143"/>
            <a:ext cx="411037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697748" y="6243143"/>
            <a:ext cx="235220" cy="365125"/>
          </a:xfrm>
        </p:spPr>
        <p:txBody>
          <a:bodyPr/>
          <a:lstStyle/>
          <a:p>
            <a:fld id="{DF28FB93-0A08-4E7D-8E63-9EFA29F1E093}" type="slidenum">
              <a:rPr lang="en-US" smtClean="0"/>
              <a:pPr/>
              <a:t>8</a:t>
            </a:fld>
            <a:endParaRPr lang="en-US" dirty="0"/>
          </a:p>
        </p:txBody>
      </p:sp>
    </p:spTree>
    <p:extLst>
      <p:ext uri="{BB962C8B-B14F-4D97-AF65-F5344CB8AC3E}">
        <p14:creationId xmlns:p14="http://schemas.microsoft.com/office/powerpoint/2010/main" val="48794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249732"/>
            <a:ext cx="9972765" cy="675958"/>
          </a:xfrm>
        </p:spPr>
        <p:txBody>
          <a:bodyPr>
            <a:normAutofit fontScale="90000"/>
          </a:bodyPr>
          <a:lstStyle/>
          <a:p>
            <a:br>
              <a:rPr lang="en-US" sz="3600" b="1" dirty="0">
                <a:latin typeface="Times New Roman" panose="02020603050405020304" pitchFamily="18" charset="0"/>
                <a:ea typeface="Calibri" charset="0"/>
                <a:cs typeface="Times New Roman" panose="02020603050405020304" pitchFamily="18" charset="0"/>
              </a:rPr>
            </a:br>
            <a:r>
              <a:rPr lang="en-AU" sz="3600" b="1" dirty="0">
                <a:latin typeface="Times New Roman" panose="02020603050405020304" pitchFamily="18" charset="0"/>
                <a:ea typeface="Calibri" panose="020F0502020204030204" pitchFamily="34" charset="0"/>
                <a:cs typeface="Times New Roman" panose="02020603050405020304" pitchFamily="18" charset="0"/>
              </a:rPr>
              <a:t>OBJECTIVE THEORY OF CONTRACT</a:t>
            </a:r>
            <a:br>
              <a:rPr lang="en-AU" sz="3600" b="1" dirty="0">
                <a:latin typeface="Times New Roman" panose="02020603050405020304" pitchFamily="18" charset="0"/>
                <a:cs typeface="Times New Roman" panose="02020603050405020304" pitchFamily="18" charset="0"/>
              </a:rPr>
            </a:br>
            <a:endParaRPr lang="en-US" sz="3800" b="1" dirty="0">
              <a:latin typeface="Times New Roman" panose="02020603050405020304" pitchFamily="18" charset="0"/>
              <a:ea typeface="Calibri" charset="0"/>
              <a:cs typeface="Times New Roman" panose="02020603050405020304" pitchFamily="18" charset="0"/>
            </a:endParaRPr>
          </a:p>
        </p:txBody>
      </p:sp>
      <p:sp>
        <p:nvSpPr>
          <p:cNvPr id="3" name="Content Placeholder 2"/>
          <p:cNvSpPr>
            <a:spLocks noGrp="1"/>
          </p:cNvSpPr>
          <p:nvPr>
            <p:ph idx="1"/>
          </p:nvPr>
        </p:nvSpPr>
        <p:spPr>
          <a:xfrm>
            <a:off x="675212" y="925689"/>
            <a:ext cx="9839186" cy="5317457"/>
          </a:xfrm>
        </p:spPr>
        <p:txBody>
          <a:bodyPr anchor="t">
            <a:noAutofit/>
          </a:bodyPr>
          <a:lstStyle/>
          <a:p>
            <a:pPr>
              <a:lnSpc>
                <a:spcPct val="120000"/>
              </a:lnSpc>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A contract is to be construed by reference to what a reasonable person would understand by the language used by the parties to expressed their agreement,  having regard to the context in which the words appear and the purpose and object of the transaction.</a:t>
            </a:r>
          </a:p>
          <a:p>
            <a:pPr>
              <a:lnSpc>
                <a:spcPct val="120000"/>
              </a:lnSpc>
              <a:buFont typeface="Wingdings" panose="05000000000000000000" pitchFamily="2" charset="2"/>
              <a:buChar char="§"/>
            </a:pPr>
            <a:r>
              <a:rPr lang="en-AU" sz="2200" dirty="0">
                <a:latin typeface="Times New Roman" panose="02020603050405020304" pitchFamily="18" charset="0"/>
                <a:cs typeface="Times New Roman" panose="02020603050405020304" pitchFamily="18" charset="0"/>
              </a:rPr>
              <a:t>Another term for “context” seems to be “circumstances addressed by the contract”: </a:t>
            </a:r>
            <a:r>
              <a:rPr lang="en-AU" sz="2200" i="1" dirty="0">
                <a:latin typeface="Times New Roman" panose="02020603050405020304" pitchFamily="18" charset="0"/>
                <a:cs typeface="Times New Roman" panose="02020603050405020304" pitchFamily="18" charset="0"/>
              </a:rPr>
              <a:t>Mount Bruce </a:t>
            </a:r>
            <a:r>
              <a:rPr lang="en-AU" sz="2200" dirty="0">
                <a:latin typeface="Times New Roman" panose="02020603050405020304" pitchFamily="18" charset="0"/>
                <a:cs typeface="Times New Roman" panose="02020603050405020304" pitchFamily="18" charset="0"/>
              </a:rPr>
              <a:t>[2015] HCA</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 </a:t>
            </a: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“…neither “the circumstances addressed by the contract” nor “the commercial purpose of objects to be secured by the contract” will necessarily be fully articulated by its express terms…..” para [102] of </a:t>
            </a:r>
            <a:r>
              <a:rPr lang="en-AU" sz="2200" i="1" dirty="0">
                <a:latin typeface="Times New Roman" panose="02020603050405020304" pitchFamily="18" charset="0"/>
                <a:cs typeface="Times New Roman" panose="02020603050405020304" pitchFamily="18" charset="0"/>
              </a:rPr>
              <a:t>Aurizon </a:t>
            </a:r>
            <a:r>
              <a:rPr lang="en-AU" sz="2200" dirty="0">
                <a:latin typeface="Times New Roman" panose="02020603050405020304" pitchFamily="18" charset="0"/>
                <a:cs typeface="Times New Roman" panose="02020603050405020304" pitchFamily="18" charset="0"/>
              </a:rPr>
              <a:t>[2019] QSC</a:t>
            </a:r>
            <a:br>
              <a:rPr lang="en-AU" sz="2200" dirty="0">
                <a:latin typeface="Times New Roman" panose="02020603050405020304" pitchFamily="18" charset="0"/>
                <a:cs typeface="Times New Roman" panose="02020603050405020304" pitchFamily="18" charset="0"/>
              </a:rPr>
            </a:br>
            <a:br>
              <a:rPr lang="en-AU" sz="2200" dirty="0">
                <a:latin typeface="Times New Roman" panose="02020603050405020304" pitchFamily="18" charset="0"/>
                <a:cs typeface="Times New Roman" panose="02020603050405020304" pitchFamily="18" charset="0"/>
              </a:rPr>
            </a:br>
            <a:r>
              <a:rPr lang="en-AU" sz="2200" dirty="0">
                <a:latin typeface="Times New Roman" panose="02020603050405020304" pitchFamily="18" charset="0"/>
                <a:cs typeface="Times New Roman" panose="02020603050405020304" pitchFamily="18" charset="0"/>
              </a:rPr>
              <a:t>See also </a:t>
            </a:r>
            <a:r>
              <a:rPr lang="en-AU" sz="2200" i="1" dirty="0">
                <a:latin typeface="Times New Roman" panose="02020603050405020304" pitchFamily="18" charset="0"/>
                <a:cs typeface="Times New Roman" panose="02020603050405020304" pitchFamily="18" charset="0"/>
              </a:rPr>
              <a:t>Ecosse </a:t>
            </a:r>
            <a:r>
              <a:rPr lang="en-AU" sz="2200" dirty="0">
                <a:latin typeface="Times New Roman" panose="02020603050405020304" pitchFamily="18" charset="0"/>
                <a:cs typeface="Times New Roman" panose="02020603050405020304" pitchFamily="18" charset="0"/>
              </a:rPr>
              <a:t>[2017] HCA</a:t>
            </a:r>
            <a:br>
              <a:rPr lang="en-AU" dirty="0">
                <a:latin typeface="Times New Roman" panose="02020603050405020304" pitchFamily="18" charset="0"/>
                <a:cs typeface="Times New Roman" panose="02020603050405020304" pitchFamily="18" charset="0"/>
              </a:rPr>
            </a:br>
            <a:endParaRPr lang="en-AU" dirty="0">
              <a:latin typeface="Times New Roman" panose="02020603050405020304" pitchFamily="18" charset="0"/>
              <a:cs typeface="Times New Roman" panose="02020603050405020304" pitchFamily="18" charset="0"/>
            </a:endParaRPr>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9</a:t>
            </a:fld>
            <a:endParaRPr lang="en-US" dirty="0"/>
          </a:p>
        </p:txBody>
      </p:sp>
    </p:spTree>
    <p:extLst>
      <p:ext uri="{BB962C8B-B14F-4D97-AF65-F5344CB8AC3E}">
        <p14:creationId xmlns:p14="http://schemas.microsoft.com/office/powerpoint/2010/main" val="772309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7528</TotalTime>
  <Words>4087</Words>
  <Application>Microsoft Macintosh PowerPoint</Application>
  <PresentationFormat>Widescreen</PresentationFormat>
  <Paragraphs>214</Paragraphs>
  <Slides>28</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Theme</vt:lpstr>
      <vt:lpstr>         Admissibility Issues in Contract Disputes  LAW SOCIETY OF NEW SOUTH WALES – 1 March 2022  </vt:lpstr>
      <vt:lpstr>TOPICS COVERED BY THIS SESSION </vt:lpstr>
      <vt:lpstr>PAROLE EVIDENCE RULE </vt:lpstr>
      <vt:lpstr> BACKGROUND EVIDENCE NOT ADMISSIBLE IN SUPPORT OF IMPLIED TERM : FISHER v CODELFA [1972] NSWSC </vt:lpstr>
      <vt:lpstr> JAGGED ROCKS  </vt:lpstr>
      <vt:lpstr> CODELFA ……AND JAGGED ROCKS  </vt:lpstr>
      <vt:lpstr> CODELFA &amp; Mason J’s true rule </vt:lpstr>
      <vt:lpstr> CODELFA …… OBJECTIVE FRAMEWORK AND PRESUMED INTENTIONS </vt:lpstr>
      <vt:lpstr> OBJECTIVE THEORY OF CONTRACT </vt:lpstr>
      <vt:lpstr> OBJECTIVE THEORY OF CONTRACT AND GENESIS,  BACKGROUND AND CONTEXT </vt:lpstr>
      <vt:lpstr> STRICT LIMITATIONS e.g., subjective intentions  BUT... </vt:lpstr>
      <vt:lpstr> IS THERE AN AMBIGUITY GATEWAY?  Traditionalists v modernists </vt:lpstr>
      <vt:lpstr>IS THERE AN AMBIGUITY GATEWAY?  Traditionalists v modernists</vt:lpstr>
      <vt:lpstr> THE THREE CYCLES OF THE IMPLIED OVERRULING OF THE AMBIGUITY GATEWAY </vt:lpstr>
      <vt:lpstr> OK... SO WHAT’S ADMISSIBLE!? </vt:lpstr>
      <vt:lpstr> PRIOR DRAFTS &amp; DELETED WORDS </vt:lpstr>
      <vt:lpstr> RAILWAY ACCESS AGREEMENT: EVIDENCE OF MATERIALLY DIFFERENT EXPERIENCE OF CUSTOMERS  </vt:lpstr>
      <vt:lpstr> MATERIALLY DIFFERENT EXPERIENCE OF CUSTOMERS   </vt:lpstr>
      <vt:lpstr> MATERIALLY DIFFERENT EXPERIENCE OF CUSTOMERS   </vt:lpstr>
      <vt:lpstr> MATERIALLY DIFFERENT EXPERIENCE OF CUSTOMERS   </vt:lpstr>
      <vt:lpstr>A concluded antecedent agreement : its all shadows and light... </vt:lpstr>
      <vt:lpstr>LEASES, including Crown leases </vt:lpstr>
      <vt:lpstr>PowerPoint Presentation</vt:lpstr>
      <vt:lpstr>PowerPoint Presentation</vt:lpstr>
      <vt:lpstr> RECTIFICATION/FRAUD/MISREPRESENTATION/ MISTAKE/ ESTOPPEL BY CONVENTION  </vt:lpstr>
      <vt:lpstr> YOUR FEEDBACK &amp; CRITIQUE WELCOMED </vt:lpstr>
      <vt:lpstr>  Citations  </vt:lpstr>
      <vt:lpstr>  Citations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LEFALWISE  10th Annual Construction Law Symposium</dc:title>
  <dc:creator>Holly Wang</dc:creator>
  <cp:lastModifiedBy>Brianna Ya-En Ho</cp:lastModifiedBy>
  <cp:revision>141</cp:revision>
  <cp:lastPrinted>2021-03-01T23:19:16Z</cp:lastPrinted>
  <dcterms:created xsi:type="dcterms:W3CDTF">2020-01-29T00:05:40Z</dcterms:created>
  <dcterms:modified xsi:type="dcterms:W3CDTF">2022-02-20T10:52:06Z</dcterms:modified>
</cp:coreProperties>
</file>