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2" r:id="rId2"/>
    <p:sldId id="283" r:id="rId3"/>
    <p:sldId id="284" r:id="rId4"/>
    <p:sldId id="322" r:id="rId5"/>
    <p:sldId id="298" r:id="rId6"/>
    <p:sldId id="285" r:id="rId7"/>
    <p:sldId id="304" r:id="rId8"/>
    <p:sldId id="305" r:id="rId9"/>
    <p:sldId id="299" r:id="rId10"/>
    <p:sldId id="306" r:id="rId11"/>
    <p:sldId id="286" r:id="rId12"/>
    <p:sldId id="307" r:id="rId13"/>
    <p:sldId id="300" r:id="rId14"/>
    <p:sldId id="287" r:id="rId15"/>
    <p:sldId id="308" r:id="rId16"/>
    <p:sldId id="309" r:id="rId17"/>
    <p:sldId id="323" r:id="rId18"/>
    <p:sldId id="324" r:id="rId19"/>
    <p:sldId id="328" r:id="rId20"/>
    <p:sldId id="325" r:id="rId21"/>
    <p:sldId id="326" r:id="rId22"/>
    <p:sldId id="321" r:id="rId23"/>
    <p:sldId id="327" r:id="rId24"/>
    <p:sldId id="294" r:id="rId25"/>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1" autoAdjust="0"/>
    <p:restoredTop sz="94660"/>
  </p:normalViewPr>
  <p:slideViewPr>
    <p:cSldViewPr snapToGrid="0">
      <p:cViewPr varScale="1">
        <p:scale>
          <a:sx n="114" d="100"/>
          <a:sy n="114" d="100"/>
        </p:scale>
        <p:origin x="168" y="384"/>
      </p:cViewPr>
      <p:guideLst>
        <p:guide orient="horz" pos="2160"/>
        <p:guide pos="3840"/>
      </p:guideLst>
    </p:cSldViewPr>
  </p:slideViewPr>
  <p:notesTextViewPr>
    <p:cViewPr>
      <p:scale>
        <a:sx n="1" d="1"/>
        <a:sy n="1" d="1"/>
      </p:scale>
      <p:origin x="0" y="0"/>
    </p:cViewPr>
  </p:notesTextViewPr>
  <p:notesViewPr>
    <p:cSldViewPr snapToGrid="0">
      <p:cViewPr varScale="1">
        <p:scale>
          <a:sx n="33" d="100"/>
          <a:sy n="33" d="100"/>
        </p:scale>
        <p:origin x="1840"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AU"/>
          </a:p>
        </p:txBody>
      </p:sp>
      <p:sp>
        <p:nvSpPr>
          <p:cNvPr id="4" name="Footer Placeholder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en-AU"/>
          </a:p>
        </p:txBody>
      </p:sp>
      <p:sp>
        <p:nvSpPr>
          <p:cNvPr id="5" name="Slide Number Placehold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9E7BF3F9-3E1E-43FB-8E40-F22E3531CE75}" type="slidenum">
              <a:rPr lang="en-AU" smtClean="0"/>
              <a:t>‹#›</a:t>
            </a:fld>
            <a:endParaRPr lang="en-AU"/>
          </a:p>
        </p:txBody>
      </p:sp>
    </p:spTree>
    <p:extLst>
      <p:ext uri="{BB962C8B-B14F-4D97-AF65-F5344CB8AC3E}">
        <p14:creationId xmlns:p14="http://schemas.microsoft.com/office/powerpoint/2010/main" val="397925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48555272-6241-6141-95D7-D779CF25830E}" type="datetimeFigureOut">
              <a:rPr lang="en-US" smtClean="0"/>
              <a:t>3/11/22</a:t>
            </a:fld>
            <a:endParaRPr lang="en-US"/>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07FAA20-5741-BA4A-95AA-8EF78CFD39C0}" type="slidenum">
              <a:rPr lang="en-US" smtClean="0"/>
              <a:t>‹#›</a:t>
            </a:fld>
            <a:endParaRPr lang="en-US"/>
          </a:p>
        </p:txBody>
      </p:sp>
    </p:spTree>
    <p:extLst>
      <p:ext uri="{BB962C8B-B14F-4D97-AF65-F5344CB8AC3E}">
        <p14:creationId xmlns:p14="http://schemas.microsoft.com/office/powerpoint/2010/main" val="16081859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a:t>
            </a:fld>
            <a:endParaRPr lang="en-US"/>
          </a:p>
        </p:txBody>
      </p:sp>
    </p:spTree>
    <p:extLst>
      <p:ext uri="{BB962C8B-B14F-4D97-AF65-F5344CB8AC3E}">
        <p14:creationId xmlns:p14="http://schemas.microsoft.com/office/powerpoint/2010/main" val="689290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10</a:t>
            </a:fld>
            <a:endParaRPr lang="en-US"/>
          </a:p>
        </p:txBody>
      </p:sp>
    </p:spTree>
    <p:extLst>
      <p:ext uri="{BB962C8B-B14F-4D97-AF65-F5344CB8AC3E}">
        <p14:creationId xmlns:p14="http://schemas.microsoft.com/office/powerpoint/2010/main" val="4044730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11</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12</a:t>
            </a:fld>
            <a:endParaRPr lang="en-US"/>
          </a:p>
        </p:txBody>
      </p:sp>
    </p:spTree>
    <p:extLst>
      <p:ext uri="{BB962C8B-B14F-4D97-AF65-F5344CB8AC3E}">
        <p14:creationId xmlns:p14="http://schemas.microsoft.com/office/powerpoint/2010/main" val="20400384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13</a:t>
            </a:fld>
            <a:endParaRPr lang="en-US"/>
          </a:p>
        </p:txBody>
      </p:sp>
    </p:spTree>
    <p:extLst>
      <p:ext uri="{BB962C8B-B14F-4D97-AF65-F5344CB8AC3E}">
        <p14:creationId xmlns:p14="http://schemas.microsoft.com/office/powerpoint/2010/main" val="2771981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14</a:t>
            </a:fld>
            <a:endParaRPr lang="en-US"/>
          </a:p>
        </p:txBody>
      </p:sp>
    </p:spTree>
    <p:extLst>
      <p:ext uri="{BB962C8B-B14F-4D97-AF65-F5344CB8AC3E}">
        <p14:creationId xmlns:p14="http://schemas.microsoft.com/office/powerpoint/2010/main" val="738596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15</a:t>
            </a:fld>
            <a:endParaRPr lang="en-US"/>
          </a:p>
        </p:txBody>
      </p:sp>
    </p:spTree>
    <p:extLst>
      <p:ext uri="{BB962C8B-B14F-4D97-AF65-F5344CB8AC3E}">
        <p14:creationId xmlns:p14="http://schemas.microsoft.com/office/powerpoint/2010/main" val="1292783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16</a:t>
            </a:fld>
            <a:endParaRPr lang="en-US"/>
          </a:p>
        </p:txBody>
      </p:sp>
    </p:spTree>
    <p:extLst>
      <p:ext uri="{BB962C8B-B14F-4D97-AF65-F5344CB8AC3E}">
        <p14:creationId xmlns:p14="http://schemas.microsoft.com/office/powerpoint/2010/main" val="2098618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17</a:t>
            </a:fld>
            <a:endParaRPr lang="en-US"/>
          </a:p>
        </p:txBody>
      </p:sp>
    </p:spTree>
    <p:extLst>
      <p:ext uri="{BB962C8B-B14F-4D97-AF65-F5344CB8AC3E}">
        <p14:creationId xmlns:p14="http://schemas.microsoft.com/office/powerpoint/2010/main" val="1013033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18</a:t>
            </a:fld>
            <a:endParaRPr lang="en-US"/>
          </a:p>
        </p:txBody>
      </p:sp>
    </p:spTree>
    <p:extLst>
      <p:ext uri="{BB962C8B-B14F-4D97-AF65-F5344CB8AC3E}">
        <p14:creationId xmlns:p14="http://schemas.microsoft.com/office/powerpoint/2010/main" val="1647167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20</a:t>
            </a:fld>
            <a:endParaRPr lang="en-US"/>
          </a:p>
        </p:txBody>
      </p:sp>
    </p:spTree>
    <p:extLst>
      <p:ext uri="{BB962C8B-B14F-4D97-AF65-F5344CB8AC3E}">
        <p14:creationId xmlns:p14="http://schemas.microsoft.com/office/powerpoint/2010/main" val="273550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21</a:t>
            </a:fld>
            <a:endParaRPr lang="en-US"/>
          </a:p>
        </p:txBody>
      </p:sp>
    </p:spTree>
    <p:extLst>
      <p:ext uri="{BB962C8B-B14F-4D97-AF65-F5344CB8AC3E}">
        <p14:creationId xmlns:p14="http://schemas.microsoft.com/office/powerpoint/2010/main" val="2643074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22</a:t>
            </a:fld>
            <a:endParaRPr lang="en-US"/>
          </a:p>
        </p:txBody>
      </p:sp>
    </p:spTree>
    <p:extLst>
      <p:ext uri="{BB962C8B-B14F-4D97-AF65-F5344CB8AC3E}">
        <p14:creationId xmlns:p14="http://schemas.microsoft.com/office/powerpoint/2010/main" val="301121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24</a:t>
            </a:fld>
            <a:endParaRPr lang="en-US"/>
          </a:p>
        </p:txBody>
      </p:sp>
    </p:spTree>
    <p:extLst>
      <p:ext uri="{BB962C8B-B14F-4D97-AF65-F5344CB8AC3E}">
        <p14:creationId xmlns:p14="http://schemas.microsoft.com/office/powerpoint/2010/main" val="2830527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3</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4</a:t>
            </a:fld>
            <a:endParaRPr lang="en-US"/>
          </a:p>
        </p:txBody>
      </p:sp>
    </p:spTree>
    <p:extLst>
      <p:ext uri="{BB962C8B-B14F-4D97-AF65-F5344CB8AC3E}">
        <p14:creationId xmlns:p14="http://schemas.microsoft.com/office/powerpoint/2010/main" val="1696870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5</a:t>
            </a:fld>
            <a:endParaRPr lang="en-US"/>
          </a:p>
        </p:txBody>
      </p:sp>
    </p:spTree>
    <p:extLst>
      <p:ext uri="{BB962C8B-B14F-4D97-AF65-F5344CB8AC3E}">
        <p14:creationId xmlns:p14="http://schemas.microsoft.com/office/powerpoint/2010/main" val="78035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6</a:t>
            </a:fld>
            <a:endParaRPr lang="en-US"/>
          </a:p>
        </p:txBody>
      </p:sp>
    </p:spTree>
    <p:extLst>
      <p:ext uri="{BB962C8B-B14F-4D97-AF65-F5344CB8AC3E}">
        <p14:creationId xmlns:p14="http://schemas.microsoft.com/office/powerpoint/2010/main" val="1718713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7</a:t>
            </a:fld>
            <a:endParaRPr lang="en-US"/>
          </a:p>
        </p:txBody>
      </p:sp>
    </p:spTree>
    <p:extLst>
      <p:ext uri="{BB962C8B-B14F-4D97-AF65-F5344CB8AC3E}">
        <p14:creationId xmlns:p14="http://schemas.microsoft.com/office/powerpoint/2010/main" val="1664654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8</a:t>
            </a:fld>
            <a:endParaRPr lang="en-US"/>
          </a:p>
        </p:txBody>
      </p:sp>
    </p:spTree>
    <p:extLst>
      <p:ext uri="{BB962C8B-B14F-4D97-AF65-F5344CB8AC3E}">
        <p14:creationId xmlns:p14="http://schemas.microsoft.com/office/powerpoint/2010/main" val="3775796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EEB039-0C8F-084A-A13D-675572D390EC}" type="slidenum">
              <a:rPr lang="en-US" smtClean="0"/>
              <a:t>9</a:t>
            </a:fld>
            <a:endParaRPr lang="en-US"/>
          </a:p>
        </p:txBody>
      </p:sp>
    </p:spTree>
    <p:extLst>
      <p:ext uri="{BB962C8B-B14F-4D97-AF65-F5344CB8AC3E}">
        <p14:creationId xmlns:p14="http://schemas.microsoft.com/office/powerpoint/2010/main" val="2861354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79740-68C0-4567-919F-56E8EFD878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57BDC5E-8444-48A7-A881-4A6477DC2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77A85E-D365-4B3F-B2A3-72FAF9F68DAF}"/>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6E3FB5E5-E327-47C4-AFB5-D22542673D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CA39D85-F25C-4F57-8569-FEA629176798}"/>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64603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D7974-D325-457A-8F7A-B3CC28AEA28C}"/>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5A6C2B7-D4A0-4FC4-B738-5AF7CC0239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AB5E126-32B3-4976-BBEC-503EF00FD197}"/>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D9CAFF05-560B-4031-A20C-E46AA4D97F0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BBE242A-C037-4824-B557-F59A477FF587}"/>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5112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80C9ED-8728-408F-9250-5C5BA3F36FA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5801CC0-6BF3-4DDE-8E89-96CE479056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17952AB-6400-4CDD-B78D-E58B91E787EF}"/>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C4F5C827-DE0B-4190-90EA-67E05D2DF7A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B724BE6-0B4B-487C-87FB-2A40EB3A6448}"/>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5945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A4B22-0007-48C3-BF43-F5ACBE44191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F21357E-7757-40DB-8F25-014ED1663A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9E9B03E-A0CC-4409-B2DE-E36EC82D1A12}"/>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6FE9766D-331B-45FD-A899-B0BA54F5EB6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602C679-B017-4732-89A3-6D5BA4A69FD6}"/>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89101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DFA37-0B19-49E7-97B8-7F0E84959C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D6BA68-6CC6-42D4-9284-FD7AFF5B07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011D0E-675B-43AF-89D6-B7213D8F28AE}"/>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BF6B65A3-7E3A-4EDF-A2BE-59FC12630A8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7997399-8FD5-4910-89D9-24826AF6A3DE}"/>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73689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AA134-643F-465A-BBF9-A93F6AC8C86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E1104E4C-6288-402E-B4B0-9B01E857EA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1C9078-F088-48DF-9838-BDD82ABEED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77D6B3D-F9AC-4BB9-AB5C-6C020F533A2A}"/>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6" name="Footer Placeholder 5">
            <a:extLst>
              <a:ext uri="{FF2B5EF4-FFF2-40B4-BE49-F238E27FC236}">
                <a16:creationId xmlns:a16="http://schemas.microsoft.com/office/drawing/2014/main" id="{5F31EB07-7BA9-49F9-AB27-4581CA73FAC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C660682-1376-406E-AE4F-79600C03F01F}"/>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183591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06305-4E07-4CFA-824F-3D352CA3323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05D75FD-25F5-41EA-8271-A8BB2D68C8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199287-D674-4694-8CA7-4C738BE911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72DBFD9-3045-4C40-9A32-E10646762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7E2E18-5497-4ABB-8666-4877C4C4DD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918B2929-BBA4-4378-980F-68549A19BE4D}"/>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8" name="Footer Placeholder 7">
            <a:extLst>
              <a:ext uri="{FF2B5EF4-FFF2-40B4-BE49-F238E27FC236}">
                <a16:creationId xmlns:a16="http://schemas.microsoft.com/office/drawing/2014/main" id="{E7448706-4E81-400F-83D3-A6E6B5C096B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CFCC85-632F-4040-BCD8-6F2CB3E5BCD9}"/>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98817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C1A52-2C16-4CEB-B303-E5315096DEFF}"/>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B8E8A6D-AD5F-4E23-B8DA-5C09652A1223}"/>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4" name="Footer Placeholder 3">
            <a:extLst>
              <a:ext uri="{FF2B5EF4-FFF2-40B4-BE49-F238E27FC236}">
                <a16:creationId xmlns:a16="http://schemas.microsoft.com/office/drawing/2014/main" id="{93774863-D2C6-491C-A746-5F6344918BB7}"/>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7CA518D-53A1-45E4-8744-B2977CCFAA2B}"/>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305653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29FFA8-4BD5-4A5E-B987-BEC65FDE4077}"/>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3" name="Footer Placeholder 2">
            <a:extLst>
              <a:ext uri="{FF2B5EF4-FFF2-40B4-BE49-F238E27FC236}">
                <a16:creationId xmlns:a16="http://schemas.microsoft.com/office/drawing/2014/main" id="{A04B2454-29C9-403A-9879-FE5B97714B0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CCECC9CE-F5E2-48C3-AC33-0BE65BC400BF}"/>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1416321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7A43C-C9D9-48E6-8304-BE51B1489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E42479D-37D8-476D-8940-E2FC2D0433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4112558-4854-498A-BCC2-7F830540DA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F88AB6-D580-405D-A37E-8EB71AA950F6}"/>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6" name="Footer Placeholder 5">
            <a:extLst>
              <a:ext uri="{FF2B5EF4-FFF2-40B4-BE49-F238E27FC236}">
                <a16:creationId xmlns:a16="http://schemas.microsoft.com/office/drawing/2014/main" id="{3153C47A-CE07-4B51-9433-165C67559FA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AFA6892-E84D-41CB-878F-E7427A75C4DC}"/>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3500018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BA614-23A0-4C0D-AA70-61DA799420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BD5A6C9-7FF0-4DDE-A3DA-AF6B7F51B9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9300680B-EA47-4B2D-9E3A-7CE5B5BAAF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EEF05-44A8-405C-AFD2-A193BC2E68EB}"/>
              </a:ext>
            </a:extLst>
          </p:cNvPr>
          <p:cNvSpPr>
            <a:spLocks noGrp="1"/>
          </p:cNvSpPr>
          <p:nvPr>
            <p:ph type="dt" sz="half" idx="10"/>
          </p:nvPr>
        </p:nvSpPr>
        <p:spPr/>
        <p:txBody>
          <a:bodyPr/>
          <a:lstStyle/>
          <a:p>
            <a:fld id="{27F30299-C518-4EED-9D26-D168CC394C08}" type="datetimeFigureOut">
              <a:rPr lang="en-AU" smtClean="0"/>
              <a:t>11/3/22</a:t>
            </a:fld>
            <a:endParaRPr lang="en-AU"/>
          </a:p>
        </p:txBody>
      </p:sp>
      <p:sp>
        <p:nvSpPr>
          <p:cNvPr id="6" name="Footer Placeholder 5">
            <a:extLst>
              <a:ext uri="{FF2B5EF4-FFF2-40B4-BE49-F238E27FC236}">
                <a16:creationId xmlns:a16="http://schemas.microsoft.com/office/drawing/2014/main" id="{60F1FE63-1551-4160-A8C1-3E44795E4A2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67BB4C5-64FC-4CCE-A213-21F26CFEE5A9}"/>
              </a:ext>
            </a:extLst>
          </p:cNvPr>
          <p:cNvSpPr>
            <a:spLocks noGrp="1"/>
          </p:cNvSpPr>
          <p:nvPr>
            <p:ph type="sldNum" sz="quarter" idx="12"/>
          </p:nvPr>
        </p:nvSpPr>
        <p:spPr/>
        <p:txBody>
          <a:bodyPr/>
          <a:lstStyle/>
          <a:p>
            <a:fld id="{EC46D0A4-363E-41D7-90F1-86F042F782A4}" type="slidenum">
              <a:rPr lang="en-AU" smtClean="0"/>
              <a:t>‹#›</a:t>
            </a:fld>
            <a:endParaRPr lang="en-AU"/>
          </a:p>
        </p:txBody>
      </p:sp>
    </p:spTree>
    <p:extLst>
      <p:ext uri="{BB962C8B-B14F-4D97-AF65-F5344CB8AC3E}">
        <p14:creationId xmlns:p14="http://schemas.microsoft.com/office/powerpoint/2010/main" val="284539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09881D-DC66-4C4E-978A-4F069CF0A0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29BFA2B-478B-4828-8268-D260CA2ABE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0FA0BE4-3D93-4145-97DB-3D9EBF7EF3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30299-C518-4EED-9D26-D168CC394C08}" type="datetimeFigureOut">
              <a:rPr lang="en-AU" smtClean="0"/>
              <a:t>11/3/22</a:t>
            </a:fld>
            <a:endParaRPr lang="en-AU"/>
          </a:p>
        </p:txBody>
      </p:sp>
      <p:sp>
        <p:nvSpPr>
          <p:cNvPr id="5" name="Footer Placeholder 4">
            <a:extLst>
              <a:ext uri="{FF2B5EF4-FFF2-40B4-BE49-F238E27FC236}">
                <a16:creationId xmlns:a16="http://schemas.microsoft.com/office/drawing/2014/main" id="{AAFF1E4F-DA79-424E-9544-44D2DA9DC5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71F6BE1-FE00-49A4-A51B-3CDEEB13B5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6D0A4-363E-41D7-90F1-86F042F782A4}" type="slidenum">
              <a:rPr lang="en-AU" smtClean="0"/>
              <a:t>‹#›</a:t>
            </a:fld>
            <a:endParaRPr lang="en-AU"/>
          </a:p>
        </p:txBody>
      </p:sp>
    </p:spTree>
    <p:extLst>
      <p:ext uri="{BB962C8B-B14F-4D97-AF65-F5344CB8AC3E}">
        <p14:creationId xmlns:p14="http://schemas.microsoft.com/office/powerpoint/2010/main" val="731764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sjacbsassistant@13wentworth.com.au"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7092" y="648181"/>
            <a:ext cx="8843059" cy="2413457"/>
          </a:xfrm>
        </p:spPr>
        <p:txBody>
          <a:bodyPr>
            <a:normAutofit fontScale="90000"/>
          </a:bodyPr>
          <a:lstStyle/>
          <a:p>
            <a:pPr>
              <a:lnSpc>
                <a:spcPct val="120000"/>
              </a:lnSpc>
            </a:pP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br>
              <a:rPr lang="en-AU" sz="2400" b="1" i="1" dirty="0">
                <a:latin typeface="Calibri" charset="0"/>
                <a:ea typeface="Calibri" charset="0"/>
                <a:cs typeface="Calibri" charset="0"/>
              </a:rPr>
            </a:br>
            <a:r>
              <a:rPr lang="en-AU" sz="3600" b="1" i="1" dirty="0">
                <a:latin typeface="Calibri" charset="0"/>
                <a:ea typeface="Calibri" charset="0"/>
                <a:cs typeface="Calibri" charset="0"/>
              </a:rPr>
              <a:t>Easement Fundamentals: Strategies and Tactics</a:t>
            </a:r>
            <a:br>
              <a:rPr lang="en-AU" sz="2400" b="1" i="1" dirty="0">
                <a:latin typeface="Calibri" charset="0"/>
                <a:ea typeface="Calibri" charset="0"/>
                <a:cs typeface="Calibri" charset="0"/>
              </a:rPr>
            </a:br>
            <a:br>
              <a:rPr lang="en-AU" sz="2400" b="1" dirty="0">
                <a:latin typeface="Calibri" charset="0"/>
                <a:ea typeface="Calibri" charset="0"/>
                <a:cs typeface="Calibri" charset="0"/>
              </a:rPr>
            </a:br>
            <a:r>
              <a:rPr lang="en-AU" sz="2700" b="1" dirty="0"/>
              <a:t>Legalwise</a:t>
            </a:r>
            <a:r>
              <a:rPr lang="en-AU" sz="2700" b="1" dirty="0">
                <a:ea typeface="Calibri" charset="0"/>
                <a:cs typeface="Calibri" charset="0"/>
              </a:rPr>
              <a:t> Webinar </a:t>
            </a:r>
            <a:r>
              <a:rPr lang="en-AU" sz="2700" b="1" dirty="0">
                <a:solidFill>
                  <a:srgbClr val="000000"/>
                </a:solidFill>
                <a:ea typeface="Calibri"/>
                <a:cs typeface="Calibri"/>
              </a:rPr>
              <a:t>– Easement Essentials Series 1 of 3, 2021</a:t>
            </a:r>
            <a:br>
              <a:rPr lang="en-AU" sz="3100" dirty="0">
                <a:latin typeface="+mn-lt"/>
              </a:rPr>
            </a:br>
            <a:br>
              <a:rPr lang="en-AU" sz="2400" dirty="0">
                <a:latin typeface="+mn-lt"/>
              </a:rPr>
            </a:br>
            <a:endParaRPr lang="en-US" sz="2300" b="1" i="1" dirty="0">
              <a:latin typeface="+mn-lt"/>
              <a:ea typeface="Calibri" charset="0"/>
              <a:cs typeface="Calibri" charset="0"/>
            </a:endParaRPr>
          </a:p>
        </p:txBody>
      </p:sp>
      <p:sp>
        <p:nvSpPr>
          <p:cNvPr id="3" name="Subtitle 2"/>
          <p:cNvSpPr>
            <a:spLocks noGrp="1"/>
          </p:cNvSpPr>
          <p:nvPr>
            <p:ph type="subTitle" idx="1"/>
          </p:nvPr>
        </p:nvSpPr>
        <p:spPr>
          <a:xfrm>
            <a:off x="2084186" y="2923822"/>
            <a:ext cx="3804786" cy="1919111"/>
          </a:xfrm>
        </p:spPr>
        <p:txBody>
          <a:bodyPr>
            <a:noAutofit/>
          </a:bodyPr>
          <a:lstStyle/>
          <a:p>
            <a:pPr algn="r"/>
            <a:r>
              <a:rPr lang="en-AU" sz="2000" b="1" dirty="0">
                <a:cs typeface="Calibri"/>
              </a:rPr>
              <a:t>		Sydney Jacobs </a:t>
            </a:r>
          </a:p>
          <a:p>
            <a:pPr algn="r"/>
            <a:r>
              <a:rPr lang="en-AU" sz="2000" b="1" dirty="0">
                <a:cs typeface="Calibri"/>
              </a:rPr>
              <a:t>LL.M. (Cam)</a:t>
            </a:r>
          </a:p>
          <a:p>
            <a:pPr algn="r"/>
            <a:r>
              <a:rPr lang="en-AU" sz="2000" b="1" dirty="0">
                <a:cs typeface="Calibri"/>
              </a:rPr>
              <a:t>Barrister </a:t>
            </a:r>
          </a:p>
          <a:p>
            <a:pPr algn="r"/>
            <a:r>
              <a:rPr lang="en-AU" sz="2000" b="1" dirty="0">
                <a:cs typeface="Calibri"/>
              </a:rPr>
              <a:t>NMAS accredited mediator</a:t>
            </a:r>
          </a:p>
          <a:p>
            <a:r>
              <a:rPr lang="en-AU" sz="2000" b="1" dirty="0">
                <a:cs typeface="Calibri"/>
              </a:rPr>
              <a:t> </a:t>
            </a:r>
            <a:br>
              <a:rPr lang="en-AU" sz="2000" b="1" dirty="0">
                <a:cs typeface="Calibri"/>
              </a:rPr>
            </a:br>
            <a:endParaRPr lang="en-US" sz="2000" dirty="0"/>
          </a:p>
        </p:txBody>
      </p:sp>
      <p:sp>
        <p:nvSpPr>
          <p:cNvPr id="6" name="TextBox 5"/>
          <p:cNvSpPr txBox="1"/>
          <p:nvPr/>
        </p:nvSpPr>
        <p:spPr>
          <a:xfrm>
            <a:off x="3986579" y="5845619"/>
            <a:ext cx="2232838" cy="646331"/>
          </a:xfrm>
          <a:prstGeom prst="rect">
            <a:avLst/>
          </a:prstGeom>
          <a:noFill/>
        </p:spPr>
        <p:txBody>
          <a:bodyPr wrap="square" rtlCol="0">
            <a:spAutoFit/>
          </a:bodyPr>
          <a:lstStyle/>
          <a:p>
            <a:r>
              <a:rPr lang="en-US" b="1" i="1" dirty="0">
                <a:cs typeface="Calibri"/>
              </a:rPr>
              <a:t>13 October 2021</a:t>
            </a:r>
          </a:p>
          <a:p>
            <a:endParaRPr lang="en-US" dirty="0"/>
          </a:p>
        </p:txBody>
      </p:sp>
      <p:pic>
        <p:nvPicPr>
          <p:cNvPr id="7" name="Picture 6" descr="jacobs.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656886" y="3048000"/>
            <a:ext cx="1740227" cy="2413457"/>
          </a:xfrm>
          <a:prstGeom prst="rect">
            <a:avLst/>
          </a:prstGeom>
        </p:spPr>
      </p:pic>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3691467" y="4842933"/>
            <a:ext cx="2077155" cy="270934"/>
          </a:xfrm>
          <a:prstGeom prst="rect">
            <a:avLst/>
          </a:prstGeom>
          <a:noFill/>
          <a:ln>
            <a:noFill/>
          </a:ln>
        </p:spPr>
      </p:pic>
    </p:spTree>
    <p:extLst>
      <p:ext uri="{BB962C8B-B14F-4D97-AF65-F5344CB8AC3E}">
        <p14:creationId xmlns:p14="http://schemas.microsoft.com/office/powerpoint/2010/main" val="1120848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520861"/>
            <a:ext cx="10613676" cy="798654"/>
          </a:xfrm>
        </p:spPr>
        <p:txBody>
          <a:bodyPr>
            <a:normAutofit fontScale="90000"/>
          </a:bodyPr>
          <a:lstStyle/>
          <a:p>
            <a:br>
              <a:rPr lang="en-AU" sz="3600" b="1" i="1" dirty="0"/>
            </a:br>
            <a:r>
              <a:rPr lang="en-AU" sz="3600" b="1" i="1" dirty="0">
                <a:latin typeface="+mn-lt"/>
              </a:rPr>
              <a:t>SEC 88K DISCRETION</a:t>
            </a:r>
            <a:br>
              <a:rPr lang="en-AU" sz="3600" dirty="0"/>
            </a:br>
            <a:endParaRPr lang="en-US" sz="3600" b="1" dirty="0">
              <a:latin typeface="+mn-lt"/>
              <a:ea typeface="Calibri" charset="0"/>
              <a:cs typeface="Calibri" charset="0"/>
            </a:endParaRPr>
          </a:p>
        </p:txBody>
      </p:sp>
      <p:sp>
        <p:nvSpPr>
          <p:cNvPr id="3" name="Content Placeholder 2"/>
          <p:cNvSpPr>
            <a:spLocks noGrp="1"/>
          </p:cNvSpPr>
          <p:nvPr>
            <p:ph idx="1"/>
          </p:nvPr>
        </p:nvSpPr>
        <p:spPr>
          <a:xfrm>
            <a:off x="675213" y="1551009"/>
            <a:ext cx="10084161" cy="4692136"/>
          </a:xfrm>
        </p:spPr>
        <p:txBody>
          <a:bodyPr anchor="t">
            <a:noAutofit/>
          </a:bodyPr>
          <a:lstStyle/>
          <a:p>
            <a:pPr marL="0" lvl="0" indent="0">
              <a:lnSpc>
                <a:spcPct val="100000"/>
              </a:lnSpc>
              <a:buNone/>
            </a:pPr>
            <a:r>
              <a:rPr lang="en-AU" sz="2200" dirty="0"/>
              <a:t>Even if all of Sec  88 K’S “boxes” are “ticked” by the plaintiff, the court still retains a discretion whether to make such an order. </a:t>
            </a:r>
          </a:p>
          <a:p>
            <a:pPr marL="0" lvl="0" indent="0">
              <a:lnSpc>
                <a:spcPct val="100000"/>
              </a:lnSpc>
              <a:buNone/>
            </a:pPr>
            <a:br>
              <a:rPr lang="en-AU" sz="2200" dirty="0"/>
            </a:br>
            <a:r>
              <a:rPr lang="en-AU" sz="2200" dirty="0"/>
              <a:t>The Court’s discretion</a:t>
            </a:r>
            <a:r>
              <a:rPr lang="en-US" sz="2200" i="1" dirty="0"/>
              <a:t> </a:t>
            </a:r>
            <a:r>
              <a:rPr lang="en-US" sz="2200" dirty="0"/>
              <a:t>is to be exercised by balancing </a:t>
            </a:r>
            <a:r>
              <a:rPr lang="en-US" sz="2200" i="1" dirty="0"/>
              <a:t> </a:t>
            </a:r>
            <a:r>
              <a:rPr lang="en-US" sz="2200" dirty="0"/>
              <a:t>the facilitation of  </a:t>
            </a:r>
            <a:r>
              <a:rPr lang="en-US" sz="2200" i="1" dirty="0"/>
              <a:t>“……the reasonable development of land while ensuring that just compensation be paid for any erosion of private property rights.</a:t>
            </a:r>
            <a:r>
              <a:rPr lang="en-AU" sz="2200" dirty="0"/>
              <a:t>While the confiscatory nature of the section may be relevant, and likewise the extent of the burden which would be imposed on the servient land, the mere reluctance of the servient owner to accept an easement</a:t>
            </a:r>
            <a:r>
              <a:rPr lang="en-AU" sz="2200" b="1" dirty="0"/>
              <a:t> </a:t>
            </a:r>
            <a:r>
              <a:rPr lang="en-AU" sz="2200" dirty="0"/>
              <a:t>is not relevant... …The existence of a superior alternative might well remain at least a relevant discretionary consideration, if it is not determinative of 'reasonable necessity </a:t>
            </a:r>
            <a:r>
              <a:rPr lang="en-US" sz="2200" i="1" dirty="0"/>
              <a:t>…….”</a:t>
            </a:r>
          </a:p>
          <a:p>
            <a:pPr marL="0" lvl="0" indent="0" algn="r">
              <a:lnSpc>
                <a:spcPct val="100000"/>
              </a:lnSpc>
              <a:buNone/>
            </a:pPr>
            <a:r>
              <a:rPr lang="en-AU" sz="2200" i="1" dirty="0" err="1"/>
              <a:t>Khattar</a:t>
            </a:r>
            <a:r>
              <a:rPr lang="en-AU" sz="2200" i="1" dirty="0"/>
              <a:t> </a:t>
            </a:r>
            <a:r>
              <a:rPr lang="en-AU" sz="2200" dirty="0"/>
              <a:t>at para  [60]</a:t>
            </a:r>
          </a:p>
        </p:txBody>
      </p:sp>
      <p:sp>
        <p:nvSpPr>
          <p:cNvPr id="4" name="Date Placeholder 4"/>
          <p:cNvSpPr>
            <a:spLocks noGrp="1"/>
          </p:cNvSpPr>
          <p:nvPr>
            <p:ph type="dt" sz="half" idx="10"/>
          </p:nvPr>
        </p:nvSpPr>
        <p:spPr>
          <a:xfrm>
            <a:off x="372139" y="6243145"/>
            <a:ext cx="5235435"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1" y="6243143"/>
            <a:ext cx="411037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697748" y="6243143"/>
            <a:ext cx="235220" cy="365125"/>
          </a:xfrm>
        </p:spPr>
        <p:txBody>
          <a:bodyPr/>
          <a:lstStyle/>
          <a:p>
            <a:fld id="{DF28FB93-0A08-4E7D-8E63-9EFA29F1E093}" type="slidenum">
              <a:rPr lang="en-US" smtClean="0"/>
              <a:pPr/>
              <a:t>10</a:t>
            </a:fld>
            <a:endParaRPr lang="en-US" dirty="0"/>
          </a:p>
        </p:txBody>
      </p:sp>
    </p:spTree>
    <p:extLst>
      <p:ext uri="{BB962C8B-B14F-4D97-AF65-F5344CB8AC3E}">
        <p14:creationId xmlns:p14="http://schemas.microsoft.com/office/powerpoint/2010/main" val="487948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81965"/>
            <a:ext cx="9972765" cy="902825"/>
          </a:xfrm>
        </p:spPr>
        <p:txBody>
          <a:bodyPr>
            <a:normAutofit fontScale="90000"/>
          </a:bodyPr>
          <a:lstStyle/>
          <a:p>
            <a:br>
              <a:rPr lang="en-US" sz="3600" b="1" i="1" dirty="0">
                <a:latin typeface="+mn-lt"/>
                <a:ea typeface="Calibri" charset="0"/>
                <a:cs typeface="Calibri" charset="0"/>
              </a:rPr>
            </a:br>
            <a:r>
              <a:rPr lang="en-AU" sz="3100" b="1" i="1" dirty="0">
                <a:solidFill>
                  <a:srgbClr val="000000"/>
                </a:solidFill>
                <a:latin typeface="+mn-lt"/>
                <a:ea typeface="Calibri" panose="020F0502020204030204" pitchFamily="34" charset="0"/>
              </a:rPr>
              <a:t>AUSSIE SKIPS </a:t>
            </a:r>
            <a:r>
              <a:rPr lang="en-AU" sz="3100" b="1" dirty="0">
                <a:solidFill>
                  <a:srgbClr val="000000"/>
                </a:solidFill>
                <a:latin typeface="+mn-lt"/>
                <a:ea typeface="Calibri" panose="020F0502020204030204" pitchFamily="34" charset="0"/>
              </a:rPr>
              <a:t>[2020] NSWCA</a:t>
            </a:r>
            <a:br>
              <a:rPr lang="en-AU" sz="3600" dirty="0"/>
            </a:br>
            <a:endParaRPr lang="en-US" sz="3800" b="1" dirty="0">
              <a:latin typeface="+mn-lt"/>
              <a:ea typeface="Calibri" charset="0"/>
              <a:cs typeface="Calibri" charset="0"/>
            </a:endParaRPr>
          </a:p>
        </p:txBody>
      </p:sp>
      <p:sp>
        <p:nvSpPr>
          <p:cNvPr id="3" name="Content Placeholder 2"/>
          <p:cNvSpPr>
            <a:spLocks noGrp="1"/>
          </p:cNvSpPr>
          <p:nvPr>
            <p:ph idx="1"/>
          </p:nvPr>
        </p:nvSpPr>
        <p:spPr>
          <a:xfrm>
            <a:off x="532435" y="1469984"/>
            <a:ext cx="10567687" cy="4773161"/>
          </a:xfrm>
        </p:spPr>
        <p:txBody>
          <a:bodyPr anchor="t">
            <a:noAutofit/>
          </a:bodyPr>
          <a:lstStyle/>
          <a:p>
            <a:r>
              <a:rPr lang="en-AU" sz="2000" dirty="0">
                <a:solidFill>
                  <a:srgbClr val="000000"/>
                </a:solidFill>
                <a:ea typeface="Calibri" panose="020F0502020204030204" pitchFamily="34" charset="0"/>
              </a:rPr>
              <a:t>There is a narrow strip of land , zoned ”community land” , owned by Strathfield Municipal Council between Aussie Skips operations and a drainage channel. </a:t>
            </a:r>
            <a:br>
              <a:rPr lang="en-AU" sz="2000" dirty="0">
                <a:solidFill>
                  <a:srgbClr val="000000"/>
                </a:solidFill>
                <a:ea typeface="Calibri" panose="020F0502020204030204" pitchFamily="34" charset="0"/>
              </a:rPr>
            </a:br>
            <a:br>
              <a:rPr lang="en-AU" sz="2000" dirty="0">
                <a:solidFill>
                  <a:srgbClr val="000000"/>
                </a:solidFill>
                <a:ea typeface="Calibri" panose="020F0502020204030204" pitchFamily="34" charset="0"/>
              </a:rPr>
            </a:br>
            <a:r>
              <a:rPr lang="en-AU" sz="2000" dirty="0">
                <a:solidFill>
                  <a:srgbClr val="000000"/>
                </a:solidFill>
                <a:ea typeface="Calibri" panose="020F0502020204030204" pitchFamily="34" charset="0"/>
              </a:rPr>
              <a:t>Aussie Skips built a high “acoustic wall” along the boundary of its land and the Council land, but in so doing, 341m</a:t>
            </a:r>
            <a:r>
              <a:rPr lang="en-AU" sz="2000" baseline="30000" dirty="0">
                <a:solidFill>
                  <a:srgbClr val="000000"/>
                </a:solidFill>
                <a:ea typeface="Calibri" panose="020F0502020204030204" pitchFamily="34" charset="0"/>
              </a:rPr>
              <a:t>2</a:t>
            </a:r>
            <a:r>
              <a:rPr lang="en-AU" sz="2000" dirty="0">
                <a:solidFill>
                  <a:srgbClr val="000000"/>
                </a:solidFill>
                <a:ea typeface="Calibri" panose="020F0502020204030204" pitchFamily="34" charset="0"/>
              </a:rPr>
              <a:t> of Council land came to be incorporated within their operations. </a:t>
            </a:r>
            <a:br>
              <a:rPr lang="en-AU" sz="2000" dirty="0">
                <a:solidFill>
                  <a:srgbClr val="000000"/>
                </a:solidFill>
                <a:ea typeface="Calibri" panose="020F0502020204030204" pitchFamily="34" charset="0"/>
              </a:rPr>
            </a:br>
            <a:br>
              <a:rPr lang="en-AU" sz="2000" dirty="0">
                <a:solidFill>
                  <a:srgbClr val="000000"/>
                </a:solidFill>
                <a:ea typeface="Calibri" panose="020F0502020204030204" pitchFamily="34" charset="0"/>
              </a:rPr>
            </a:br>
            <a:r>
              <a:rPr lang="en-AU" sz="2000" dirty="0">
                <a:solidFill>
                  <a:srgbClr val="000000"/>
                </a:solidFill>
                <a:ea typeface="Calibri" panose="020F0502020204030204" pitchFamily="34" charset="0"/>
              </a:rPr>
              <a:t>Council was not accepting of this and took enforcement action to restrain continued occupation. </a:t>
            </a:r>
            <a:r>
              <a:rPr lang="en-AU" sz="2000" dirty="0" err="1">
                <a:solidFill>
                  <a:srgbClr val="000000"/>
                </a:solidFill>
                <a:ea typeface="Calibri" panose="020F0502020204030204" pitchFamily="34" charset="0"/>
              </a:rPr>
              <a:t>Aussi</a:t>
            </a:r>
            <a:r>
              <a:rPr lang="en-AU" sz="2000" dirty="0">
                <a:solidFill>
                  <a:srgbClr val="000000"/>
                </a:solidFill>
                <a:ea typeface="Calibri" panose="020F0502020204030204" pitchFamily="34" charset="0"/>
              </a:rPr>
              <a:t> Skips sought an easement to regularise the situation</a:t>
            </a:r>
            <a:br>
              <a:rPr lang="en-AU" sz="2000" dirty="0">
                <a:solidFill>
                  <a:srgbClr val="000000"/>
                </a:solidFill>
                <a:ea typeface="Calibri" panose="020F0502020204030204" pitchFamily="34" charset="0"/>
              </a:rPr>
            </a:br>
            <a:endParaRPr lang="en-AU" sz="2000" dirty="0">
              <a:solidFill>
                <a:srgbClr val="000000"/>
              </a:solidFill>
              <a:ea typeface="Calibri" panose="020F0502020204030204" pitchFamily="34" charset="0"/>
            </a:endParaRPr>
          </a:p>
          <a:p>
            <a:r>
              <a:rPr lang="en-AU" sz="2000" dirty="0">
                <a:solidFill>
                  <a:srgbClr val="000000"/>
                </a:solidFill>
                <a:ea typeface="Calibri" panose="020F0502020204030204" pitchFamily="34" charset="0"/>
              </a:rPr>
              <a:t>Extracting from the headnote:</a:t>
            </a:r>
            <a:br>
              <a:rPr lang="en-AU" sz="2000" dirty="0">
                <a:solidFill>
                  <a:srgbClr val="000000"/>
                </a:solidFill>
                <a:ea typeface="Calibri" panose="020F0502020204030204" pitchFamily="34" charset="0"/>
              </a:rPr>
            </a:br>
            <a:br>
              <a:rPr lang="en-AU" sz="2000" dirty="0">
                <a:solidFill>
                  <a:srgbClr val="000000"/>
                </a:solidFill>
                <a:ea typeface="Calibri" panose="020F0502020204030204" pitchFamily="34" charset="0"/>
              </a:rPr>
            </a:br>
            <a:r>
              <a:rPr lang="en-AU" sz="2000" dirty="0">
                <a:solidFill>
                  <a:srgbClr val="000000"/>
                </a:solidFill>
                <a:highlight>
                  <a:srgbClr val="FFFF00"/>
                </a:highlight>
                <a:ea typeface="Calibri" panose="020F0502020204030204" pitchFamily="34" charset="0"/>
              </a:rPr>
              <a:t>HN 1</a:t>
            </a:r>
            <a:r>
              <a:rPr lang="en-AU" sz="2000" dirty="0">
                <a:solidFill>
                  <a:srgbClr val="000000"/>
                </a:solidFill>
                <a:ea typeface="Calibri" panose="020F0502020204030204" pitchFamily="34" charset="0"/>
              </a:rPr>
              <a:t>: </a:t>
            </a:r>
            <a:br>
              <a:rPr lang="en-AU" sz="2000" dirty="0">
                <a:solidFill>
                  <a:srgbClr val="000000"/>
                </a:solidFill>
                <a:ea typeface="Calibri" panose="020F0502020204030204" pitchFamily="34" charset="0"/>
              </a:rPr>
            </a:br>
            <a:r>
              <a:rPr lang="en-AU" sz="2000" dirty="0">
                <a:solidFill>
                  <a:srgbClr val="000000"/>
                </a:solidFill>
                <a:ea typeface="Calibri" panose="020F0502020204030204" pitchFamily="34" charset="0"/>
              </a:rPr>
              <a:t>“The proposed easements were incapable of comprising easements at law…... The appellants enclosed 68% of the Council’s lot, in a manner which practically excluded the Council from any use of the enclosed land….. The Council’s rights of access to the land were in truth illusory….</a:t>
            </a:r>
            <a:br>
              <a:rPr lang="en-AU" dirty="0"/>
            </a:br>
            <a:endParaRPr lang="en-AU" dirty="0"/>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11</a:t>
            </a:fld>
            <a:endParaRPr lang="en-US" dirty="0"/>
          </a:p>
        </p:txBody>
      </p:sp>
    </p:spTree>
    <p:extLst>
      <p:ext uri="{BB962C8B-B14F-4D97-AF65-F5344CB8AC3E}">
        <p14:creationId xmlns:p14="http://schemas.microsoft.com/office/powerpoint/2010/main" val="772309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825" y="614854"/>
            <a:ext cx="9782539" cy="762533"/>
          </a:xfrm>
        </p:spPr>
        <p:txBody>
          <a:bodyPr>
            <a:normAutofit fontScale="90000"/>
          </a:bodyPr>
          <a:lstStyle/>
          <a:p>
            <a:br>
              <a:rPr lang="en-AU" sz="3600" b="1" i="1" dirty="0"/>
            </a:br>
            <a:r>
              <a:rPr lang="en-AU" sz="3600" b="1" i="1" dirty="0">
                <a:latin typeface="+mn-lt"/>
              </a:rPr>
              <a:t>AUSSIE SKIPS</a:t>
            </a:r>
            <a:br>
              <a:rPr lang="en-AU" sz="3600" dirty="0"/>
            </a:br>
            <a:endParaRPr lang="en-US" sz="3800" b="1" dirty="0">
              <a:latin typeface="+mn-lt"/>
              <a:ea typeface="Calibri" charset="0"/>
              <a:cs typeface="Calibri" charset="0"/>
            </a:endParaRPr>
          </a:p>
        </p:txBody>
      </p:sp>
      <p:sp>
        <p:nvSpPr>
          <p:cNvPr id="3" name="Content Placeholder 2"/>
          <p:cNvSpPr>
            <a:spLocks noGrp="1"/>
          </p:cNvSpPr>
          <p:nvPr>
            <p:ph idx="1"/>
          </p:nvPr>
        </p:nvSpPr>
        <p:spPr>
          <a:xfrm>
            <a:off x="675211" y="1584250"/>
            <a:ext cx="10783725" cy="4658895"/>
          </a:xfrm>
        </p:spPr>
        <p:txBody>
          <a:bodyPr anchor="t">
            <a:noAutofit/>
          </a:bodyPr>
          <a:lstStyle/>
          <a:p>
            <a:pPr>
              <a:lnSpc>
                <a:spcPct val="150000"/>
              </a:lnSpc>
            </a:pPr>
            <a:r>
              <a:rPr lang="en-AU" sz="2000" dirty="0">
                <a:solidFill>
                  <a:srgbClr val="000000"/>
                </a:solidFill>
                <a:ea typeface="Calibri" panose="020F0502020204030204" pitchFamily="34" charset="0"/>
              </a:rPr>
              <a:t>At para [23], </a:t>
            </a:r>
            <a:r>
              <a:rPr lang="en-AU" sz="2000" dirty="0" err="1">
                <a:solidFill>
                  <a:srgbClr val="000000"/>
                </a:solidFill>
                <a:ea typeface="Calibri" panose="020F0502020204030204" pitchFamily="34" charset="0"/>
              </a:rPr>
              <a:t>Basten</a:t>
            </a:r>
            <a:r>
              <a:rPr lang="en-AU" sz="2000" dirty="0">
                <a:solidFill>
                  <a:srgbClr val="000000"/>
                </a:solidFill>
                <a:ea typeface="Calibri" panose="020F0502020204030204" pitchFamily="34" charset="0"/>
              </a:rPr>
              <a:t> JA commented on the illusory rights left to the Council (were Aussie Skips to prevail), as follows:</a:t>
            </a:r>
            <a:br>
              <a:rPr lang="en-AU" sz="2000" dirty="0">
                <a:solidFill>
                  <a:srgbClr val="000000"/>
                </a:solidFill>
                <a:ea typeface="Calibri" panose="020F0502020204030204" pitchFamily="34" charset="0"/>
              </a:rPr>
            </a:br>
            <a:r>
              <a:rPr lang="en-AU" sz="2000" dirty="0">
                <a:solidFill>
                  <a:srgbClr val="000000"/>
                </a:solidFill>
                <a:ea typeface="Calibri" panose="020F0502020204030204" pitchFamily="34" charset="0"/>
              </a:rPr>
              <a:t>“….. The rights conferred on the dominant tenement may be extensive and provide for exclusive occupation of the land, but must be compatible with the continued beneficial ownership of the servient tenement.”  </a:t>
            </a:r>
            <a:br>
              <a:rPr lang="en-AU" sz="2000" dirty="0">
                <a:solidFill>
                  <a:srgbClr val="000000"/>
                </a:solidFill>
                <a:ea typeface="Calibri" panose="020F0502020204030204" pitchFamily="34" charset="0"/>
              </a:rPr>
            </a:br>
            <a:br>
              <a:rPr lang="en-AU" sz="2000" dirty="0">
                <a:solidFill>
                  <a:srgbClr val="000000"/>
                </a:solidFill>
                <a:ea typeface="Calibri" panose="020F0502020204030204" pitchFamily="34" charset="0"/>
              </a:rPr>
            </a:br>
            <a:r>
              <a:rPr lang="en-AU" sz="2000" dirty="0" err="1">
                <a:solidFill>
                  <a:srgbClr val="000000"/>
                </a:solidFill>
                <a:ea typeface="Calibri" panose="020F0502020204030204" pitchFamily="34" charset="0"/>
              </a:rPr>
              <a:t>Basten</a:t>
            </a:r>
            <a:r>
              <a:rPr lang="en-AU" sz="2000" dirty="0">
                <a:solidFill>
                  <a:srgbClr val="000000"/>
                </a:solidFill>
                <a:ea typeface="Calibri" panose="020F0502020204030204" pitchFamily="34" charset="0"/>
              </a:rPr>
              <a:t> J gave the example from a 1949 KB case, </a:t>
            </a:r>
            <a:r>
              <a:rPr lang="en-AU" sz="2000" i="1" dirty="0">
                <a:solidFill>
                  <a:srgbClr val="000000"/>
                </a:solidFill>
                <a:ea typeface="Calibri" panose="020F0502020204030204" pitchFamily="34" charset="0"/>
              </a:rPr>
              <a:t>Wright v Macadam</a:t>
            </a:r>
            <a:r>
              <a:rPr lang="en-AU" sz="2000" dirty="0">
                <a:solidFill>
                  <a:srgbClr val="000000"/>
                </a:solidFill>
                <a:ea typeface="Calibri" panose="020F0502020204030204" pitchFamily="34" charset="0"/>
              </a:rPr>
              <a:t>,</a:t>
            </a:r>
            <a:r>
              <a:rPr lang="en-AU" sz="2000" i="1" dirty="0">
                <a:solidFill>
                  <a:srgbClr val="000000"/>
                </a:solidFill>
                <a:ea typeface="Calibri" panose="020F0502020204030204" pitchFamily="34" charset="0"/>
              </a:rPr>
              <a:t> </a:t>
            </a:r>
            <a:r>
              <a:rPr lang="en-AU" sz="2000" dirty="0">
                <a:solidFill>
                  <a:srgbClr val="000000"/>
                </a:solidFill>
                <a:ea typeface="Calibri" panose="020F0502020204030204" pitchFamily="34" charset="0"/>
              </a:rPr>
              <a:t>where a tenant of an upper flat in a house, had been given the right to use a coal shed in the garden of a house, and which had held that  that this was valid as an easement </a:t>
            </a:r>
            <a:r>
              <a:rPr lang="en-AU" sz="2000" i="1" dirty="0">
                <a:solidFill>
                  <a:srgbClr val="000000"/>
                </a:solidFill>
                <a:ea typeface="Calibri" panose="020F0502020204030204" pitchFamily="34" charset="0"/>
              </a:rPr>
              <a:t>as it was a right of a kind that could readily be included in a lease or conveyance</a:t>
            </a:r>
            <a:r>
              <a:rPr lang="en-AU" sz="2000" dirty="0">
                <a:solidFill>
                  <a:srgbClr val="000000"/>
                </a:solidFill>
                <a:ea typeface="Calibri" panose="020F0502020204030204" pitchFamily="34" charset="0"/>
              </a:rPr>
              <a:t>.</a:t>
            </a:r>
            <a:br>
              <a:rPr lang="en-AU" sz="3200" dirty="0"/>
            </a:br>
            <a:endParaRPr lang="en-AU" sz="3200" dirty="0"/>
          </a:p>
        </p:txBody>
      </p:sp>
      <p:sp>
        <p:nvSpPr>
          <p:cNvPr id="4" name="Date Placeholder 4"/>
          <p:cNvSpPr>
            <a:spLocks noGrp="1"/>
          </p:cNvSpPr>
          <p:nvPr>
            <p:ph type="dt" sz="half" idx="10"/>
          </p:nvPr>
        </p:nvSpPr>
        <p:spPr>
          <a:xfrm>
            <a:off x="305452" y="6243145"/>
            <a:ext cx="5352882"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362434" cy="365125"/>
          </a:xfrm>
        </p:spPr>
        <p:txBody>
          <a:bodyPr/>
          <a:lstStyle/>
          <a:p>
            <a:fld id="{DF28FB93-0A08-4E7D-8E63-9EFA29F1E093}" type="slidenum">
              <a:rPr lang="en-US" smtClean="0"/>
              <a:pPr/>
              <a:t>12</a:t>
            </a:fld>
            <a:endParaRPr lang="en-US" dirty="0"/>
          </a:p>
        </p:txBody>
      </p:sp>
    </p:spTree>
    <p:extLst>
      <p:ext uri="{BB962C8B-B14F-4D97-AF65-F5344CB8AC3E}">
        <p14:creationId xmlns:p14="http://schemas.microsoft.com/office/powerpoint/2010/main" val="884254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729205"/>
            <a:ext cx="9972765" cy="868102"/>
          </a:xfrm>
        </p:spPr>
        <p:txBody>
          <a:bodyPr>
            <a:normAutofit fontScale="90000"/>
          </a:bodyPr>
          <a:lstStyle/>
          <a:p>
            <a:br>
              <a:rPr lang="en-AU" sz="3600" b="1" i="1" dirty="0">
                <a:solidFill>
                  <a:srgbClr val="000000"/>
                </a:solidFill>
                <a:latin typeface="+mn-lt"/>
                <a:ea typeface="Calibri" panose="020F0502020204030204" pitchFamily="34" charset="0"/>
                <a:cs typeface="Times New Roman" panose="02020603050405020304" pitchFamily="18" charset="0"/>
              </a:rPr>
            </a:br>
            <a:r>
              <a:rPr lang="en-AU" sz="3600" b="1" i="1" dirty="0">
                <a:solidFill>
                  <a:srgbClr val="000000"/>
                </a:solidFill>
                <a:latin typeface="+mn-lt"/>
                <a:ea typeface="Calibri" panose="020F0502020204030204" pitchFamily="34" charset="0"/>
                <a:cs typeface="Times New Roman" panose="02020603050405020304" pitchFamily="18" charset="0"/>
              </a:rPr>
              <a:t>THE PLAINTIFF CAN HAVE ITS PARTY -  AT A COST</a:t>
            </a:r>
            <a:br>
              <a:rPr lang="en-AU" sz="3600" dirty="0">
                <a:latin typeface="+mn-lt"/>
              </a:rPr>
            </a:br>
            <a:endParaRPr lang="en-US" sz="3800" b="1" dirty="0">
              <a:latin typeface="+mn-lt"/>
              <a:ea typeface="Calibri" charset="0"/>
              <a:cs typeface="Calibri" charset="0"/>
            </a:endParaRPr>
          </a:p>
        </p:txBody>
      </p:sp>
      <p:sp>
        <p:nvSpPr>
          <p:cNvPr id="3" name="Content Placeholder 2"/>
          <p:cNvSpPr>
            <a:spLocks noGrp="1"/>
          </p:cNvSpPr>
          <p:nvPr>
            <p:ph idx="1"/>
          </p:nvPr>
        </p:nvSpPr>
        <p:spPr>
          <a:xfrm>
            <a:off x="675211" y="1746172"/>
            <a:ext cx="10320737" cy="4496973"/>
          </a:xfrm>
        </p:spPr>
        <p:txBody>
          <a:bodyPr anchor="t">
            <a:noAutofit/>
          </a:bodyPr>
          <a:lstStyle/>
          <a:p>
            <a:pPr>
              <a:lnSpc>
                <a:spcPct val="100000"/>
              </a:lnSpc>
            </a:pPr>
            <a:r>
              <a:rPr lang="en-US" sz="2000" dirty="0"/>
              <a:t>The costs of the proceedings are payable by the applicant, subject to any order of the Court to the contrary: </a:t>
            </a:r>
            <a:r>
              <a:rPr lang="en-AU" sz="2000" i="1" dirty="0"/>
              <a:t>Sec 88 K (5)</a:t>
            </a:r>
            <a:br>
              <a:rPr lang="en-AU" sz="2000" i="1" dirty="0"/>
            </a:br>
            <a:br>
              <a:rPr lang="en-AU" sz="2000" dirty="0"/>
            </a:br>
            <a:r>
              <a:rPr lang="en-AU" sz="2000" dirty="0"/>
              <a:t>-- there must be “more than rejection of reasonable offers of compensation” to justify an alternative order: </a:t>
            </a:r>
            <a:r>
              <a:rPr lang="en-AU" sz="2000" i="1" dirty="0"/>
              <a:t>Shi </a:t>
            </a:r>
            <a:r>
              <a:rPr lang="en-AU" sz="2000" dirty="0"/>
              <a:t>at [98]</a:t>
            </a:r>
            <a:br>
              <a:rPr lang="en-AU" sz="2000" dirty="0"/>
            </a:br>
            <a:br>
              <a:rPr lang="en-AU" sz="2000" dirty="0"/>
            </a:br>
            <a:r>
              <a:rPr lang="en-AU" sz="2000" dirty="0"/>
              <a:t>-- it is not enough that the plaintiffs’ case was a “strong one”, where the defendant’s position was not “so untenable as to deprive it of the character of a reasonable defence”:</a:t>
            </a:r>
            <a:r>
              <a:rPr lang="en-AU" sz="2000" i="1" dirty="0"/>
              <a:t> Stepanoski (No 2)</a:t>
            </a:r>
            <a:r>
              <a:rPr lang="en-AU" sz="2000" b="1" dirty="0"/>
              <a:t> </a:t>
            </a:r>
            <a:r>
              <a:rPr lang="en-AU" sz="2000" dirty="0"/>
              <a:t>at [10]. Bear in mind that Bryson AJ accepted my submissions in the first proceedings that the proposal put forward on behalf of Ms Chen at hearing that the </a:t>
            </a:r>
            <a:r>
              <a:rPr lang="en-AU" sz="2000" i="1" dirty="0"/>
              <a:t>alternate route she propounded had nothing to commend it in terms </a:t>
            </a:r>
            <a:r>
              <a:rPr lang="en-AU" sz="2000" dirty="0"/>
              <a:t>of engineering and was </a:t>
            </a:r>
            <a:r>
              <a:rPr lang="en-AU" sz="2000" i="1" dirty="0"/>
              <a:t>indeed remarkably clumsy.</a:t>
            </a:r>
            <a:br>
              <a:rPr lang="en-AU" sz="2000" dirty="0"/>
            </a:br>
            <a:r>
              <a:rPr lang="en-AU" sz="2000" dirty="0"/>
              <a:t> </a:t>
            </a:r>
            <a:br>
              <a:rPr lang="en-AU" sz="2000" dirty="0"/>
            </a:br>
            <a:r>
              <a:rPr lang="en-AU" sz="2000" dirty="0"/>
              <a:t>-- making the proceedings more expensive than they need to be, and presenting false evidence constitutes disentitling conduct: </a:t>
            </a:r>
            <a:r>
              <a:rPr lang="en-AU" sz="2000" i="1" dirty="0"/>
              <a:t>Ross </a:t>
            </a:r>
            <a:r>
              <a:rPr lang="en-AU" sz="2000" i="1" dirty="0" err="1"/>
              <a:t>Bilton</a:t>
            </a:r>
            <a:r>
              <a:rPr lang="en-AU" sz="2000" i="1" dirty="0"/>
              <a:t> at </a:t>
            </a:r>
            <a:r>
              <a:rPr lang="en-AU" sz="2000" dirty="0"/>
              <a:t>[17]</a:t>
            </a:r>
          </a:p>
          <a:p>
            <a:pPr>
              <a:lnSpc>
                <a:spcPct val="120000"/>
              </a:lnSpc>
            </a:pPr>
            <a:endParaRPr lang="en-AU" sz="2000"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13</a:t>
            </a:fld>
            <a:endParaRPr lang="en-US" dirty="0"/>
          </a:p>
        </p:txBody>
      </p:sp>
    </p:spTree>
    <p:extLst>
      <p:ext uri="{BB962C8B-B14F-4D97-AF65-F5344CB8AC3E}">
        <p14:creationId xmlns:p14="http://schemas.microsoft.com/office/powerpoint/2010/main" val="306740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22" y="366330"/>
            <a:ext cx="9643642" cy="905960"/>
          </a:xfrm>
        </p:spPr>
        <p:txBody>
          <a:bodyPr>
            <a:normAutofit fontScale="90000"/>
          </a:bodyPr>
          <a:lstStyle/>
          <a:p>
            <a:br>
              <a:rPr lang="en-US" sz="3600" b="1" i="1" dirty="0">
                <a:latin typeface="+mn-lt"/>
                <a:ea typeface="Calibri" charset="0"/>
                <a:cs typeface="Calibri" charset="0"/>
              </a:rPr>
            </a:br>
            <a:r>
              <a:rPr lang="en-AU" sz="3600" b="1" dirty="0">
                <a:latin typeface="+mn-lt"/>
              </a:rPr>
              <a:t>ALL REASONABLE ATTEMPTS: ENQUIRIES TO BE MADE</a:t>
            </a:r>
            <a:br>
              <a:rPr lang="en-AU" sz="3600" b="1" dirty="0">
                <a:latin typeface="+mn-lt"/>
              </a:rPr>
            </a:br>
            <a:endParaRPr lang="en-US" sz="3800" b="1" dirty="0">
              <a:latin typeface="+mn-lt"/>
              <a:ea typeface="Calibri" charset="0"/>
              <a:cs typeface="Calibri" charset="0"/>
            </a:endParaRPr>
          </a:p>
        </p:txBody>
      </p:sp>
      <p:sp>
        <p:nvSpPr>
          <p:cNvPr id="3" name="Content Placeholder 2"/>
          <p:cNvSpPr>
            <a:spLocks noGrp="1"/>
          </p:cNvSpPr>
          <p:nvPr>
            <p:ph idx="1"/>
          </p:nvPr>
        </p:nvSpPr>
        <p:spPr>
          <a:xfrm>
            <a:off x="305452" y="1516284"/>
            <a:ext cx="10840968" cy="4726861"/>
          </a:xfrm>
        </p:spPr>
        <p:txBody>
          <a:bodyPr anchor="t">
            <a:noAutofit/>
          </a:bodyPr>
          <a:lstStyle/>
          <a:p>
            <a:pPr lvl="1">
              <a:lnSpc>
                <a:spcPct val="120000"/>
              </a:lnSpc>
            </a:pPr>
            <a:r>
              <a:rPr lang="en-US" dirty="0"/>
              <a:t>There ought be an initial attempt to obtain the easement by negotiation with the person affected and making of some monetary offer: </a:t>
            </a:r>
            <a:r>
              <a:rPr lang="en-AU" i="1" dirty="0" err="1"/>
              <a:t>Rainbowforce</a:t>
            </a:r>
            <a:r>
              <a:rPr lang="en-AU" i="1" dirty="0"/>
              <a:t> </a:t>
            </a:r>
            <a:r>
              <a:rPr lang="en-AU" dirty="0"/>
              <a:t>at </a:t>
            </a:r>
            <a:r>
              <a:rPr lang="en-US" dirty="0"/>
              <a:t>[131]</a:t>
            </a:r>
          </a:p>
          <a:p>
            <a:pPr lvl="1">
              <a:lnSpc>
                <a:spcPct val="120000"/>
              </a:lnSpc>
            </a:pPr>
            <a:r>
              <a:rPr lang="en-US" dirty="0"/>
              <a:t>If acting for the Plaintiff, ensure there is at least one request that is “open” and not “without prejudice”: otherwise, how can you demonstrate this aspect ?</a:t>
            </a:r>
          </a:p>
          <a:p>
            <a:pPr lvl="1">
              <a:lnSpc>
                <a:spcPct val="120000"/>
              </a:lnSpc>
            </a:pPr>
            <a:r>
              <a:rPr lang="en-US" dirty="0"/>
              <a:t>Seeking mediation almost certainly counts towards making reasonable efforts: para [20] of </a:t>
            </a:r>
            <a:r>
              <a:rPr lang="en-US" i="1" dirty="0"/>
              <a:t>R</a:t>
            </a:r>
            <a:r>
              <a:rPr lang="en-AU" i="1" dirty="0" err="1"/>
              <a:t>oss</a:t>
            </a:r>
            <a:r>
              <a:rPr lang="en-AU" i="1" dirty="0"/>
              <a:t> </a:t>
            </a:r>
            <a:r>
              <a:rPr lang="en-AU" i="1" dirty="0" err="1"/>
              <a:t>Bilton</a:t>
            </a:r>
            <a:r>
              <a:rPr lang="en-AU" i="1" dirty="0"/>
              <a:t> (costs)</a:t>
            </a:r>
          </a:p>
          <a:p>
            <a:pPr lvl="1">
              <a:lnSpc>
                <a:spcPct val="120000"/>
              </a:lnSpc>
            </a:pPr>
            <a:r>
              <a:rPr lang="en-US" dirty="0"/>
              <a:t>Reasonable attempts includes the circumstances up to, and including, the date of the Court making the order: </a:t>
            </a:r>
            <a:r>
              <a:rPr lang="en-US" i="1" dirty="0"/>
              <a:t>Stepanoski v Chen</a:t>
            </a: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14</a:t>
            </a:fld>
            <a:endParaRPr lang="en-US" dirty="0"/>
          </a:p>
        </p:txBody>
      </p:sp>
    </p:spTree>
    <p:extLst>
      <p:ext uri="{BB962C8B-B14F-4D97-AF65-F5344CB8AC3E}">
        <p14:creationId xmlns:p14="http://schemas.microsoft.com/office/powerpoint/2010/main" val="3986276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366330"/>
            <a:ext cx="9972765" cy="659427"/>
          </a:xfrm>
        </p:spPr>
        <p:txBody>
          <a:bodyPr>
            <a:normAutofit fontScale="90000"/>
          </a:bodyPr>
          <a:lstStyle/>
          <a:p>
            <a:br>
              <a:rPr lang="en-AU" sz="3600" b="1" dirty="0"/>
            </a:br>
            <a:r>
              <a:rPr lang="en-AU" sz="3600" b="1" dirty="0">
                <a:latin typeface="+mn-lt"/>
              </a:rPr>
              <a:t>APPLICANT TO PROPOSE TERMS OF THE EASEMENT</a:t>
            </a:r>
            <a:br>
              <a:rPr lang="en-AU" sz="3600" b="1" dirty="0">
                <a:latin typeface="+mn-lt"/>
              </a:rPr>
            </a:br>
            <a:endParaRPr lang="en-US" sz="3800" b="1" dirty="0">
              <a:latin typeface="+mn-lt"/>
              <a:ea typeface="Calibri" charset="0"/>
              <a:cs typeface="Calibri" charset="0"/>
            </a:endParaRPr>
          </a:p>
        </p:txBody>
      </p:sp>
      <p:sp>
        <p:nvSpPr>
          <p:cNvPr id="3" name="Content Placeholder 2"/>
          <p:cNvSpPr>
            <a:spLocks noGrp="1"/>
          </p:cNvSpPr>
          <p:nvPr>
            <p:ph idx="1"/>
          </p:nvPr>
        </p:nvSpPr>
        <p:spPr>
          <a:xfrm>
            <a:off x="675212" y="1180618"/>
            <a:ext cx="10459634" cy="4907666"/>
          </a:xfrm>
        </p:spPr>
        <p:txBody>
          <a:bodyPr anchor="t">
            <a:noAutofit/>
          </a:bodyPr>
          <a:lstStyle/>
          <a:p>
            <a:pPr marL="0" indent="0">
              <a:lnSpc>
                <a:spcPct val="100000"/>
              </a:lnSpc>
              <a:buNone/>
            </a:pPr>
            <a:r>
              <a:rPr lang="en-US" sz="2400" dirty="0"/>
              <a:t>The applicant ought propose the terms of the easement sought.</a:t>
            </a:r>
            <a:br>
              <a:rPr lang="en-US" sz="2400" dirty="0"/>
            </a:br>
            <a:r>
              <a:rPr lang="en-US" sz="2400" dirty="0"/>
              <a:t> </a:t>
            </a:r>
            <a:br>
              <a:rPr lang="en-US" sz="2400" dirty="0"/>
            </a:br>
            <a:r>
              <a:rPr lang="en-US" sz="2400" dirty="0"/>
              <a:t>The precise terms may well need to be known before compensation can be considered and assessed: see e.g. </a:t>
            </a:r>
            <a:r>
              <a:rPr lang="en-US" sz="2400" i="1" dirty="0"/>
              <a:t>Gordon v Lever</a:t>
            </a:r>
            <a:r>
              <a:rPr lang="en-US" sz="2400" dirty="0"/>
              <a:t>.</a:t>
            </a:r>
          </a:p>
          <a:p>
            <a:pPr marL="0" indent="0">
              <a:lnSpc>
                <a:spcPct val="100000"/>
              </a:lnSpc>
              <a:buNone/>
            </a:pPr>
            <a:r>
              <a:rPr lang="en-US" sz="2400" i="1" dirty="0"/>
              <a:t>Practical tip</a:t>
            </a:r>
            <a:r>
              <a:rPr lang="en-US" sz="2400" dirty="0"/>
              <a:t>: attach to the Summons:</a:t>
            </a:r>
            <a:br>
              <a:rPr lang="en-US" sz="2400" dirty="0"/>
            </a:br>
            <a:br>
              <a:rPr lang="en-US" sz="2400" dirty="0"/>
            </a:br>
            <a:r>
              <a:rPr lang="en-US" sz="2400" dirty="0"/>
              <a:t>(</a:t>
            </a:r>
            <a:r>
              <a:rPr lang="en-US" sz="2400" dirty="0" err="1"/>
              <a:t>i</a:t>
            </a:r>
            <a:r>
              <a:rPr lang="en-US" sz="2400" dirty="0"/>
              <a:t>) a sketch summarizing all salient points, will let the court know what you seek. </a:t>
            </a:r>
            <a:r>
              <a:rPr lang="en-US" sz="2400" dirty="0" err="1"/>
              <a:t>Colours</a:t>
            </a:r>
            <a:r>
              <a:rPr lang="en-US" sz="2400" dirty="0"/>
              <a:t> help. A </a:t>
            </a:r>
            <a:r>
              <a:rPr lang="en-US" sz="2400" i="1" u="sng" dirty="0"/>
              <a:t>bespoke </a:t>
            </a:r>
            <a:r>
              <a:rPr lang="en-US" sz="2400" dirty="0"/>
              <a:t>survey sketch is even better. </a:t>
            </a:r>
            <a:br>
              <a:rPr lang="en-US" sz="2400" dirty="0"/>
            </a:br>
            <a:br>
              <a:rPr lang="en-US" sz="2400" dirty="0"/>
            </a:br>
            <a:r>
              <a:rPr lang="en-US" sz="2400" dirty="0"/>
              <a:t>(ii) proposed terms.</a:t>
            </a:r>
            <a:br>
              <a:rPr lang="en-US" sz="2400" dirty="0"/>
            </a:br>
            <a:r>
              <a:rPr lang="en-US" sz="2400" dirty="0"/>
              <a:t> </a:t>
            </a:r>
          </a:p>
          <a:p>
            <a:pPr marL="0" indent="0">
              <a:lnSpc>
                <a:spcPct val="100000"/>
              </a:lnSpc>
              <a:buNone/>
            </a:pPr>
            <a:r>
              <a:rPr lang="en-US" sz="2400" dirty="0"/>
              <a:t>The orders you seek are then signaled; and minds focused on necessary evidence.</a:t>
            </a:r>
            <a:endParaRPr lang="en-AU" sz="2400" dirty="0"/>
          </a:p>
          <a:p>
            <a:pPr marL="0" indent="0">
              <a:lnSpc>
                <a:spcPct val="150000"/>
              </a:lnSpc>
              <a:buNone/>
            </a:pPr>
            <a:endParaRPr lang="en-AU" sz="2000" dirty="0">
              <a:ea typeface="Calibri" panose="020F0502020204030204" pitchFamily="34" charset="0"/>
              <a:cs typeface="Times New Roman" panose="02020603050405020304" pitchFamily="18" charset="0"/>
            </a:endParaRPr>
          </a:p>
          <a:p>
            <a:pPr marL="0" indent="0">
              <a:buNone/>
            </a:pP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15</a:t>
            </a:fld>
            <a:endParaRPr lang="en-US" dirty="0"/>
          </a:p>
        </p:txBody>
      </p:sp>
    </p:spTree>
    <p:extLst>
      <p:ext uri="{BB962C8B-B14F-4D97-AF65-F5344CB8AC3E}">
        <p14:creationId xmlns:p14="http://schemas.microsoft.com/office/powerpoint/2010/main" val="2593631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05" y="366330"/>
            <a:ext cx="9956159" cy="756414"/>
          </a:xfrm>
        </p:spPr>
        <p:txBody>
          <a:bodyPr>
            <a:normAutofit/>
          </a:bodyPr>
          <a:lstStyle/>
          <a:p>
            <a:r>
              <a:rPr lang="en-AU" sz="3600" b="1" i="1" dirty="0">
                <a:latin typeface="+mn-lt"/>
              </a:rPr>
              <a:t>EVIDENCE TO ADDUCE</a:t>
            </a:r>
            <a:endParaRPr lang="en-US" sz="3800" b="1" dirty="0">
              <a:latin typeface="+mn-lt"/>
              <a:ea typeface="Calibri" charset="0"/>
              <a:cs typeface="Calibri" charset="0"/>
            </a:endParaRPr>
          </a:p>
        </p:txBody>
      </p:sp>
      <p:sp>
        <p:nvSpPr>
          <p:cNvPr id="3" name="Content Placeholder 2"/>
          <p:cNvSpPr>
            <a:spLocks noGrp="1"/>
          </p:cNvSpPr>
          <p:nvPr>
            <p:ph idx="1"/>
          </p:nvPr>
        </p:nvSpPr>
        <p:spPr>
          <a:xfrm>
            <a:off x="509286" y="1018572"/>
            <a:ext cx="10844513" cy="5224573"/>
          </a:xfrm>
        </p:spPr>
        <p:txBody>
          <a:bodyPr anchor="t">
            <a:noAutofit/>
          </a:bodyPr>
          <a:lstStyle/>
          <a:p>
            <a:pPr>
              <a:lnSpc>
                <a:spcPct val="150000"/>
              </a:lnSpc>
            </a:pPr>
            <a:r>
              <a:rPr lang="en-AU" sz="2000" dirty="0">
                <a:latin typeface="Calibri" panose="020F0502020204030204" pitchFamily="34" charset="0"/>
                <a:ea typeface="Calibri" panose="020F0502020204030204" pitchFamily="34" charset="0"/>
              </a:rPr>
              <a:t>Naturally, this depends on </a:t>
            </a:r>
            <a:r>
              <a:rPr lang="en-AU" sz="2000" dirty="0" err="1">
                <a:latin typeface="Calibri" panose="020F0502020204030204" pitchFamily="34" charset="0"/>
                <a:ea typeface="Calibri" panose="020F0502020204030204" pitchFamily="34" charset="0"/>
              </a:rPr>
              <a:t>i.a.</a:t>
            </a:r>
            <a:r>
              <a:rPr lang="en-AU" sz="2000" dirty="0">
                <a:latin typeface="Calibri" panose="020F0502020204030204" pitchFamily="34" charset="0"/>
                <a:ea typeface="Calibri" panose="020F0502020204030204" pitchFamily="34" charset="0"/>
              </a:rPr>
              <a:t> </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a:t>
            </a:r>
            <a:r>
              <a:rPr lang="en-AU" sz="2000" dirty="0" err="1">
                <a:latin typeface="Calibri" panose="020F0502020204030204" pitchFamily="34" charset="0"/>
                <a:ea typeface="Calibri" panose="020F0502020204030204" pitchFamily="34" charset="0"/>
              </a:rPr>
              <a:t>i</a:t>
            </a:r>
            <a:r>
              <a:rPr lang="en-AU" sz="2000" dirty="0">
                <a:latin typeface="Calibri" panose="020F0502020204030204" pitchFamily="34" charset="0"/>
                <a:ea typeface="Calibri" panose="020F0502020204030204" pitchFamily="34" charset="0"/>
              </a:rPr>
              <a:t>) the type of the easement being sought (e.g. stormwater? carriageway? batter?)</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(ii) the topography of the land in issue </a:t>
            </a:r>
          </a:p>
          <a:p>
            <a:pPr>
              <a:lnSpc>
                <a:spcPct val="150000"/>
              </a:lnSpc>
            </a:pPr>
            <a:r>
              <a:rPr lang="en-AU" sz="2000" dirty="0">
                <a:latin typeface="Calibri" panose="020F0502020204030204" pitchFamily="34" charset="0"/>
                <a:ea typeface="Calibri" panose="020F0502020204030204" pitchFamily="34" charset="0"/>
              </a:rPr>
              <a:t>The usual types of evidence one would consider adducing include:</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a:t>
            </a:r>
            <a:r>
              <a:rPr lang="en-AU" sz="2000" dirty="0" err="1">
                <a:latin typeface="Calibri" panose="020F0502020204030204" pitchFamily="34" charset="0"/>
                <a:ea typeface="Calibri" panose="020F0502020204030204" pitchFamily="34" charset="0"/>
              </a:rPr>
              <a:t>i</a:t>
            </a:r>
            <a:r>
              <a:rPr lang="en-AU" sz="2000" dirty="0">
                <a:latin typeface="Calibri" panose="020F0502020204030204" pitchFamily="34" charset="0"/>
                <a:ea typeface="Calibri" panose="020F0502020204030204" pitchFamily="34" charset="0"/>
              </a:rPr>
              <a:t>) valuation — so as to assess compensation;</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(ii) building/engineering: e.g. compare the easement route you propose and the alternatives/s; compare costs/ time to implement/relative impact on those concerned including loss of amenity and privacy etc;</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(iii) town planning / architect e.g. will the proposed work for a stormwater easement impact on the future “developability” of the servient tenement; </a:t>
            </a:r>
            <a:br>
              <a:rPr lang="en-AU" sz="2000" dirty="0">
                <a:latin typeface="Calibri" panose="020F0502020204030204" pitchFamily="34" charset="0"/>
                <a:ea typeface="Calibri" panose="020F0502020204030204" pitchFamily="34" charset="0"/>
              </a:rPr>
            </a:br>
            <a:r>
              <a:rPr lang="en-AU" sz="2000" dirty="0">
                <a:latin typeface="Calibri" panose="020F0502020204030204" pitchFamily="34" charset="0"/>
                <a:ea typeface="Calibri" panose="020F0502020204030204" pitchFamily="34" charset="0"/>
              </a:rPr>
              <a:t>(iv) surveyor.</a:t>
            </a: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16</a:t>
            </a:fld>
            <a:endParaRPr lang="en-US" dirty="0"/>
          </a:p>
        </p:txBody>
      </p:sp>
    </p:spTree>
    <p:extLst>
      <p:ext uri="{BB962C8B-B14F-4D97-AF65-F5344CB8AC3E}">
        <p14:creationId xmlns:p14="http://schemas.microsoft.com/office/powerpoint/2010/main" val="4247119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056" y="366329"/>
            <a:ext cx="9979308" cy="814287"/>
          </a:xfrm>
        </p:spPr>
        <p:txBody>
          <a:bodyPr>
            <a:normAutofit/>
          </a:bodyPr>
          <a:lstStyle/>
          <a:p>
            <a:r>
              <a:rPr lang="en-AU" sz="3600" b="1" i="1" dirty="0">
                <a:latin typeface="+mn-lt"/>
              </a:rPr>
              <a:t>OPPOSING AN EASEMENT APPLICATION</a:t>
            </a:r>
            <a:endParaRPr lang="en-US" sz="3800" b="1" dirty="0">
              <a:latin typeface="+mn-lt"/>
              <a:ea typeface="Calibri" charset="0"/>
              <a:cs typeface="Calibri" charset="0"/>
            </a:endParaRPr>
          </a:p>
        </p:txBody>
      </p:sp>
      <p:sp>
        <p:nvSpPr>
          <p:cNvPr id="3" name="Content Placeholder 2"/>
          <p:cNvSpPr>
            <a:spLocks noGrp="1"/>
          </p:cNvSpPr>
          <p:nvPr>
            <p:ph idx="1"/>
          </p:nvPr>
        </p:nvSpPr>
        <p:spPr>
          <a:xfrm>
            <a:off x="509286" y="1180618"/>
            <a:ext cx="10844513" cy="5062527"/>
          </a:xfrm>
        </p:spPr>
        <p:txBody>
          <a:bodyPr anchor="t">
            <a:noAutofit/>
          </a:bodyPr>
          <a:lstStyle/>
          <a:p>
            <a:pPr>
              <a:lnSpc>
                <a:spcPct val="150000"/>
              </a:lnSpc>
            </a:pPr>
            <a:r>
              <a:rPr lang="en-AU" sz="2000" dirty="0">
                <a:latin typeface="Calibri" panose="020F0502020204030204" pitchFamily="34" charset="0"/>
                <a:ea typeface="Calibri" panose="020F0502020204030204" pitchFamily="34" charset="0"/>
              </a:rPr>
              <a:t>There is no obligation (at least in NSW) of a person to consent to an easement over their land. Cases like </a:t>
            </a:r>
            <a:r>
              <a:rPr lang="en-AU" sz="2000" i="1" dirty="0" err="1">
                <a:latin typeface="Calibri" panose="020F0502020204030204" pitchFamily="34" charset="0"/>
                <a:ea typeface="Calibri" panose="020F0502020204030204" pitchFamily="34" charset="0"/>
              </a:rPr>
              <a:t>Stepanoski</a:t>
            </a:r>
            <a:r>
              <a:rPr lang="en-AU" sz="2000" i="1" dirty="0">
                <a:latin typeface="Calibri" panose="020F0502020204030204" pitchFamily="34" charset="0"/>
                <a:ea typeface="Calibri" panose="020F0502020204030204" pitchFamily="34" charset="0"/>
              </a:rPr>
              <a:t> v Chen </a:t>
            </a:r>
            <a:r>
              <a:rPr lang="en-AU" sz="2000" dirty="0">
                <a:latin typeface="Calibri" panose="020F0502020204030204" pitchFamily="34" charset="0"/>
                <a:ea typeface="Calibri" panose="020F0502020204030204" pitchFamily="34" charset="0"/>
              </a:rPr>
              <a:t>(where I acted for the Plaintiff seeking an easement for stormwater, which was granted ) shows the wide latitude a putative servient owner has  to resist an easement without being labelled as unreasonable. Bryson AJ emphasised that ownership confers important and historic rights that are not be lightly interfered with.</a:t>
            </a:r>
            <a:br>
              <a:rPr lang="en-AU" sz="2000" dirty="0">
                <a:latin typeface="Calibri" panose="020F0502020204030204" pitchFamily="34" charset="0"/>
                <a:ea typeface="Calibri" panose="020F0502020204030204" pitchFamily="34" charset="0"/>
              </a:rPr>
            </a:br>
            <a:endParaRPr lang="en-AU" sz="2000" dirty="0">
              <a:latin typeface="Calibri" panose="020F0502020204030204" pitchFamily="34" charset="0"/>
              <a:ea typeface="Calibri" panose="020F0502020204030204" pitchFamily="34" charset="0"/>
            </a:endParaRPr>
          </a:p>
          <a:p>
            <a:pPr>
              <a:lnSpc>
                <a:spcPct val="150000"/>
              </a:lnSpc>
            </a:pPr>
            <a:r>
              <a:rPr lang="en-AU" sz="2000" dirty="0">
                <a:latin typeface="Calibri" panose="020F0502020204030204" pitchFamily="34" charset="0"/>
                <a:ea typeface="Calibri" panose="020F0502020204030204" pitchFamily="34" charset="0"/>
              </a:rPr>
              <a:t>Sec 88 K (5) as interpreted by cases like </a:t>
            </a:r>
            <a:r>
              <a:rPr lang="en-AU" sz="2000" i="1" dirty="0">
                <a:latin typeface="Calibri" panose="020F0502020204030204" pitchFamily="34" charset="0"/>
                <a:ea typeface="Calibri" panose="020F0502020204030204" pitchFamily="34" charset="0"/>
              </a:rPr>
              <a:t>Abi-K v Shi</a:t>
            </a:r>
            <a:r>
              <a:rPr lang="en-AU" sz="2000" dirty="0">
                <a:latin typeface="Calibri" panose="020F0502020204030204" pitchFamily="34" charset="0"/>
                <a:ea typeface="Calibri" panose="020F0502020204030204" pitchFamily="34" charset="0"/>
              </a:rPr>
              <a:t>, underscores this: the default position is that the applicant pays costs unless the court “otherwise orders”; &amp; persuading a court to “otherwise order” is a </a:t>
            </a:r>
            <a:r>
              <a:rPr lang="en-AU" sz="2000" dirty="0" err="1">
                <a:latin typeface="Calibri" panose="020F0502020204030204" pitchFamily="34" charset="0"/>
                <a:ea typeface="Calibri" panose="020F0502020204030204" pitchFamily="34" charset="0"/>
              </a:rPr>
              <a:t>Sisyphian</a:t>
            </a:r>
            <a:r>
              <a:rPr lang="en-AU" sz="2000" dirty="0">
                <a:latin typeface="Calibri" panose="020F0502020204030204" pitchFamily="34" charset="0"/>
                <a:ea typeface="Calibri" panose="020F0502020204030204" pitchFamily="34" charset="0"/>
              </a:rPr>
              <a:t> task.</a:t>
            </a: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17</a:t>
            </a:fld>
            <a:endParaRPr lang="en-US" dirty="0"/>
          </a:p>
        </p:txBody>
      </p:sp>
    </p:spTree>
    <p:extLst>
      <p:ext uri="{BB962C8B-B14F-4D97-AF65-F5344CB8AC3E}">
        <p14:creationId xmlns:p14="http://schemas.microsoft.com/office/powerpoint/2010/main" val="961018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699745"/>
            <a:ext cx="10176079" cy="943859"/>
          </a:xfrm>
        </p:spPr>
        <p:txBody>
          <a:bodyPr>
            <a:normAutofit fontScale="90000"/>
          </a:bodyPr>
          <a:lstStyle/>
          <a:p>
            <a:r>
              <a:rPr lang="en-AU" sz="3600" b="1" i="1" dirty="0">
                <a:latin typeface="+mn-lt"/>
              </a:rPr>
              <a:t>HOLDING A PUTATIVE DOMINANT OWNER TO RANSOM</a:t>
            </a:r>
            <a:endParaRPr lang="en-US" sz="3800" b="1" dirty="0">
              <a:latin typeface="+mn-lt"/>
              <a:ea typeface="Calibri" charset="0"/>
              <a:cs typeface="Calibri" charset="0"/>
            </a:endParaRPr>
          </a:p>
        </p:txBody>
      </p:sp>
      <p:sp>
        <p:nvSpPr>
          <p:cNvPr id="3" name="Content Placeholder 2"/>
          <p:cNvSpPr>
            <a:spLocks noGrp="1"/>
          </p:cNvSpPr>
          <p:nvPr>
            <p:ph idx="1"/>
          </p:nvPr>
        </p:nvSpPr>
        <p:spPr>
          <a:xfrm>
            <a:off x="509286" y="1805651"/>
            <a:ext cx="10844513" cy="4437494"/>
          </a:xfrm>
        </p:spPr>
        <p:txBody>
          <a:bodyPr anchor="t">
            <a:noAutofit/>
          </a:bodyPr>
          <a:lstStyle/>
          <a:p>
            <a:pPr>
              <a:lnSpc>
                <a:spcPct val="150000"/>
              </a:lnSpc>
            </a:pPr>
            <a:r>
              <a:rPr lang="en-AU" sz="2400" dirty="0"/>
              <a:t>The difficulty in displacing Sec 88 K (5), gives a defendant in a Sec 88 K application, a wide latitude as to the basis on which to defend.</a:t>
            </a:r>
          </a:p>
          <a:p>
            <a:pPr>
              <a:lnSpc>
                <a:spcPct val="150000"/>
              </a:lnSpc>
            </a:pPr>
            <a:r>
              <a:rPr lang="en-AU" sz="2400" dirty="0"/>
              <a:t>Couple this with the recognition of the right of land owners to commercialise their e.g. airspace as they see fit. If developers swing their crane over a neighbour’s property, without first coming to terms, the neighbour is generally entitled to an injunction as of right: </a:t>
            </a:r>
            <a:r>
              <a:rPr lang="en-AU" sz="2400" i="1" dirty="0"/>
              <a:t>Anchor Brewhouse, </a:t>
            </a:r>
            <a:r>
              <a:rPr lang="en-AU" sz="2400" dirty="0" err="1"/>
              <a:t>foll’d</a:t>
            </a:r>
            <a:r>
              <a:rPr lang="en-AU" sz="2400" dirty="0"/>
              <a:t> in </a:t>
            </a:r>
            <a:r>
              <a:rPr lang="en-AU" sz="2400" i="1" dirty="0"/>
              <a:t>Janney v Steller. </a:t>
            </a: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18</a:t>
            </a:fld>
            <a:endParaRPr lang="en-US" dirty="0"/>
          </a:p>
        </p:txBody>
      </p:sp>
    </p:spTree>
    <p:extLst>
      <p:ext uri="{BB962C8B-B14F-4D97-AF65-F5344CB8AC3E}">
        <p14:creationId xmlns:p14="http://schemas.microsoft.com/office/powerpoint/2010/main" val="3859792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0BE2-47BE-40EE-BC5E-D71C1052A4D9}"/>
              </a:ext>
            </a:extLst>
          </p:cNvPr>
          <p:cNvSpPr>
            <a:spLocks noGrp="1"/>
          </p:cNvSpPr>
          <p:nvPr>
            <p:ph type="title"/>
          </p:nvPr>
        </p:nvSpPr>
        <p:spPr/>
        <p:txBody>
          <a:bodyPr/>
          <a:lstStyle/>
          <a:p>
            <a:r>
              <a:rPr lang="en-AU" dirty="0"/>
              <a:t>The QUEENSLAND POSITION</a:t>
            </a:r>
          </a:p>
        </p:txBody>
      </p:sp>
      <p:sp>
        <p:nvSpPr>
          <p:cNvPr id="3" name="Content Placeholder 2">
            <a:extLst>
              <a:ext uri="{FF2B5EF4-FFF2-40B4-BE49-F238E27FC236}">
                <a16:creationId xmlns:a16="http://schemas.microsoft.com/office/drawing/2014/main" id="{D35CBF36-A4FD-4AB8-B1CC-907364BC2504}"/>
              </a:ext>
            </a:extLst>
          </p:cNvPr>
          <p:cNvSpPr>
            <a:spLocks noGrp="1"/>
          </p:cNvSpPr>
          <p:nvPr>
            <p:ph idx="1"/>
          </p:nvPr>
        </p:nvSpPr>
        <p:spPr/>
        <p:txBody>
          <a:bodyPr>
            <a:normAutofit fontScale="92500" lnSpcReduction="20000"/>
          </a:bodyPr>
          <a:lstStyle/>
          <a:p>
            <a:r>
              <a:rPr lang="en-AU" dirty="0"/>
              <a:t>In Qld, pursuant to similar legislation to Sec 88 K , the courts have developed a “check list” of when a putative servient owner is acting unreasonably in rejecting entreaties for an easement </a:t>
            </a:r>
            <a:br>
              <a:rPr lang="en-AU" dirty="0"/>
            </a:br>
            <a:br>
              <a:rPr lang="en-AU" dirty="0"/>
            </a:br>
            <a:r>
              <a:rPr lang="en-AU" dirty="0" err="1"/>
              <a:t>eg</a:t>
            </a:r>
            <a:r>
              <a:rPr lang="en-AU" dirty="0"/>
              <a:t> :</a:t>
            </a:r>
            <a:br>
              <a:rPr lang="en-AU" dirty="0"/>
            </a:br>
            <a:r>
              <a:rPr lang="en-AU" dirty="0"/>
              <a:t>--whether a dispute existed between the parties, not relevant to the issues pertaining to the easement </a:t>
            </a:r>
            <a:br>
              <a:rPr lang="en-AU" dirty="0"/>
            </a:br>
            <a:r>
              <a:rPr lang="en-AU" dirty="0"/>
              <a:t>--historic use ; </a:t>
            </a:r>
            <a:br>
              <a:rPr lang="en-AU" dirty="0"/>
            </a:br>
            <a:r>
              <a:rPr lang="en-AU" dirty="0"/>
              <a:t>--refusal of reasonable offers </a:t>
            </a:r>
            <a:br>
              <a:rPr lang="en-AU" dirty="0"/>
            </a:br>
            <a:r>
              <a:rPr lang="en-AU" dirty="0"/>
              <a:t>--poor attitude of the applicant to the respondent </a:t>
            </a:r>
          </a:p>
          <a:p>
            <a:pPr marL="0" indent="0">
              <a:buNone/>
            </a:pPr>
            <a:br>
              <a:rPr lang="en-AU" dirty="0"/>
            </a:br>
            <a:br>
              <a:rPr lang="en-AU" dirty="0"/>
            </a:br>
            <a:br>
              <a:rPr lang="en-AU" dirty="0"/>
            </a:br>
            <a:r>
              <a:rPr lang="en-AU" dirty="0"/>
              <a:t>See </a:t>
            </a:r>
            <a:r>
              <a:rPr lang="en-AU" i="1" dirty="0"/>
              <a:t>Ward v Hull </a:t>
            </a:r>
            <a:r>
              <a:rPr lang="en-AU" dirty="0"/>
              <a:t>[2019] QSC 32 </a:t>
            </a:r>
          </a:p>
        </p:txBody>
      </p:sp>
    </p:spTree>
    <p:extLst>
      <p:ext uri="{BB962C8B-B14F-4D97-AF65-F5344CB8AC3E}">
        <p14:creationId xmlns:p14="http://schemas.microsoft.com/office/powerpoint/2010/main" val="2878257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532" y="488440"/>
            <a:ext cx="10678665" cy="882640"/>
          </a:xfrm>
        </p:spPr>
        <p:txBody>
          <a:bodyPr>
            <a:normAutofit fontScale="90000"/>
          </a:bodyPr>
          <a:lstStyle/>
          <a:p>
            <a:br>
              <a:rPr lang="en-US" sz="3600" b="1" i="1" dirty="0">
                <a:latin typeface="+mn-lt"/>
                <a:ea typeface="Calibri" charset="0"/>
                <a:cs typeface="Calibri" charset="0"/>
              </a:rPr>
            </a:br>
            <a:r>
              <a:rPr lang="en-US" sz="3600" b="1" i="1" dirty="0">
                <a:latin typeface="+mn-lt"/>
                <a:ea typeface="Calibri" charset="0"/>
                <a:cs typeface="Calibri" charset="0"/>
              </a:rPr>
              <a:t>TOPICS COVERED BY THIS SESSION</a:t>
            </a:r>
            <a:br>
              <a:rPr lang="en-US" sz="3600" b="1" i="1" dirty="0">
                <a:latin typeface="+mn-lt"/>
                <a:ea typeface="Calibri" charset="0"/>
                <a:cs typeface="Calibri" charset="0"/>
              </a:rPr>
            </a:br>
            <a:endParaRPr lang="en-US" sz="4000" b="1" i="1" dirty="0">
              <a:latin typeface="+mn-lt"/>
              <a:ea typeface="Calibri" charset="0"/>
              <a:cs typeface="Calibri" charset="0"/>
            </a:endParaRPr>
          </a:p>
        </p:txBody>
      </p:sp>
      <p:sp>
        <p:nvSpPr>
          <p:cNvPr id="3" name="Content Placeholder 2"/>
          <p:cNvSpPr>
            <a:spLocks noGrp="1"/>
          </p:cNvSpPr>
          <p:nvPr>
            <p:ph idx="1"/>
          </p:nvPr>
        </p:nvSpPr>
        <p:spPr>
          <a:xfrm>
            <a:off x="500686" y="1202709"/>
            <a:ext cx="10212470" cy="5040437"/>
          </a:xfrm>
        </p:spPr>
        <p:txBody>
          <a:bodyPr anchor="t">
            <a:noAutofit/>
          </a:bodyPr>
          <a:lstStyle/>
          <a:p>
            <a:pPr>
              <a:lnSpc>
                <a:spcPct val="100000"/>
              </a:lnSpc>
            </a:pPr>
            <a:r>
              <a:rPr lang="en-AU" dirty="0"/>
              <a:t>Its implied………</a:t>
            </a:r>
          </a:p>
          <a:p>
            <a:pPr>
              <a:lnSpc>
                <a:spcPct val="100000"/>
              </a:lnSpc>
            </a:pPr>
            <a:r>
              <a:rPr lang="en-AU" dirty="0"/>
              <a:t>”Take </a:t>
            </a:r>
            <a:r>
              <a:rPr lang="en-AU" dirty="0" err="1"/>
              <a:t>aways</a:t>
            </a:r>
            <a:r>
              <a:rPr lang="en-AU" dirty="0"/>
              <a:t>” as to wording in Sch 8 and 8B</a:t>
            </a:r>
          </a:p>
          <a:p>
            <a:pPr>
              <a:lnSpc>
                <a:spcPct val="100000"/>
              </a:lnSpc>
            </a:pPr>
            <a:r>
              <a:rPr lang="en-AU" dirty="0"/>
              <a:t>Examples of common and not-so-common easements</a:t>
            </a:r>
          </a:p>
          <a:p>
            <a:pPr>
              <a:lnSpc>
                <a:spcPct val="100000"/>
              </a:lnSpc>
            </a:pPr>
            <a:r>
              <a:rPr lang="en-AU" i="1" dirty="0"/>
              <a:t>Sec 88 K  Conveyancing Act</a:t>
            </a:r>
          </a:p>
          <a:p>
            <a:pPr>
              <a:lnSpc>
                <a:spcPct val="100000"/>
              </a:lnSpc>
            </a:pPr>
            <a:r>
              <a:rPr lang="en-US" i="1" dirty="0"/>
              <a:t>Applicant to propose terms of the easement</a:t>
            </a:r>
            <a:r>
              <a:rPr lang="en-US" dirty="0"/>
              <a:t> </a:t>
            </a:r>
          </a:p>
          <a:p>
            <a:pPr>
              <a:lnSpc>
                <a:spcPct val="100000"/>
              </a:lnSpc>
            </a:pPr>
            <a:r>
              <a:rPr lang="en-AU" dirty="0"/>
              <a:t>Evidence to adduce  </a:t>
            </a:r>
          </a:p>
          <a:p>
            <a:pPr>
              <a:lnSpc>
                <a:spcPct val="100000"/>
              </a:lnSpc>
            </a:pPr>
            <a:r>
              <a:rPr lang="en-AU" dirty="0"/>
              <a:t>Opposing an easement application</a:t>
            </a:r>
          </a:p>
          <a:p>
            <a:pPr>
              <a:lnSpc>
                <a:spcPct val="100000"/>
              </a:lnSpc>
            </a:pPr>
            <a:r>
              <a:rPr lang="en-AU" dirty="0"/>
              <a:t>Holding a putative dominant owner to ransom</a:t>
            </a:r>
          </a:p>
          <a:p>
            <a:pPr>
              <a:lnSpc>
                <a:spcPct val="100000"/>
              </a:lnSpc>
            </a:pPr>
            <a:r>
              <a:rPr lang="en-AU" dirty="0"/>
              <a:t>Mediating easements disputes </a:t>
            </a:r>
            <a:endParaRPr lang="en-AU" b="1"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a:t>
            </a:fld>
            <a:endParaRPr lang="en-US" dirty="0"/>
          </a:p>
        </p:txBody>
      </p:sp>
    </p:spTree>
    <p:extLst>
      <p:ext uri="{BB962C8B-B14F-4D97-AF65-F5344CB8AC3E}">
        <p14:creationId xmlns:p14="http://schemas.microsoft.com/office/powerpoint/2010/main" val="1391814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630" y="699745"/>
            <a:ext cx="9967734" cy="943859"/>
          </a:xfrm>
        </p:spPr>
        <p:txBody>
          <a:bodyPr>
            <a:normAutofit/>
          </a:bodyPr>
          <a:lstStyle/>
          <a:p>
            <a:r>
              <a:rPr lang="en-AU" sz="3600" b="1" i="1" dirty="0">
                <a:latin typeface="+mn-lt"/>
                <a:ea typeface="Calibri" charset="0"/>
                <a:cs typeface="Calibri" charset="0"/>
              </a:rPr>
              <a:t>MEDIATING EASEMENTS DISPUTES</a:t>
            </a:r>
            <a:endParaRPr lang="en-US" sz="3800" b="1" dirty="0">
              <a:latin typeface="+mn-lt"/>
              <a:ea typeface="Calibri" charset="0"/>
              <a:cs typeface="Calibri" charset="0"/>
            </a:endParaRPr>
          </a:p>
        </p:txBody>
      </p:sp>
      <p:sp>
        <p:nvSpPr>
          <p:cNvPr id="3" name="Content Placeholder 2"/>
          <p:cNvSpPr>
            <a:spLocks noGrp="1"/>
          </p:cNvSpPr>
          <p:nvPr>
            <p:ph idx="1"/>
          </p:nvPr>
        </p:nvSpPr>
        <p:spPr>
          <a:xfrm>
            <a:off x="509286" y="1805651"/>
            <a:ext cx="10844513" cy="4437494"/>
          </a:xfrm>
        </p:spPr>
        <p:txBody>
          <a:bodyPr anchor="t">
            <a:noAutofit/>
          </a:bodyPr>
          <a:lstStyle/>
          <a:p>
            <a:pPr>
              <a:lnSpc>
                <a:spcPct val="100000"/>
              </a:lnSpc>
            </a:pPr>
            <a:r>
              <a:rPr lang="en-AU" sz="2400" dirty="0"/>
              <a:t>Landowners can get more upset by a perceived trespass than if someone enticed away their spouse. So its best to adopt an approach that lowers tensions.</a:t>
            </a:r>
            <a:br>
              <a:rPr lang="en-AU" sz="2400" dirty="0"/>
            </a:br>
            <a:r>
              <a:rPr lang="en-AU" sz="2400" dirty="0"/>
              <a:t> </a:t>
            </a:r>
          </a:p>
          <a:p>
            <a:pPr>
              <a:lnSpc>
                <a:spcPct val="100000"/>
              </a:lnSpc>
            </a:pPr>
            <a:r>
              <a:rPr lang="en-AU" sz="2400" dirty="0"/>
              <a:t>Some landowners fear negative consequences if an easements for e.g. services, might be imposed. E.g. they may fear their footing will be undermined. In this situation, the person seeking the easement may wish to consider offering an </a:t>
            </a:r>
            <a:r>
              <a:rPr lang="en-AU" sz="2400" i="1" dirty="0"/>
              <a:t>indemnity</a:t>
            </a:r>
            <a:r>
              <a:rPr lang="en-AU" sz="2400" dirty="0"/>
              <a:t>, so they get on with their development.</a:t>
            </a:r>
            <a:br>
              <a:rPr lang="en-AU" sz="2400" dirty="0"/>
            </a:br>
            <a:endParaRPr lang="en-AU" sz="2400" dirty="0"/>
          </a:p>
          <a:p>
            <a:pPr>
              <a:lnSpc>
                <a:spcPct val="100000"/>
              </a:lnSpc>
            </a:pPr>
            <a:r>
              <a:rPr lang="en-AU" sz="2400" dirty="0"/>
              <a:t>If one is seeking an easement for carriageway, then come armed with  an </a:t>
            </a:r>
            <a:br>
              <a:rPr lang="en-AU" sz="2400" dirty="0"/>
            </a:br>
            <a:r>
              <a:rPr lang="en-AU" sz="2400" dirty="0"/>
              <a:t>A 3 sketch of what you want, with copies for the opponents so they can make practical suggestions.</a:t>
            </a:r>
            <a:br>
              <a:rPr lang="en-AU" dirty="0">
                <a:latin typeface="Calibri" panose="020F0502020204030204" pitchFamily="34" charset="0"/>
                <a:ea typeface="Calibri" panose="020F0502020204030204" pitchFamily="34" charset="0"/>
              </a:rPr>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20</a:t>
            </a:fld>
            <a:endParaRPr lang="en-US" dirty="0"/>
          </a:p>
        </p:txBody>
      </p:sp>
    </p:spTree>
    <p:extLst>
      <p:ext uri="{BB962C8B-B14F-4D97-AF65-F5344CB8AC3E}">
        <p14:creationId xmlns:p14="http://schemas.microsoft.com/office/powerpoint/2010/main" val="1630736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205" y="699745"/>
            <a:ext cx="9956159" cy="943859"/>
          </a:xfrm>
        </p:spPr>
        <p:txBody>
          <a:bodyPr>
            <a:normAutofit/>
          </a:bodyPr>
          <a:lstStyle/>
          <a:p>
            <a:r>
              <a:rPr lang="en-AU" sz="3600" b="1" i="1" dirty="0">
                <a:latin typeface="+mn-lt"/>
                <a:ea typeface="Calibri" charset="0"/>
                <a:cs typeface="Calibri" charset="0"/>
              </a:rPr>
              <a:t>MEDIATING EASEMENTS DISPUTES</a:t>
            </a:r>
            <a:endParaRPr lang="en-US" sz="3800" b="1" dirty="0">
              <a:latin typeface="+mn-lt"/>
              <a:ea typeface="Calibri" charset="0"/>
              <a:cs typeface="Calibri" charset="0"/>
            </a:endParaRPr>
          </a:p>
        </p:txBody>
      </p:sp>
      <p:sp>
        <p:nvSpPr>
          <p:cNvPr id="3" name="Content Placeholder 2"/>
          <p:cNvSpPr>
            <a:spLocks noGrp="1"/>
          </p:cNvSpPr>
          <p:nvPr>
            <p:ph idx="1"/>
          </p:nvPr>
        </p:nvSpPr>
        <p:spPr>
          <a:xfrm>
            <a:off x="509286" y="1805651"/>
            <a:ext cx="10844513" cy="4437494"/>
          </a:xfrm>
        </p:spPr>
        <p:txBody>
          <a:bodyPr anchor="t">
            <a:noAutofit/>
          </a:bodyPr>
          <a:lstStyle/>
          <a:p>
            <a:r>
              <a:rPr lang="en-AU" dirty="0"/>
              <a:t>Exchange boiler plate clauses in advance with your opponent e.g. full and final settlement; waivers; non disparagement; confidentiality etc; seek to agree on these; as it lessens the gradient of the hill that needs to be ascended—especially after 5 pm ! </a:t>
            </a:r>
            <a:br>
              <a:rPr lang="en-AU" dirty="0"/>
            </a:br>
            <a:endParaRPr lang="en-AU" dirty="0"/>
          </a:p>
          <a:p>
            <a:r>
              <a:rPr lang="en-AU" dirty="0"/>
              <a:t>Have relevant experts on standby, at least at the end of a phone e.g. ones’ planner; or engineer: technical issues often arise in mediation, and if the mediation is stood over to another day to allow technical aspects to be finalised, the motivation to settle sometimes evaporates.</a:t>
            </a:r>
            <a:endParaRPr lang="en-AU" sz="3200"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21</a:t>
            </a:fld>
            <a:endParaRPr lang="en-US" dirty="0"/>
          </a:p>
        </p:txBody>
      </p:sp>
    </p:spTree>
    <p:extLst>
      <p:ext uri="{BB962C8B-B14F-4D97-AF65-F5344CB8AC3E}">
        <p14:creationId xmlns:p14="http://schemas.microsoft.com/office/powerpoint/2010/main" val="248618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2111" y="614855"/>
            <a:ext cx="9273253" cy="831980"/>
          </a:xfrm>
        </p:spPr>
        <p:txBody>
          <a:bodyPr>
            <a:normAutofit fontScale="90000"/>
          </a:bodyPr>
          <a:lstStyle/>
          <a:p>
            <a:br>
              <a:rPr lang="en-US" sz="3600" b="1" i="1" dirty="0">
                <a:latin typeface="+mn-lt"/>
                <a:cs typeface="Calibri" charset="0"/>
              </a:rPr>
            </a:br>
            <a:br>
              <a:rPr lang="en-US" sz="3600" b="1" i="1" dirty="0">
                <a:latin typeface="+mn-lt"/>
                <a:cs typeface="Calibri" charset="0"/>
              </a:rPr>
            </a:br>
            <a:r>
              <a:rPr lang="en-AU" sz="3600" b="1" i="1" dirty="0">
                <a:latin typeface="+mn-lt"/>
                <a:cs typeface="Calibri" charset="0"/>
              </a:rPr>
              <a:t>AUTHORITIES</a:t>
            </a:r>
            <a:br>
              <a:rPr lang="en-AU" sz="3600" b="1" i="1" dirty="0"/>
            </a:br>
            <a:br>
              <a:rPr lang="en-AU" sz="3600" dirty="0"/>
            </a:br>
            <a:endParaRPr lang="en-US" sz="3800" b="1" dirty="0">
              <a:latin typeface="+mn-lt"/>
              <a:ea typeface="Calibri" charset="0"/>
              <a:cs typeface="Calibri" charset="0"/>
            </a:endParaRPr>
          </a:p>
        </p:txBody>
      </p:sp>
      <p:sp>
        <p:nvSpPr>
          <p:cNvPr id="3" name="Content Placeholder 2"/>
          <p:cNvSpPr>
            <a:spLocks noGrp="1"/>
          </p:cNvSpPr>
          <p:nvPr>
            <p:ph idx="1"/>
          </p:nvPr>
        </p:nvSpPr>
        <p:spPr>
          <a:xfrm>
            <a:off x="675212" y="1261642"/>
            <a:ext cx="10212528" cy="4981504"/>
          </a:xfrm>
        </p:spPr>
        <p:txBody>
          <a:bodyPr anchor="t">
            <a:noAutofit/>
          </a:bodyPr>
          <a:lstStyle/>
          <a:p>
            <a:pPr marL="0" indent="0" algn="ctr">
              <a:buNone/>
            </a:pPr>
            <a:endParaRPr lang="en-US" sz="1600" i="1" dirty="0"/>
          </a:p>
          <a:p>
            <a:pPr marL="0" indent="0" algn="ctr">
              <a:lnSpc>
                <a:spcPct val="150000"/>
              </a:lnSpc>
              <a:buNone/>
            </a:pPr>
            <a:r>
              <a:rPr lang="en-US" sz="1600" i="1" dirty="0"/>
              <a:t>Anchor Brewhouse Developments Ltd v Berkley House (Docklands Developments) Ltd (1987 ) Ch D  38 BLR 82 </a:t>
            </a:r>
          </a:p>
          <a:p>
            <a:pPr marL="0" indent="0" algn="ctr">
              <a:lnSpc>
                <a:spcPct val="150000"/>
              </a:lnSpc>
              <a:buNone/>
            </a:pPr>
            <a:r>
              <a:rPr lang="en-AU" sz="1600" b="0" i="0" dirty="0">
                <a:solidFill>
                  <a:srgbClr val="000000"/>
                </a:solidFill>
                <a:effectLst/>
              </a:rPr>
              <a:t>Aussie Skips Recycling Pty Ltd v Strathfield Municipal Council [2020] NSWCA 292 </a:t>
            </a:r>
            <a:endParaRPr lang="en-US" sz="1600" i="1" dirty="0"/>
          </a:p>
          <a:p>
            <a:pPr marL="0" indent="0" algn="ctr">
              <a:lnSpc>
                <a:spcPct val="150000"/>
              </a:lnSpc>
              <a:buNone/>
            </a:pPr>
            <a:r>
              <a:rPr lang="en-US" sz="1600" i="1" dirty="0"/>
              <a:t>Gordon v Lever </a:t>
            </a:r>
            <a:r>
              <a:rPr lang="en-US" sz="1600" dirty="0"/>
              <a:t>[2018] NSWCA 43</a:t>
            </a:r>
          </a:p>
          <a:p>
            <a:pPr marL="0" indent="0" algn="ctr">
              <a:lnSpc>
                <a:spcPct val="150000"/>
              </a:lnSpc>
              <a:buNone/>
            </a:pPr>
            <a:r>
              <a:rPr lang="en-US" sz="1600" i="1" dirty="0"/>
              <a:t>Janney v Steller Works Pty Ltd </a:t>
            </a:r>
            <a:r>
              <a:rPr lang="en-US" sz="1600" dirty="0"/>
              <a:t>[2017] VSC 363</a:t>
            </a:r>
          </a:p>
          <a:p>
            <a:pPr marL="0" indent="0" algn="ctr">
              <a:lnSpc>
                <a:spcPct val="150000"/>
              </a:lnSpc>
              <a:buNone/>
            </a:pPr>
            <a:r>
              <a:rPr lang="en-AU" sz="1600" i="1" dirty="0">
                <a:ea typeface="Times New Roman" panose="02020603050405020304" pitchFamily="18" charset="0"/>
              </a:rPr>
              <a:t>The Owners of East Fremantle Shopping Centre West Strata Plan 8618 v Action Supermarkets Pty Ltd </a:t>
            </a:r>
            <a:r>
              <a:rPr lang="en-AU" sz="1600" dirty="0">
                <a:ea typeface="Times New Roman" panose="02020603050405020304" pitchFamily="18" charset="0"/>
              </a:rPr>
              <a:t>[2008] WASCA 180</a:t>
            </a:r>
            <a:endParaRPr lang="en-US" sz="1600" dirty="0"/>
          </a:p>
          <a:p>
            <a:pPr marL="0" indent="0" algn="ctr">
              <a:lnSpc>
                <a:spcPct val="150000"/>
              </a:lnSpc>
              <a:buNone/>
            </a:pPr>
            <a:r>
              <a:rPr lang="en-US" sz="1600" i="1" dirty="0"/>
              <a:t>Pro-Vision Developments </a:t>
            </a:r>
            <a:r>
              <a:rPr lang="en-US" sz="1600" dirty="0"/>
              <a:t>[2003] NSWLEC 226</a:t>
            </a:r>
          </a:p>
          <a:p>
            <a:pPr marL="0" indent="0" algn="ctr">
              <a:lnSpc>
                <a:spcPct val="150000"/>
              </a:lnSpc>
              <a:buNone/>
            </a:pPr>
            <a:r>
              <a:rPr lang="en-AU" sz="1600" i="1" dirty="0" err="1"/>
              <a:t>Khattar</a:t>
            </a:r>
            <a:r>
              <a:rPr lang="en-AU" sz="1600" i="1" dirty="0"/>
              <a:t> v Wiese</a:t>
            </a:r>
            <a:r>
              <a:rPr lang="en-AU" sz="1600" dirty="0"/>
              <a:t> [2005] NSWSC 1014</a:t>
            </a:r>
            <a:br>
              <a:rPr lang="en-AU" sz="1600" i="1" dirty="0"/>
            </a:br>
            <a:endParaRPr lang="en-AU" sz="1600" dirty="0"/>
          </a:p>
        </p:txBody>
      </p:sp>
      <p:sp>
        <p:nvSpPr>
          <p:cNvPr id="4" name="Date Placeholder 4"/>
          <p:cNvSpPr>
            <a:spLocks noGrp="1"/>
          </p:cNvSpPr>
          <p:nvPr>
            <p:ph type="dt" sz="half" idx="10"/>
          </p:nvPr>
        </p:nvSpPr>
        <p:spPr>
          <a:xfrm>
            <a:off x="308466" y="6243144"/>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22</a:t>
            </a:fld>
            <a:endParaRPr lang="en-US" dirty="0"/>
          </a:p>
        </p:txBody>
      </p:sp>
    </p:spTree>
    <p:extLst>
      <p:ext uri="{BB962C8B-B14F-4D97-AF65-F5344CB8AC3E}">
        <p14:creationId xmlns:p14="http://schemas.microsoft.com/office/powerpoint/2010/main" val="4019494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C74A-6A98-41BE-95EA-43D5B92B4F81}"/>
              </a:ext>
            </a:extLst>
          </p:cNvPr>
          <p:cNvSpPr>
            <a:spLocks noGrp="1"/>
          </p:cNvSpPr>
          <p:nvPr>
            <p:ph type="title"/>
          </p:nvPr>
        </p:nvSpPr>
        <p:spPr/>
        <p:txBody>
          <a:bodyPr/>
          <a:lstStyle/>
          <a:p>
            <a:r>
              <a:rPr lang="en-AU" sz="4400" b="1" i="1" dirty="0">
                <a:latin typeface="+mn-lt"/>
                <a:cs typeface="Calibri" charset="0"/>
              </a:rPr>
              <a:t>AUTHORITIES</a:t>
            </a:r>
            <a:endParaRPr lang="en-AU" dirty="0"/>
          </a:p>
        </p:txBody>
      </p:sp>
      <p:sp>
        <p:nvSpPr>
          <p:cNvPr id="3" name="Content Placeholder 2">
            <a:extLst>
              <a:ext uri="{FF2B5EF4-FFF2-40B4-BE49-F238E27FC236}">
                <a16:creationId xmlns:a16="http://schemas.microsoft.com/office/drawing/2014/main" id="{C7153661-42E3-48BA-A1C9-5861FE326197}"/>
              </a:ext>
            </a:extLst>
          </p:cNvPr>
          <p:cNvSpPr>
            <a:spLocks noGrp="1"/>
          </p:cNvSpPr>
          <p:nvPr>
            <p:ph idx="1"/>
          </p:nvPr>
        </p:nvSpPr>
        <p:spPr/>
        <p:txBody>
          <a:bodyPr>
            <a:normAutofit fontScale="77500" lnSpcReduction="20000"/>
          </a:bodyPr>
          <a:lstStyle/>
          <a:p>
            <a:pPr marL="0" indent="0" algn="ctr">
              <a:lnSpc>
                <a:spcPct val="150000"/>
              </a:lnSpc>
              <a:buNone/>
            </a:pPr>
            <a:r>
              <a:rPr lang="en-AU" sz="2800" i="1" dirty="0" err="1"/>
              <a:t>Rainbowforce</a:t>
            </a:r>
            <a:r>
              <a:rPr lang="en-AU" sz="2800" i="1" dirty="0"/>
              <a:t> </a:t>
            </a:r>
            <a:r>
              <a:rPr lang="en-AU" sz="2800" dirty="0"/>
              <a:t>[2010] 171 LGERA 286</a:t>
            </a:r>
            <a:br>
              <a:rPr lang="en-AU" sz="2800" dirty="0"/>
            </a:br>
            <a:r>
              <a:rPr lang="en-US" sz="2800" i="1" dirty="0"/>
              <a:t>R</a:t>
            </a:r>
            <a:r>
              <a:rPr lang="en-AU" sz="2800" i="1" dirty="0" err="1"/>
              <a:t>oss</a:t>
            </a:r>
            <a:r>
              <a:rPr lang="en-AU" sz="2800" i="1" dirty="0"/>
              <a:t> </a:t>
            </a:r>
            <a:r>
              <a:rPr lang="en-AU" sz="2800" i="1" dirty="0" err="1"/>
              <a:t>Bilton</a:t>
            </a:r>
            <a:r>
              <a:rPr lang="en-AU" sz="2800" i="1" dirty="0"/>
              <a:t> v Georgia </a:t>
            </a:r>
            <a:r>
              <a:rPr lang="en-AU" sz="2800" i="1" dirty="0" err="1"/>
              <a:t>Ligdas</a:t>
            </a:r>
            <a:r>
              <a:rPr lang="en-AU" sz="2800" i="1" dirty="0"/>
              <a:t> (costs) </a:t>
            </a:r>
            <a:r>
              <a:rPr lang="en-AU" sz="2800" dirty="0"/>
              <a:t>[2016] NSWSC 1585</a:t>
            </a:r>
            <a:br>
              <a:rPr lang="en-AU" sz="2800" i="1" dirty="0"/>
            </a:br>
            <a:r>
              <a:rPr lang="en-AU" sz="2800" i="1" dirty="0" err="1"/>
              <a:t>Sertari</a:t>
            </a:r>
            <a:r>
              <a:rPr lang="en-AU" sz="2800" i="1" dirty="0"/>
              <a:t> Pty Ltd v </a:t>
            </a:r>
            <a:r>
              <a:rPr lang="en-AU" sz="2800" i="1" dirty="0" err="1"/>
              <a:t>Nirimba</a:t>
            </a:r>
            <a:r>
              <a:rPr lang="en-AU" sz="2800" i="1" dirty="0"/>
              <a:t> Development Pty Ltd </a:t>
            </a:r>
            <a:r>
              <a:rPr lang="en-AU" sz="2800" dirty="0"/>
              <a:t>[2007] NSWCA 324</a:t>
            </a:r>
          </a:p>
          <a:p>
            <a:pPr marL="0" indent="0" algn="ctr">
              <a:lnSpc>
                <a:spcPct val="150000"/>
              </a:lnSpc>
              <a:buNone/>
            </a:pPr>
            <a:r>
              <a:rPr lang="en-AU" sz="2800" i="1" dirty="0" err="1">
                <a:ea typeface="Times New Roman" panose="02020603050405020304" pitchFamily="18" charset="0"/>
              </a:rPr>
              <a:t>Stolyar</a:t>
            </a:r>
            <a:r>
              <a:rPr lang="en-AU" sz="2800" i="1" dirty="0">
                <a:ea typeface="Times New Roman" panose="02020603050405020304" pitchFamily="18" charset="0"/>
              </a:rPr>
              <a:t> v Towers</a:t>
            </a:r>
            <a:r>
              <a:rPr lang="en-AU" sz="2800" dirty="0">
                <a:ea typeface="Times New Roman" panose="02020603050405020304" pitchFamily="18" charset="0"/>
              </a:rPr>
              <a:t>  [2018] NSWCA 6 </a:t>
            </a:r>
            <a:br>
              <a:rPr lang="en-AU" sz="2800" dirty="0"/>
            </a:br>
            <a:r>
              <a:rPr lang="en-US" sz="2800" i="1" dirty="0"/>
              <a:t>Stepanoski v Chen</a:t>
            </a:r>
            <a:r>
              <a:rPr lang="en-US" sz="2800" dirty="0"/>
              <a:t> NSWSC [2011]; &amp; </a:t>
            </a:r>
            <a:r>
              <a:rPr lang="en-AU" sz="2800" i="1" dirty="0"/>
              <a:t>(No 2)</a:t>
            </a:r>
            <a:r>
              <a:rPr lang="en-AU" sz="2800" b="1" dirty="0"/>
              <a:t> </a:t>
            </a:r>
            <a:r>
              <a:rPr lang="en-AU" sz="2800" dirty="0"/>
              <a:t>[2012] NSWSC 1037</a:t>
            </a:r>
            <a:endParaRPr lang="en-US" sz="2800" dirty="0"/>
          </a:p>
          <a:p>
            <a:pPr marL="0" indent="0" algn="ctr">
              <a:lnSpc>
                <a:spcPct val="150000"/>
              </a:lnSpc>
              <a:buNone/>
            </a:pPr>
            <a:r>
              <a:rPr lang="en-AU" sz="2800" i="1" dirty="0"/>
              <a:t>Shi v Abi –K Pty Ltd</a:t>
            </a:r>
            <a:r>
              <a:rPr lang="en-AU" sz="2800" dirty="0"/>
              <a:t> (2014) 87 NSWLR 568</a:t>
            </a:r>
            <a:endParaRPr lang="en-US" sz="2800" dirty="0"/>
          </a:p>
          <a:p>
            <a:pPr marL="0" indent="0" algn="ctr">
              <a:lnSpc>
                <a:spcPct val="150000"/>
              </a:lnSpc>
              <a:buNone/>
            </a:pPr>
            <a:r>
              <a:rPr lang="en-AU" sz="2800" i="1" dirty="0"/>
              <a:t>Turvey v </a:t>
            </a:r>
            <a:r>
              <a:rPr lang="en-AU" sz="2800" i="1" dirty="0" err="1"/>
              <a:t>Crotti</a:t>
            </a:r>
            <a:r>
              <a:rPr lang="en-AU" sz="2800" dirty="0"/>
              <a:t> NSWSC [2018])</a:t>
            </a:r>
          </a:p>
          <a:p>
            <a:pPr marL="0" indent="0" algn="ctr">
              <a:lnSpc>
                <a:spcPct val="150000"/>
              </a:lnSpc>
              <a:buNone/>
            </a:pPr>
            <a:r>
              <a:rPr lang="en-US" sz="2800" i="1" dirty="0"/>
              <a:t>Westfield Management Ltd  </a:t>
            </a:r>
            <a:r>
              <a:rPr lang="en-US" sz="2800" dirty="0"/>
              <a:t>[2007] HCA 45</a:t>
            </a:r>
            <a:endParaRPr lang="en-US" sz="2800" u="sng" dirty="0"/>
          </a:p>
          <a:p>
            <a:endParaRPr lang="en-AU" dirty="0"/>
          </a:p>
        </p:txBody>
      </p:sp>
    </p:spTree>
    <p:extLst>
      <p:ext uri="{BB962C8B-B14F-4D97-AF65-F5344CB8AC3E}">
        <p14:creationId xmlns:p14="http://schemas.microsoft.com/office/powerpoint/2010/main" val="3766483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6178" y="366330"/>
            <a:ext cx="9839186" cy="1379842"/>
          </a:xfrm>
        </p:spPr>
        <p:txBody>
          <a:bodyPr>
            <a:normAutofit/>
          </a:bodyPr>
          <a:lstStyle/>
          <a:p>
            <a:br>
              <a:rPr lang="en-US" sz="3600" b="1" i="1" dirty="0">
                <a:latin typeface="+mn-lt"/>
                <a:ea typeface="Calibri" charset="0"/>
                <a:cs typeface="Calibri" charset="0"/>
              </a:rPr>
            </a:br>
            <a:r>
              <a:rPr lang="en-US" sz="3600" b="1" i="1" dirty="0">
                <a:latin typeface="+mn-lt"/>
                <a:ea typeface="Calibri" charset="0"/>
                <a:cs typeface="Calibri" charset="0"/>
              </a:rPr>
              <a:t>YOUR FEEDBACK &amp; CRITIQUE WELCOMED </a:t>
            </a:r>
            <a:endParaRPr lang="en-US" sz="3800" b="1" dirty="0">
              <a:latin typeface="+mn-lt"/>
              <a:ea typeface="Calibri" charset="0"/>
              <a:cs typeface="Calibri" charset="0"/>
            </a:endParaRPr>
          </a:p>
        </p:txBody>
      </p:sp>
      <p:sp>
        <p:nvSpPr>
          <p:cNvPr id="3" name="Content Placeholder 2"/>
          <p:cNvSpPr>
            <a:spLocks noGrp="1"/>
          </p:cNvSpPr>
          <p:nvPr>
            <p:ph idx="1"/>
          </p:nvPr>
        </p:nvSpPr>
        <p:spPr>
          <a:xfrm>
            <a:off x="675212" y="2201333"/>
            <a:ext cx="9839186" cy="4041812"/>
          </a:xfrm>
        </p:spPr>
        <p:txBody>
          <a:bodyPr anchor="t">
            <a:noAutofit/>
          </a:bodyPr>
          <a:lstStyle/>
          <a:p>
            <a:r>
              <a:rPr lang="en-AU" dirty="0"/>
              <a:t>If you have any war stories to share, feedback or criticism you’d like to offer, please email:</a:t>
            </a:r>
            <a:br>
              <a:rPr lang="en-AU" dirty="0"/>
            </a:br>
            <a:br>
              <a:rPr lang="en-AU" dirty="0"/>
            </a:br>
            <a:r>
              <a:rPr lang="en-AU" u="sng" dirty="0">
                <a:hlinkClick r:id="rId3"/>
              </a:rPr>
              <a:t>sjacobsassistant@13wentworth.com.au</a:t>
            </a:r>
            <a:r>
              <a:rPr lang="en-AU" dirty="0"/>
              <a:t> </a:t>
            </a:r>
            <a:br>
              <a:rPr lang="en-AU" dirty="0"/>
            </a:br>
            <a:br>
              <a:rPr lang="en-AU" dirty="0"/>
            </a:br>
            <a:endParaRPr lang="en-AU"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24</a:t>
            </a:fld>
            <a:endParaRPr lang="en-US" dirty="0"/>
          </a:p>
        </p:txBody>
      </p:sp>
      <p:sp>
        <p:nvSpPr>
          <p:cNvPr id="6" name="TextBox 5">
            <a:extLst>
              <a:ext uri="{FF2B5EF4-FFF2-40B4-BE49-F238E27FC236}">
                <a16:creationId xmlns:a16="http://schemas.microsoft.com/office/drawing/2014/main" id="{4294A1D8-6E23-3C4A-8BBD-C3AB141E6CED}"/>
              </a:ext>
            </a:extLst>
          </p:cNvPr>
          <p:cNvSpPr txBox="1"/>
          <p:nvPr/>
        </p:nvSpPr>
        <p:spPr>
          <a:xfrm>
            <a:off x="1794933" y="246097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16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249731"/>
            <a:ext cx="8752244" cy="962381"/>
          </a:xfrm>
        </p:spPr>
        <p:txBody>
          <a:bodyPr>
            <a:normAutofit/>
          </a:bodyPr>
          <a:lstStyle/>
          <a:p>
            <a:r>
              <a:rPr lang="en-AU" sz="3200" b="1" i="1" dirty="0">
                <a:latin typeface="+mn-lt"/>
              </a:rPr>
              <a:t>ITS IMPLIED ……….</a:t>
            </a:r>
          </a:p>
        </p:txBody>
      </p:sp>
      <p:sp>
        <p:nvSpPr>
          <p:cNvPr id="3" name="Content Placeholder 2"/>
          <p:cNvSpPr>
            <a:spLocks noGrp="1"/>
          </p:cNvSpPr>
          <p:nvPr>
            <p:ph idx="1"/>
          </p:nvPr>
        </p:nvSpPr>
        <p:spPr>
          <a:xfrm>
            <a:off x="712599" y="1212112"/>
            <a:ext cx="9778127" cy="4710223"/>
          </a:xfrm>
        </p:spPr>
        <p:txBody>
          <a:bodyPr anchor="t">
            <a:noAutofit/>
          </a:bodyPr>
          <a:lstStyle/>
          <a:p>
            <a:pPr>
              <a:lnSpc>
                <a:spcPct val="150000"/>
              </a:lnSpc>
            </a:pPr>
            <a:r>
              <a:rPr lang="en-AU" dirty="0"/>
              <a:t>Sec 181A </a:t>
            </a:r>
            <a:r>
              <a:rPr lang="en-AU" i="1" dirty="0"/>
              <a:t>Conveyancing Act 1919 </a:t>
            </a:r>
            <a:r>
              <a:rPr lang="en-AU" dirty="0"/>
              <a:t>stipulates that certain wording is automatically implied , should nothing further be said other than the type of easement picked from the check-list there set out. </a:t>
            </a:r>
          </a:p>
          <a:p>
            <a:pPr>
              <a:lnSpc>
                <a:spcPct val="150000"/>
              </a:lnSpc>
            </a:pPr>
            <a:r>
              <a:rPr lang="en-AU" dirty="0"/>
              <a:t>Sch 8 </a:t>
            </a:r>
            <a:r>
              <a:rPr lang="en-AU" i="1" dirty="0"/>
              <a:t>CA </a:t>
            </a:r>
            <a:r>
              <a:rPr lang="en-AU" dirty="0"/>
              <a:t>sets out the common types of easements and the default wording per Sec 181A.</a:t>
            </a:r>
            <a:endParaRPr lang="en-US" dirty="0">
              <a:solidFill>
                <a:srgbClr val="000000"/>
              </a:solidFill>
              <a:ea typeface="Calibri"/>
              <a:cs typeface="Calibri"/>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3</a:t>
            </a:fld>
            <a:endParaRPr lang="en-US" dirty="0"/>
          </a:p>
        </p:txBody>
      </p:sp>
    </p:spTree>
    <p:extLst>
      <p:ext uri="{BB962C8B-B14F-4D97-AF65-F5344CB8AC3E}">
        <p14:creationId xmlns:p14="http://schemas.microsoft.com/office/powerpoint/2010/main" val="1053374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9" y="249731"/>
            <a:ext cx="8752244" cy="962381"/>
          </a:xfrm>
        </p:spPr>
        <p:txBody>
          <a:bodyPr>
            <a:normAutofit/>
          </a:bodyPr>
          <a:lstStyle/>
          <a:p>
            <a:r>
              <a:rPr lang="en-AU" sz="3200" b="1" i="1" dirty="0">
                <a:latin typeface="+mn-lt"/>
              </a:rPr>
              <a:t>COMMON TYPES OF EASEMENTS </a:t>
            </a:r>
          </a:p>
        </p:txBody>
      </p:sp>
      <p:sp>
        <p:nvSpPr>
          <p:cNvPr id="3" name="Content Placeholder 2"/>
          <p:cNvSpPr>
            <a:spLocks noGrp="1"/>
          </p:cNvSpPr>
          <p:nvPr>
            <p:ph idx="1"/>
          </p:nvPr>
        </p:nvSpPr>
        <p:spPr>
          <a:xfrm>
            <a:off x="712599" y="1212112"/>
            <a:ext cx="9778127" cy="4710223"/>
          </a:xfrm>
        </p:spPr>
        <p:txBody>
          <a:bodyPr anchor="t">
            <a:noAutofit/>
          </a:bodyPr>
          <a:lstStyle/>
          <a:p>
            <a:pPr>
              <a:lnSpc>
                <a:spcPct val="150000"/>
              </a:lnSpc>
            </a:pPr>
            <a:r>
              <a:rPr lang="en-AU" dirty="0"/>
              <a:t>Sec 196L </a:t>
            </a:r>
            <a:r>
              <a:rPr lang="en-AU" i="1" dirty="0"/>
              <a:t>Conveyancing Act </a:t>
            </a:r>
            <a:r>
              <a:rPr lang="en-AU" dirty="0"/>
              <a:t>as read with </a:t>
            </a:r>
            <a:r>
              <a:rPr lang="en-AU" i="1" dirty="0"/>
              <a:t>Sch 8 B </a:t>
            </a:r>
            <a:r>
              <a:rPr lang="en-AU" dirty="0"/>
              <a:t>sets out the rights and obligations implied in easements in a stratum lot governed by a building management statement </a:t>
            </a:r>
            <a:br>
              <a:rPr lang="en-AU" dirty="0"/>
            </a:br>
            <a:br>
              <a:rPr lang="en-AU" dirty="0"/>
            </a:br>
            <a:r>
              <a:rPr lang="en-AU" dirty="0" err="1"/>
              <a:t>e.g</a:t>
            </a:r>
            <a:r>
              <a:rPr lang="en-AU" dirty="0"/>
              <a:t> right of vehicular access ; right of personal access; </a:t>
            </a:r>
            <a:br>
              <a:rPr lang="en-AU" dirty="0"/>
            </a:br>
            <a:r>
              <a:rPr lang="en-AU" dirty="0"/>
              <a:t>Services ; maintenance and repair </a:t>
            </a: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4</a:t>
            </a:fld>
            <a:endParaRPr lang="en-US" dirty="0"/>
          </a:p>
        </p:txBody>
      </p:sp>
    </p:spTree>
    <p:extLst>
      <p:ext uri="{BB962C8B-B14F-4D97-AF65-F5344CB8AC3E}">
        <p14:creationId xmlns:p14="http://schemas.microsoft.com/office/powerpoint/2010/main" val="75686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598" y="614855"/>
            <a:ext cx="10100713" cy="837246"/>
          </a:xfrm>
        </p:spPr>
        <p:txBody>
          <a:bodyPr>
            <a:normAutofit/>
          </a:bodyPr>
          <a:lstStyle/>
          <a:p>
            <a:r>
              <a:rPr lang="en-AU" sz="3200" b="1" i="1" dirty="0">
                <a:latin typeface="+mn-lt"/>
              </a:rPr>
              <a:t>“TAKE AWAYS” AS TO WORDING IN SCH 8 AND 8B</a:t>
            </a:r>
          </a:p>
        </p:txBody>
      </p:sp>
      <p:sp>
        <p:nvSpPr>
          <p:cNvPr id="3" name="Content Placeholder 2"/>
          <p:cNvSpPr>
            <a:spLocks noGrp="1"/>
          </p:cNvSpPr>
          <p:nvPr>
            <p:ph idx="1"/>
          </p:nvPr>
        </p:nvSpPr>
        <p:spPr>
          <a:xfrm>
            <a:off x="675212" y="1817225"/>
            <a:ext cx="10015366" cy="4425920"/>
          </a:xfrm>
        </p:spPr>
        <p:txBody>
          <a:bodyPr anchor="t">
            <a:noAutofit/>
          </a:bodyPr>
          <a:lstStyle/>
          <a:p>
            <a:pPr marL="0" indent="0">
              <a:lnSpc>
                <a:spcPct val="150000"/>
              </a:lnSpc>
              <a:buNone/>
            </a:pPr>
            <a:r>
              <a:rPr lang="en-AU" sz="2400" dirty="0"/>
              <a:t>Its safer to stay with the types and form of words settled by the draftsperson/ s of Sch 8 &amp; 8 B </a:t>
            </a:r>
            <a:br>
              <a:rPr lang="en-AU" sz="2400" dirty="0"/>
            </a:br>
            <a:endParaRPr lang="en-AU" sz="2400" dirty="0"/>
          </a:p>
          <a:p>
            <a:pPr marL="0" indent="0">
              <a:lnSpc>
                <a:spcPct val="150000"/>
              </a:lnSpc>
              <a:buNone/>
            </a:pPr>
            <a:r>
              <a:rPr lang="en-AU" sz="2400" dirty="0"/>
              <a:t>These are well trodden and minimise the scope for disputation.</a:t>
            </a:r>
            <a:endParaRPr lang="en-US" sz="2200" dirty="0">
              <a:solidFill>
                <a:srgbClr val="000000"/>
              </a:solidFill>
              <a:ea typeface="Calibri"/>
              <a:cs typeface="Calibri"/>
            </a:endParaRPr>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5</a:t>
            </a:fld>
            <a:endParaRPr lang="en-US" dirty="0"/>
          </a:p>
        </p:txBody>
      </p:sp>
    </p:spTree>
    <p:extLst>
      <p:ext uri="{BB962C8B-B14F-4D97-AF65-F5344CB8AC3E}">
        <p14:creationId xmlns:p14="http://schemas.microsoft.com/office/powerpoint/2010/main" val="2218397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2" y="249732"/>
            <a:ext cx="10552987" cy="1127655"/>
          </a:xfrm>
        </p:spPr>
        <p:txBody>
          <a:bodyPr>
            <a:normAutofit fontScale="90000"/>
          </a:bodyPr>
          <a:lstStyle/>
          <a:p>
            <a:br>
              <a:rPr lang="en-US" sz="3600" b="1" i="1" dirty="0">
                <a:latin typeface="+mn-lt"/>
                <a:ea typeface="Calibri" charset="0"/>
                <a:cs typeface="Calibri" charset="0"/>
              </a:rPr>
            </a:br>
            <a:r>
              <a:rPr lang="en-AU" sz="3600" b="1" i="1" dirty="0">
                <a:latin typeface="+mn-lt"/>
              </a:rPr>
              <a:t>EXAMPLES OF RECOGNISED EASEMENTS </a:t>
            </a:r>
            <a:br>
              <a:rPr lang="en-AU" sz="3600" b="1" i="1" dirty="0">
                <a:latin typeface="+mn-lt"/>
              </a:rPr>
            </a:br>
            <a:r>
              <a:rPr lang="en-AU" sz="3600" b="1" i="1" dirty="0">
                <a:latin typeface="+mn-lt"/>
              </a:rPr>
              <a:t>(SOME ONLY REFERRED TO IN SCH 8 CONV ACT)</a:t>
            </a:r>
            <a:br>
              <a:rPr lang="en-AU" sz="3600" dirty="0"/>
            </a:br>
            <a:endParaRPr lang="en-US" sz="3600" b="1" dirty="0">
              <a:latin typeface="+mn-lt"/>
              <a:ea typeface="Calibri" charset="0"/>
              <a:cs typeface="Calibri" charset="0"/>
            </a:endParaRPr>
          </a:p>
        </p:txBody>
      </p:sp>
      <p:sp>
        <p:nvSpPr>
          <p:cNvPr id="3" name="Content Placeholder 2"/>
          <p:cNvSpPr>
            <a:spLocks noGrp="1"/>
          </p:cNvSpPr>
          <p:nvPr>
            <p:ph idx="1"/>
          </p:nvPr>
        </p:nvSpPr>
        <p:spPr>
          <a:xfrm>
            <a:off x="675212" y="1377387"/>
            <a:ext cx="10049232" cy="4865759"/>
          </a:xfrm>
        </p:spPr>
        <p:txBody>
          <a:bodyPr anchor="t">
            <a:noAutofit/>
          </a:bodyPr>
          <a:lstStyle/>
          <a:p>
            <a:pPr marL="0" indent="0">
              <a:lnSpc>
                <a:spcPct val="100000"/>
              </a:lnSpc>
              <a:buNone/>
            </a:pPr>
            <a:r>
              <a:rPr lang="en-AU" sz="2000" dirty="0" err="1">
                <a:ea typeface="Times New Roman" panose="02020603050405020304" pitchFamily="18" charset="0"/>
              </a:rPr>
              <a:t>i</a:t>
            </a:r>
            <a:r>
              <a:rPr lang="en-AU" sz="2000" dirty="0">
                <a:ea typeface="Times New Roman" panose="02020603050405020304" pitchFamily="18" charset="0"/>
              </a:rPr>
              <a:t>) Right of Way </a:t>
            </a:r>
            <a:br>
              <a:rPr lang="en-AU" sz="2000" dirty="0">
                <a:ea typeface="Times New Roman" panose="02020603050405020304" pitchFamily="18" charset="0"/>
              </a:rPr>
            </a:br>
            <a:r>
              <a:rPr lang="en-AU" sz="2000" dirty="0">
                <a:ea typeface="Times New Roman" panose="02020603050405020304" pitchFamily="18" charset="0"/>
              </a:rPr>
              <a:t>ii) Right of Carriageway </a:t>
            </a:r>
            <a:br>
              <a:rPr lang="en-AU" sz="2000" dirty="0">
                <a:ea typeface="Times New Roman" panose="02020603050405020304" pitchFamily="18" charset="0"/>
              </a:rPr>
            </a:br>
            <a:r>
              <a:rPr lang="en-AU" sz="2000" dirty="0">
                <a:ea typeface="Times New Roman" panose="02020603050405020304" pitchFamily="18" charset="0"/>
              </a:rPr>
              <a:t>iii) Support </a:t>
            </a:r>
            <a:br>
              <a:rPr lang="en-AU" sz="2000" dirty="0">
                <a:ea typeface="Times New Roman" panose="02020603050405020304" pitchFamily="18" charset="0"/>
              </a:rPr>
            </a:br>
            <a:r>
              <a:rPr lang="en-AU" sz="2000" dirty="0">
                <a:ea typeface="Times New Roman" panose="02020603050405020304" pitchFamily="18" charset="0"/>
              </a:rPr>
              <a:t>iv) Services </a:t>
            </a:r>
            <a:br>
              <a:rPr lang="en-AU" sz="2000" dirty="0">
                <a:ea typeface="Times New Roman" panose="02020603050405020304" pitchFamily="18" charset="0"/>
              </a:rPr>
            </a:br>
            <a:r>
              <a:rPr lang="en-AU" sz="2000" dirty="0">
                <a:ea typeface="Times New Roman" panose="02020603050405020304" pitchFamily="18" charset="0"/>
              </a:rPr>
              <a:t>v) Access</a:t>
            </a:r>
            <a:br>
              <a:rPr lang="en-AU" sz="2000" dirty="0">
                <a:ea typeface="Times New Roman" panose="02020603050405020304" pitchFamily="18" charset="0"/>
              </a:rPr>
            </a:br>
            <a:r>
              <a:rPr lang="en-AU" sz="2000" dirty="0">
                <a:ea typeface="Times New Roman" panose="02020603050405020304" pitchFamily="18" charset="0"/>
              </a:rPr>
              <a:t>vi) Light and air </a:t>
            </a:r>
            <a:br>
              <a:rPr lang="en-AU" sz="2000" dirty="0">
                <a:ea typeface="Times New Roman" panose="02020603050405020304" pitchFamily="18" charset="0"/>
              </a:rPr>
            </a:br>
            <a:r>
              <a:rPr lang="en-AU" sz="2000" dirty="0">
                <a:ea typeface="Times New Roman" panose="02020603050405020304" pitchFamily="18" charset="0"/>
              </a:rPr>
              <a:t>vii) Batter </a:t>
            </a:r>
            <a:br>
              <a:rPr lang="en-AU" sz="2000" dirty="0">
                <a:ea typeface="Times New Roman" panose="02020603050405020304" pitchFamily="18" charset="0"/>
              </a:rPr>
            </a:br>
            <a:r>
              <a:rPr lang="en-AU" sz="2000" dirty="0">
                <a:ea typeface="Times New Roman" panose="02020603050405020304" pitchFamily="18" charset="0"/>
              </a:rPr>
              <a:t>viii) Rock anchors </a:t>
            </a:r>
            <a:br>
              <a:rPr lang="en-AU" sz="2000" dirty="0">
                <a:ea typeface="Times New Roman" panose="02020603050405020304" pitchFamily="18" charset="0"/>
              </a:rPr>
            </a:br>
            <a:r>
              <a:rPr lang="en-AU" sz="2000" dirty="0">
                <a:ea typeface="Times New Roman" panose="02020603050405020304" pitchFamily="18" charset="0"/>
              </a:rPr>
              <a:t>ix) Scaffold &amp; crane swing </a:t>
            </a:r>
            <a:br>
              <a:rPr lang="en-AU" sz="2000" dirty="0">
                <a:ea typeface="Times New Roman" panose="02020603050405020304" pitchFamily="18" charset="0"/>
              </a:rPr>
            </a:br>
            <a:r>
              <a:rPr lang="en-AU" sz="2000" dirty="0">
                <a:ea typeface="Times New Roman" panose="02020603050405020304" pitchFamily="18" charset="0"/>
              </a:rPr>
              <a:t>x) Inclinators </a:t>
            </a:r>
            <a:br>
              <a:rPr lang="en-AU" sz="2000" dirty="0">
                <a:ea typeface="Times New Roman" panose="02020603050405020304" pitchFamily="18" charset="0"/>
              </a:rPr>
            </a:br>
            <a:r>
              <a:rPr lang="en-AU" sz="2000" dirty="0">
                <a:ea typeface="Times New Roman" panose="02020603050405020304" pitchFamily="18" charset="0"/>
              </a:rPr>
              <a:t>xi) Parking</a:t>
            </a:r>
            <a:br>
              <a:rPr lang="en-AU" sz="2000" dirty="0">
                <a:ea typeface="Times New Roman" panose="02020603050405020304" pitchFamily="18" charset="0"/>
              </a:rPr>
            </a:br>
            <a:r>
              <a:rPr lang="en-AU" sz="2000" dirty="0">
                <a:ea typeface="Times New Roman" panose="02020603050405020304" pitchFamily="18" charset="0"/>
              </a:rPr>
              <a:t>xii) Right to make noise/ transmit sound waves</a:t>
            </a:r>
            <a:br>
              <a:rPr lang="en-AU" sz="2000" dirty="0">
                <a:ea typeface="Times New Roman" panose="02020603050405020304" pitchFamily="18" charset="0"/>
              </a:rPr>
            </a:br>
            <a:br>
              <a:rPr lang="en-AU" sz="2000" dirty="0">
                <a:ea typeface="Times New Roman" panose="02020603050405020304" pitchFamily="18" charset="0"/>
              </a:rPr>
            </a:br>
            <a:r>
              <a:rPr lang="en-AU" sz="2000" i="1" dirty="0" err="1">
                <a:ea typeface="Times New Roman" panose="02020603050405020304" pitchFamily="18" charset="0"/>
              </a:rPr>
              <a:t>Stolyar</a:t>
            </a:r>
            <a:r>
              <a:rPr lang="en-AU" sz="2000" i="1" dirty="0">
                <a:ea typeface="Times New Roman" panose="02020603050405020304" pitchFamily="18" charset="0"/>
              </a:rPr>
              <a:t> </a:t>
            </a:r>
            <a:r>
              <a:rPr lang="en-AU" sz="2000" dirty="0">
                <a:ea typeface="Times New Roman" panose="02020603050405020304" pitchFamily="18" charset="0"/>
              </a:rPr>
              <a:t>[2018] NSWCA ; </a:t>
            </a:r>
            <a:r>
              <a:rPr lang="en-AU" sz="2000" i="1" dirty="0">
                <a:ea typeface="Times New Roman" panose="02020603050405020304" pitchFamily="18" charset="0"/>
              </a:rPr>
              <a:t>The Owners of East Fremantle Shopping Centre </a:t>
            </a:r>
            <a:r>
              <a:rPr lang="en-AU" sz="2000" dirty="0">
                <a:ea typeface="Times New Roman" panose="02020603050405020304" pitchFamily="18" charset="0"/>
              </a:rPr>
              <a:t>[2008] WASCA 180 at [57] – [66])</a:t>
            </a:r>
            <a:endParaRPr lang="en-AU" sz="4000" dirty="0"/>
          </a:p>
        </p:txBody>
      </p:sp>
      <p:sp>
        <p:nvSpPr>
          <p:cNvPr id="4" name="Date Placeholder 4"/>
          <p:cNvSpPr>
            <a:spLocks noGrp="1"/>
          </p:cNvSpPr>
          <p:nvPr>
            <p:ph type="dt" sz="half" idx="10"/>
          </p:nvPr>
        </p:nvSpPr>
        <p:spPr>
          <a:xfrm>
            <a:off x="305452" y="6243145"/>
            <a:ext cx="57875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991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533400" cy="365125"/>
          </a:xfrm>
        </p:spPr>
        <p:txBody>
          <a:bodyPr/>
          <a:lstStyle/>
          <a:p>
            <a:fld id="{DF28FB93-0A08-4E7D-8E63-9EFA29F1E093}" type="slidenum">
              <a:rPr lang="en-US" smtClean="0"/>
              <a:pPr/>
              <a:t>6</a:t>
            </a:fld>
            <a:endParaRPr lang="en-US" dirty="0"/>
          </a:p>
        </p:txBody>
      </p:sp>
    </p:spTree>
    <p:extLst>
      <p:ext uri="{BB962C8B-B14F-4D97-AF65-F5344CB8AC3E}">
        <p14:creationId xmlns:p14="http://schemas.microsoft.com/office/powerpoint/2010/main" val="4174960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451413"/>
            <a:ext cx="10552986" cy="752354"/>
          </a:xfrm>
        </p:spPr>
        <p:txBody>
          <a:bodyPr>
            <a:normAutofit fontScale="90000"/>
          </a:bodyPr>
          <a:lstStyle/>
          <a:p>
            <a:br>
              <a:rPr lang="en-AU" sz="3600" b="1" i="1" dirty="0"/>
            </a:br>
            <a:r>
              <a:rPr lang="en-AU" sz="3600" b="1" i="1" dirty="0">
                <a:latin typeface="+mn-lt"/>
              </a:rPr>
              <a:t>NOT-SO-COMMON TYPES OF EASEMENTS</a:t>
            </a:r>
            <a:br>
              <a:rPr lang="en-AU" sz="3600" dirty="0">
                <a:latin typeface="+mn-lt"/>
              </a:rPr>
            </a:br>
            <a:endParaRPr lang="en-US" sz="3600" b="1" dirty="0">
              <a:latin typeface="+mn-lt"/>
              <a:ea typeface="Calibri" charset="0"/>
              <a:cs typeface="Calibri" charset="0"/>
            </a:endParaRPr>
          </a:p>
        </p:txBody>
      </p:sp>
      <p:sp>
        <p:nvSpPr>
          <p:cNvPr id="3" name="Content Placeholder 2"/>
          <p:cNvSpPr>
            <a:spLocks noGrp="1"/>
          </p:cNvSpPr>
          <p:nvPr>
            <p:ph idx="1"/>
          </p:nvPr>
        </p:nvSpPr>
        <p:spPr>
          <a:xfrm>
            <a:off x="675212" y="1400537"/>
            <a:ext cx="10841575" cy="4842608"/>
          </a:xfrm>
        </p:spPr>
        <p:txBody>
          <a:bodyPr anchor="t">
            <a:noAutofit/>
          </a:bodyPr>
          <a:lstStyle/>
          <a:p>
            <a:pPr>
              <a:lnSpc>
                <a:spcPct val="100000"/>
              </a:lnSpc>
            </a:pPr>
            <a:r>
              <a:rPr lang="en-AU" sz="2000" dirty="0">
                <a:ea typeface="Times New Roman" panose="02020603050405020304" pitchFamily="18" charset="0"/>
              </a:rPr>
              <a:t>Unformed and unmade path – no easement: </a:t>
            </a:r>
            <a:r>
              <a:rPr lang="en-AU" sz="2000" i="1" dirty="0" err="1">
                <a:ea typeface="Times New Roman" panose="02020603050405020304" pitchFamily="18" charset="0"/>
              </a:rPr>
              <a:t>Polden</a:t>
            </a:r>
            <a:r>
              <a:rPr lang="en-AU" sz="2000" i="1" dirty="0">
                <a:ea typeface="Times New Roman" panose="02020603050405020304" pitchFamily="18" charset="0"/>
              </a:rPr>
              <a:t> v Bastard </a:t>
            </a:r>
            <a:r>
              <a:rPr lang="en-AU" sz="2000" dirty="0">
                <a:ea typeface="Times New Roman" panose="02020603050405020304" pitchFamily="18" charset="0"/>
              </a:rPr>
              <a:t>(1865) LR 1 QB 156</a:t>
            </a:r>
          </a:p>
          <a:p>
            <a:pPr>
              <a:lnSpc>
                <a:spcPct val="100000"/>
              </a:lnSpc>
            </a:pPr>
            <a:r>
              <a:rPr lang="en-AU" sz="2000" dirty="0">
                <a:ea typeface="Times New Roman" panose="02020603050405020304" pitchFamily="18" charset="0"/>
              </a:rPr>
              <a:t>Overhanging bowsprits of ships – no sign of existence unless ship in dock – no easement: </a:t>
            </a:r>
            <a:r>
              <a:rPr lang="en-AU" sz="2000" i="1" dirty="0">
                <a:ea typeface="Times New Roman" panose="02020603050405020304" pitchFamily="18" charset="0"/>
              </a:rPr>
              <a:t>Suffield v Brown </a:t>
            </a:r>
            <a:r>
              <a:rPr lang="en-AU" sz="2000" dirty="0">
                <a:ea typeface="Times New Roman" panose="02020603050405020304" pitchFamily="18" charset="0"/>
              </a:rPr>
              <a:t>[1864] </a:t>
            </a:r>
            <a:r>
              <a:rPr lang="en-AU" sz="2000" dirty="0" err="1">
                <a:ea typeface="Times New Roman" panose="02020603050405020304" pitchFamily="18" charset="0"/>
              </a:rPr>
              <a:t>EngR</a:t>
            </a:r>
            <a:r>
              <a:rPr lang="en-AU" sz="2000" dirty="0">
                <a:ea typeface="Times New Roman" panose="02020603050405020304" pitchFamily="18" charset="0"/>
              </a:rPr>
              <a:t> 129; (1864) 4 DE GJ &amp; SM 185; 46 ER 888 (Ch)</a:t>
            </a:r>
          </a:p>
          <a:p>
            <a:pPr>
              <a:lnSpc>
                <a:spcPct val="100000"/>
              </a:lnSpc>
            </a:pPr>
            <a:r>
              <a:rPr lang="en-AU" sz="2000" dirty="0">
                <a:ea typeface="Times New Roman" panose="02020603050405020304" pitchFamily="18" charset="0"/>
              </a:rPr>
              <a:t>Overflow from tank – only temporary and left no mark on the land – no easement: </a:t>
            </a:r>
            <a:r>
              <a:rPr lang="en-AU" sz="2000" i="1" dirty="0">
                <a:ea typeface="Times New Roman" panose="02020603050405020304" pitchFamily="18" charset="0"/>
              </a:rPr>
              <a:t>Bartlett v Tottenham </a:t>
            </a:r>
            <a:r>
              <a:rPr lang="en-AU" sz="2000" dirty="0">
                <a:ea typeface="Times New Roman" panose="02020603050405020304" pitchFamily="18" charset="0"/>
              </a:rPr>
              <a:t>[1932] 1 Ch 114 </a:t>
            </a:r>
          </a:p>
          <a:p>
            <a:pPr>
              <a:lnSpc>
                <a:spcPct val="100000"/>
              </a:lnSpc>
            </a:pPr>
            <a:r>
              <a:rPr lang="en-AU" sz="2000" dirty="0">
                <a:ea typeface="Times New Roman" panose="02020603050405020304" pitchFamily="18" charset="0"/>
                <a:cs typeface="Times New Roman" panose="02020603050405020304" pitchFamily="18" charset="0"/>
              </a:rPr>
              <a:t>A right to use a neighbour’s kitchen: </a:t>
            </a:r>
            <a:r>
              <a:rPr lang="en-AU" sz="2000" i="1" dirty="0">
                <a:ea typeface="Times New Roman" panose="02020603050405020304" pitchFamily="18" charset="0"/>
                <a:cs typeface="Times New Roman" panose="02020603050405020304" pitchFamily="18" charset="0"/>
              </a:rPr>
              <a:t>Haywood v Richardson </a:t>
            </a:r>
            <a:r>
              <a:rPr lang="en-AU" sz="2000" dirty="0">
                <a:ea typeface="Times New Roman" panose="02020603050405020304" pitchFamily="18" charset="0"/>
                <a:cs typeface="Times New Roman" panose="02020603050405020304" pitchFamily="18" charset="0"/>
              </a:rPr>
              <a:t>(1883) 25 Ch D 357</a:t>
            </a:r>
          </a:p>
          <a:p>
            <a:pPr>
              <a:lnSpc>
                <a:spcPct val="100000"/>
              </a:lnSpc>
            </a:pPr>
            <a:r>
              <a:rPr lang="en-AU" sz="2000" dirty="0">
                <a:ea typeface="Times New Roman" panose="02020603050405020304" pitchFamily="18" charset="0"/>
                <a:cs typeface="Times New Roman" panose="02020603050405020304" pitchFamily="18" charset="0"/>
              </a:rPr>
              <a:t>An easement to use a toilet on the servient tenement: </a:t>
            </a:r>
            <a:r>
              <a:rPr lang="en-AU" sz="2000" i="1" dirty="0">
                <a:ea typeface="Times New Roman" panose="02020603050405020304" pitchFamily="18" charset="0"/>
                <a:cs typeface="Times New Roman" panose="02020603050405020304" pitchFamily="18" charset="0"/>
              </a:rPr>
              <a:t>Hedley v Roberts </a:t>
            </a:r>
            <a:r>
              <a:rPr lang="en-AU" sz="2000" dirty="0">
                <a:ea typeface="Times New Roman" panose="02020603050405020304" pitchFamily="18" charset="0"/>
                <a:cs typeface="Times New Roman" panose="02020603050405020304" pitchFamily="18" charset="0"/>
              </a:rPr>
              <a:t>[1977] VR 282</a:t>
            </a:r>
            <a:r>
              <a:rPr lang="en-AU" sz="2000" i="1" dirty="0">
                <a:ea typeface="Times New Roman" panose="02020603050405020304" pitchFamily="18" charset="0"/>
                <a:cs typeface="Times New Roman" panose="02020603050405020304" pitchFamily="18" charset="0"/>
              </a:rPr>
              <a:t>; Miller v </a:t>
            </a:r>
            <a:r>
              <a:rPr lang="en-AU" sz="2000" i="1" dirty="0" err="1">
                <a:ea typeface="Times New Roman" panose="02020603050405020304" pitchFamily="18" charset="0"/>
                <a:cs typeface="Times New Roman" panose="02020603050405020304" pitchFamily="18" charset="0"/>
              </a:rPr>
              <a:t>Emcer</a:t>
            </a:r>
            <a:r>
              <a:rPr lang="en-AU" sz="2000" i="1" dirty="0">
                <a:ea typeface="Times New Roman" panose="02020603050405020304" pitchFamily="18" charset="0"/>
                <a:cs typeface="Times New Roman" panose="02020603050405020304" pitchFamily="18" charset="0"/>
              </a:rPr>
              <a:t> Products Ltd </a:t>
            </a:r>
            <a:r>
              <a:rPr lang="en-AU" sz="2000" dirty="0">
                <a:ea typeface="Times New Roman" panose="02020603050405020304" pitchFamily="18" charset="0"/>
                <a:cs typeface="Times New Roman" panose="02020603050405020304" pitchFamily="18" charset="0"/>
              </a:rPr>
              <a:t>[1956] Ch 304</a:t>
            </a:r>
          </a:p>
          <a:p>
            <a:pPr>
              <a:lnSpc>
                <a:spcPct val="100000"/>
              </a:lnSpc>
            </a:pPr>
            <a:r>
              <a:rPr lang="en-AU" sz="2000" dirty="0">
                <a:ea typeface="Times New Roman" panose="02020603050405020304" pitchFamily="18" charset="0"/>
                <a:cs typeface="Times New Roman" panose="02020603050405020304" pitchFamily="18" charset="0"/>
              </a:rPr>
              <a:t>A right to pollute water of the adjoining land: </a:t>
            </a:r>
            <a:r>
              <a:rPr lang="en-AU" sz="2000" i="1" dirty="0" err="1">
                <a:ea typeface="Times New Roman" panose="02020603050405020304" pitchFamily="18" charset="0"/>
                <a:cs typeface="Times New Roman" panose="02020603050405020304" pitchFamily="18" charset="0"/>
              </a:rPr>
              <a:t>Kirkcaldie</a:t>
            </a:r>
            <a:r>
              <a:rPr lang="en-AU" sz="2000" i="1" dirty="0">
                <a:ea typeface="Times New Roman" panose="02020603050405020304" pitchFamily="18" charset="0"/>
                <a:cs typeface="Times New Roman" panose="02020603050405020304" pitchFamily="18" charset="0"/>
              </a:rPr>
              <a:t> v Wellington City Corporation </a:t>
            </a:r>
            <a:r>
              <a:rPr lang="en-AU" sz="2000" dirty="0">
                <a:ea typeface="Times New Roman" panose="02020603050405020304" pitchFamily="18" charset="0"/>
                <a:cs typeface="Times New Roman" panose="02020603050405020304" pitchFamily="18" charset="0"/>
              </a:rPr>
              <a:t>[1933] NZLR 1101</a:t>
            </a:r>
          </a:p>
          <a:p>
            <a:pPr>
              <a:lnSpc>
                <a:spcPct val="100000"/>
              </a:lnSpc>
            </a:pPr>
            <a:r>
              <a:rPr lang="en-AU" sz="2000" i="1" dirty="0">
                <a:ea typeface="Times New Roman" panose="02020603050405020304" pitchFamily="18" charset="0"/>
              </a:rPr>
              <a:t>RVA Australia Pty Ltd v Rosemary Elizabeth Marzouk</a:t>
            </a:r>
            <a:r>
              <a:rPr lang="en-AU" sz="2000" dirty="0">
                <a:ea typeface="Times New Roman" panose="02020603050405020304" pitchFamily="18" charset="0"/>
              </a:rPr>
              <a:t> [2017] NSWLEC 160: easement for Asset Protection Zone</a:t>
            </a:r>
            <a:endParaRPr lang="en-AU" sz="2000" dirty="0"/>
          </a:p>
        </p:txBody>
      </p:sp>
      <p:sp>
        <p:nvSpPr>
          <p:cNvPr id="4" name="Date Placeholder 4"/>
          <p:cNvSpPr>
            <a:spLocks noGrp="1"/>
          </p:cNvSpPr>
          <p:nvPr>
            <p:ph type="dt" sz="half" idx="10"/>
          </p:nvPr>
        </p:nvSpPr>
        <p:spPr>
          <a:xfrm>
            <a:off x="305452" y="6243145"/>
            <a:ext cx="5393599"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266700" cy="365125"/>
          </a:xfrm>
        </p:spPr>
        <p:txBody>
          <a:bodyPr/>
          <a:lstStyle/>
          <a:p>
            <a:fld id="{DF28FB93-0A08-4E7D-8E63-9EFA29F1E093}" type="slidenum">
              <a:rPr lang="en-US" smtClean="0"/>
              <a:pPr/>
              <a:t>7</a:t>
            </a:fld>
            <a:endParaRPr lang="en-US" dirty="0"/>
          </a:p>
        </p:txBody>
      </p:sp>
    </p:spTree>
    <p:extLst>
      <p:ext uri="{BB962C8B-B14F-4D97-AF65-F5344CB8AC3E}">
        <p14:creationId xmlns:p14="http://schemas.microsoft.com/office/powerpoint/2010/main" val="237098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6527" y="417690"/>
            <a:ext cx="10249266" cy="641314"/>
          </a:xfrm>
        </p:spPr>
        <p:txBody>
          <a:bodyPr>
            <a:normAutofit fontScale="90000"/>
          </a:bodyPr>
          <a:lstStyle/>
          <a:p>
            <a:br>
              <a:rPr lang="en-AU" sz="3600" b="1" i="1" dirty="0"/>
            </a:br>
            <a:r>
              <a:rPr lang="en-AU" sz="3600" b="1" i="1" dirty="0">
                <a:latin typeface="+mn-lt"/>
              </a:rPr>
              <a:t>SEC 88K CONVEYANCING ACT</a:t>
            </a:r>
            <a:br>
              <a:rPr lang="en-AU" sz="3600" dirty="0">
                <a:latin typeface="+mn-lt"/>
              </a:rPr>
            </a:br>
            <a:endParaRPr lang="en-US" sz="3600" b="1" dirty="0">
              <a:latin typeface="+mn-lt"/>
              <a:ea typeface="Calibri" charset="0"/>
              <a:cs typeface="Calibri" charset="0"/>
            </a:endParaRPr>
          </a:p>
        </p:txBody>
      </p:sp>
      <p:sp>
        <p:nvSpPr>
          <p:cNvPr id="3" name="Content Placeholder 2"/>
          <p:cNvSpPr>
            <a:spLocks noGrp="1"/>
          </p:cNvSpPr>
          <p:nvPr>
            <p:ph idx="1"/>
          </p:nvPr>
        </p:nvSpPr>
        <p:spPr>
          <a:xfrm>
            <a:off x="675212" y="1297172"/>
            <a:ext cx="10116966" cy="4945974"/>
          </a:xfrm>
        </p:spPr>
        <p:txBody>
          <a:bodyPr anchor="t">
            <a:noAutofit/>
          </a:bodyPr>
          <a:lstStyle/>
          <a:p>
            <a:pPr>
              <a:lnSpc>
                <a:spcPct val="100000"/>
              </a:lnSpc>
            </a:pPr>
            <a:r>
              <a:rPr lang="en-AU" sz="2200" dirty="0"/>
              <a:t>The Court may make an order imposing an easement over land if the easement is </a:t>
            </a:r>
            <a:r>
              <a:rPr lang="en-AU" sz="2200" i="1" dirty="0"/>
              <a:t>reasonably necessary </a:t>
            </a:r>
            <a:r>
              <a:rPr lang="en-AU" sz="2200" dirty="0"/>
              <a:t>for the </a:t>
            </a:r>
            <a:r>
              <a:rPr lang="en-AU" sz="2200" i="1" dirty="0"/>
              <a:t>effective</a:t>
            </a:r>
            <a:r>
              <a:rPr lang="en-AU" sz="2200" dirty="0"/>
              <a:t> </a:t>
            </a:r>
            <a:r>
              <a:rPr lang="en-AU" sz="2200" i="1" dirty="0"/>
              <a:t>use or development </a:t>
            </a:r>
            <a:r>
              <a:rPr lang="en-AU" sz="2200" dirty="0"/>
              <a:t>of other land </a:t>
            </a:r>
            <a:br>
              <a:rPr lang="en-AU" sz="2200" dirty="0"/>
            </a:br>
            <a:br>
              <a:rPr lang="en-AU" sz="2200" dirty="0"/>
            </a:br>
            <a:r>
              <a:rPr lang="en-AU" sz="2200" i="1" dirty="0"/>
              <a:t>Relevant factors include (Shi v Abi – K)</a:t>
            </a:r>
            <a:br>
              <a:rPr lang="en-AU" sz="2200" i="1" dirty="0"/>
            </a:br>
            <a:br>
              <a:rPr lang="en-AU" sz="2200" dirty="0"/>
            </a:br>
            <a:r>
              <a:rPr lang="en-AU" sz="2200" dirty="0"/>
              <a:t>-- the capacity of the developer’s land for use or development of particular kinds</a:t>
            </a:r>
            <a:br>
              <a:rPr lang="en-AU" sz="2200" dirty="0"/>
            </a:br>
            <a:r>
              <a:rPr lang="en-AU" sz="2200" dirty="0"/>
              <a:t>-- the nature of the proposed development</a:t>
            </a:r>
            <a:br>
              <a:rPr lang="en-AU" sz="2200" dirty="0"/>
            </a:br>
            <a:r>
              <a:rPr lang="en-AU" sz="2200" dirty="0"/>
              <a:t>-- the manner in which the proposed development is to be effected</a:t>
            </a:r>
            <a:br>
              <a:rPr lang="en-AU" sz="2200" dirty="0"/>
            </a:br>
            <a:r>
              <a:rPr lang="en-AU" sz="2200" dirty="0"/>
              <a:t>-- the effect of the easement (if granted) on the servient land </a:t>
            </a:r>
            <a:br>
              <a:rPr lang="en-AU" sz="2200" dirty="0"/>
            </a:br>
            <a:br>
              <a:rPr lang="en-AU" sz="2200" dirty="0"/>
            </a:br>
            <a:r>
              <a:rPr lang="en-AU" sz="2200" dirty="0"/>
              <a:t>The requirement for “effective” development, is met if the development of land is for some </a:t>
            </a:r>
            <a:r>
              <a:rPr lang="en-AU" sz="2200" i="1" dirty="0"/>
              <a:t>planning purpose </a:t>
            </a:r>
            <a:r>
              <a:rPr lang="en-AU" sz="2200" dirty="0"/>
              <a:t>such as </a:t>
            </a:r>
            <a:r>
              <a:rPr lang="en-AU" sz="2200" i="1" dirty="0"/>
              <a:t>residential, commercial or industrial </a:t>
            </a:r>
            <a:r>
              <a:rPr lang="en-AU" sz="2200" dirty="0"/>
              <a:t>and cannot be achieved without the creation and use of an easement for, say, drainage: </a:t>
            </a:r>
            <a:r>
              <a:rPr lang="en-AU" sz="2200" i="1" dirty="0" err="1"/>
              <a:t>Rainbowforce</a:t>
            </a:r>
            <a:r>
              <a:rPr lang="en-AU" sz="2200" dirty="0"/>
              <a:t> paragraph [72]</a:t>
            </a:r>
            <a:endParaRPr lang="en-AU" sz="2200" dirty="0">
              <a:highlight>
                <a:srgbClr val="00FFFF"/>
              </a:highlight>
            </a:endParaRPr>
          </a:p>
        </p:txBody>
      </p:sp>
      <p:sp>
        <p:nvSpPr>
          <p:cNvPr id="4" name="Date Placeholder 4"/>
          <p:cNvSpPr>
            <a:spLocks noGrp="1"/>
          </p:cNvSpPr>
          <p:nvPr>
            <p:ph type="dt" sz="half" idx="10"/>
          </p:nvPr>
        </p:nvSpPr>
        <p:spPr>
          <a:xfrm>
            <a:off x="305452" y="6243145"/>
            <a:ext cx="5045481"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570305"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720693" y="6243143"/>
            <a:ext cx="273707" cy="365125"/>
          </a:xfrm>
        </p:spPr>
        <p:txBody>
          <a:bodyPr/>
          <a:lstStyle/>
          <a:p>
            <a:fld id="{DF28FB93-0A08-4E7D-8E63-9EFA29F1E093}" type="slidenum">
              <a:rPr lang="en-US" smtClean="0"/>
              <a:pPr/>
              <a:t>8</a:t>
            </a:fld>
            <a:endParaRPr lang="en-US" dirty="0"/>
          </a:p>
        </p:txBody>
      </p:sp>
    </p:spTree>
    <p:extLst>
      <p:ext uri="{BB962C8B-B14F-4D97-AF65-F5344CB8AC3E}">
        <p14:creationId xmlns:p14="http://schemas.microsoft.com/office/powerpoint/2010/main" val="217741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213" y="249731"/>
            <a:ext cx="10552986" cy="1081357"/>
          </a:xfrm>
        </p:spPr>
        <p:txBody>
          <a:bodyPr>
            <a:normAutofit fontScale="90000"/>
          </a:bodyPr>
          <a:lstStyle/>
          <a:p>
            <a:br>
              <a:rPr lang="en-AU" sz="3600" b="1" i="1" dirty="0"/>
            </a:br>
            <a:br>
              <a:rPr lang="en-AU" sz="3600" b="1" i="1" dirty="0">
                <a:latin typeface="+mn-lt"/>
              </a:rPr>
            </a:br>
            <a:r>
              <a:rPr lang="en-AU" sz="3600" b="1" i="1" dirty="0">
                <a:latin typeface="+mn-lt"/>
              </a:rPr>
              <a:t>SEC 88 K(2) CONVEYANCING ACT</a:t>
            </a:r>
            <a:br>
              <a:rPr lang="en-AU" sz="3600" dirty="0">
                <a:latin typeface="+mn-lt"/>
              </a:rPr>
            </a:br>
            <a:endParaRPr lang="en-US" sz="3600" b="1" dirty="0">
              <a:latin typeface="+mn-lt"/>
              <a:ea typeface="Calibri" charset="0"/>
              <a:cs typeface="Calibri" charset="0"/>
            </a:endParaRPr>
          </a:p>
        </p:txBody>
      </p:sp>
      <p:sp>
        <p:nvSpPr>
          <p:cNvPr id="3" name="Content Placeholder 2"/>
          <p:cNvSpPr>
            <a:spLocks noGrp="1"/>
          </p:cNvSpPr>
          <p:nvPr>
            <p:ph idx="1"/>
          </p:nvPr>
        </p:nvSpPr>
        <p:spPr>
          <a:xfrm>
            <a:off x="305452" y="1516284"/>
            <a:ext cx="10257793" cy="4726861"/>
          </a:xfrm>
        </p:spPr>
        <p:txBody>
          <a:bodyPr anchor="t">
            <a:noAutofit/>
          </a:bodyPr>
          <a:lstStyle/>
          <a:p>
            <a:pPr marL="457200" lvl="1" indent="0">
              <a:lnSpc>
                <a:spcPct val="150000"/>
              </a:lnSpc>
              <a:buNone/>
            </a:pPr>
            <a:r>
              <a:rPr lang="en-AU" sz="2000" dirty="0"/>
              <a:t>(2) Such an order may be made only if the Court is satisfied that:</a:t>
            </a:r>
          </a:p>
          <a:p>
            <a:pPr lvl="1">
              <a:lnSpc>
                <a:spcPct val="150000"/>
              </a:lnSpc>
            </a:pPr>
            <a:r>
              <a:rPr lang="en-US" sz="2000" dirty="0"/>
              <a:t>(a) use of the land having the benefit of the easement will not be inconsistent with the public interest, and </a:t>
            </a:r>
            <a:endParaRPr lang="en-AU" sz="2000" dirty="0"/>
          </a:p>
          <a:p>
            <a:pPr lvl="1">
              <a:lnSpc>
                <a:spcPct val="150000"/>
              </a:lnSpc>
            </a:pPr>
            <a:r>
              <a:rPr lang="en-US" sz="2000" dirty="0"/>
              <a:t>(b) the owner of the land to be burdened by the easement, can be adequately compensated for any loss or other disadvantage that will arise from imposition of the easement, and </a:t>
            </a:r>
            <a:endParaRPr lang="en-AU" sz="2000" dirty="0"/>
          </a:p>
          <a:p>
            <a:pPr lvl="1">
              <a:lnSpc>
                <a:spcPct val="150000"/>
              </a:lnSpc>
            </a:pPr>
            <a:r>
              <a:rPr lang="en-US" sz="2000" dirty="0"/>
              <a:t>(c) all reasonable attempts have been made by the applicant for the order to obtain the easement or an easement having the same effect but have been unsuccessful.</a:t>
            </a:r>
            <a:r>
              <a:rPr lang="en-AU" sz="2000" dirty="0"/>
              <a:t> </a:t>
            </a:r>
            <a:r>
              <a:rPr lang="en-US" sz="2000" dirty="0"/>
              <a:t> </a:t>
            </a:r>
            <a:r>
              <a:rPr lang="en-AU" sz="2000" dirty="0"/>
              <a:t>  </a:t>
            </a:r>
            <a:endParaRPr lang="en-US" sz="2000" dirty="0"/>
          </a:p>
        </p:txBody>
      </p:sp>
      <p:sp>
        <p:nvSpPr>
          <p:cNvPr id="4" name="Date Placeholder 4"/>
          <p:cNvSpPr>
            <a:spLocks noGrp="1"/>
          </p:cNvSpPr>
          <p:nvPr>
            <p:ph type="dt" sz="half" idx="10"/>
          </p:nvPr>
        </p:nvSpPr>
        <p:spPr>
          <a:xfrm>
            <a:off x="305452" y="6243145"/>
            <a:ext cx="5254134" cy="365124"/>
          </a:xfrm>
        </p:spPr>
        <p:txBody>
          <a:bodyPr/>
          <a:lstStyle/>
          <a:p>
            <a:pPr algn="ctr"/>
            <a:r>
              <a:rPr lang="en-AU" sz="1100" dirty="0"/>
              <a:t>Liability limited by a scheme approved under Professional Standards Legislation</a:t>
            </a:r>
            <a:endParaRPr lang="en-US" sz="1100" dirty="0"/>
          </a:p>
        </p:txBody>
      </p:sp>
      <p:sp>
        <p:nvSpPr>
          <p:cNvPr id="5" name="Footer Placeholder 5"/>
          <p:cNvSpPr>
            <a:spLocks noGrp="1"/>
          </p:cNvSpPr>
          <p:nvPr>
            <p:ph type="ftr" sz="quarter" idx="11"/>
          </p:nvPr>
        </p:nvSpPr>
        <p:spPr>
          <a:xfrm>
            <a:off x="6362700" y="6243143"/>
            <a:ext cx="4102100" cy="365126"/>
          </a:xfrm>
        </p:spPr>
        <p:txBody>
          <a:bodyPr/>
          <a:lstStyle/>
          <a:p>
            <a:r>
              <a:rPr lang="en-US" dirty="0"/>
              <a:t>Sydney Jacobs, Barrister &amp; Mediator, </a:t>
            </a:r>
            <a:r>
              <a:rPr lang="en-US" dirty="0">
                <a:solidFill>
                  <a:srgbClr val="FF0000"/>
                </a:solidFill>
                <a:cs typeface="Bookman Old Style"/>
              </a:rPr>
              <a:t>13</a:t>
            </a:r>
            <a:r>
              <a:rPr lang="en-US" dirty="0"/>
              <a:t> Wentworth Chambers</a:t>
            </a:r>
          </a:p>
        </p:txBody>
      </p:sp>
      <p:sp>
        <p:nvSpPr>
          <p:cNvPr id="10" name="Slide Number Placeholder 3"/>
          <p:cNvSpPr>
            <a:spLocks noGrp="1"/>
          </p:cNvSpPr>
          <p:nvPr>
            <p:ph type="sldNum" sz="quarter" idx="12"/>
          </p:nvPr>
        </p:nvSpPr>
        <p:spPr>
          <a:xfrm>
            <a:off x="5829300" y="6243143"/>
            <a:ext cx="263686" cy="365125"/>
          </a:xfrm>
        </p:spPr>
        <p:txBody>
          <a:bodyPr/>
          <a:lstStyle/>
          <a:p>
            <a:fld id="{DF28FB93-0A08-4E7D-8E63-9EFA29F1E093}" type="slidenum">
              <a:rPr lang="en-US" smtClean="0"/>
              <a:pPr/>
              <a:t>9</a:t>
            </a:fld>
            <a:endParaRPr lang="en-US" dirty="0"/>
          </a:p>
        </p:txBody>
      </p:sp>
    </p:spTree>
    <p:extLst>
      <p:ext uri="{BB962C8B-B14F-4D97-AF65-F5344CB8AC3E}">
        <p14:creationId xmlns:p14="http://schemas.microsoft.com/office/powerpoint/2010/main" val="1323442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6947</TotalTime>
  <Words>3100</Words>
  <Application>Microsoft Macintosh PowerPoint</Application>
  <PresentationFormat>Widescreen</PresentationFormat>
  <Paragraphs>185</Paragraphs>
  <Slides>24</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                Easement Fundamentals: Strategies and Tactics  Legalwise Webinar – Easement Essentials Series 1 of 3, 2021  </vt:lpstr>
      <vt:lpstr> TOPICS COVERED BY THIS SESSION </vt:lpstr>
      <vt:lpstr>ITS IMPLIED ……….</vt:lpstr>
      <vt:lpstr>COMMON TYPES OF EASEMENTS </vt:lpstr>
      <vt:lpstr>“TAKE AWAYS” AS TO WORDING IN SCH 8 AND 8B</vt:lpstr>
      <vt:lpstr> EXAMPLES OF RECOGNISED EASEMENTS  (SOME ONLY REFERRED TO IN SCH 8 CONV ACT) </vt:lpstr>
      <vt:lpstr> NOT-SO-COMMON TYPES OF EASEMENTS </vt:lpstr>
      <vt:lpstr> SEC 88K CONVEYANCING ACT </vt:lpstr>
      <vt:lpstr>  SEC 88 K(2) CONVEYANCING ACT </vt:lpstr>
      <vt:lpstr> SEC 88K DISCRETION </vt:lpstr>
      <vt:lpstr> AUSSIE SKIPS [2020] NSWCA </vt:lpstr>
      <vt:lpstr> AUSSIE SKIPS </vt:lpstr>
      <vt:lpstr> THE PLAINTIFF CAN HAVE ITS PARTY -  AT A COST </vt:lpstr>
      <vt:lpstr> ALL REASONABLE ATTEMPTS: ENQUIRIES TO BE MADE </vt:lpstr>
      <vt:lpstr> APPLICANT TO PROPOSE TERMS OF THE EASEMENT </vt:lpstr>
      <vt:lpstr>EVIDENCE TO ADDUCE</vt:lpstr>
      <vt:lpstr>OPPOSING AN EASEMENT APPLICATION</vt:lpstr>
      <vt:lpstr>HOLDING A PUTATIVE DOMINANT OWNER TO RANSOM</vt:lpstr>
      <vt:lpstr>The QUEENSLAND POSITION</vt:lpstr>
      <vt:lpstr>MEDIATING EASEMENTS DISPUTES</vt:lpstr>
      <vt:lpstr>MEDIATING EASEMENTS DISPUTES</vt:lpstr>
      <vt:lpstr>  AUTHORITIES  </vt:lpstr>
      <vt:lpstr>AUTHORITIES</vt:lpstr>
      <vt:lpstr> YOUR FEEDBACK &amp; CRITIQUE WELCOMED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LEFALWISE  10th Annual Construction Law Symposium</dc:title>
  <dc:creator>Holly Wang</dc:creator>
  <cp:lastModifiedBy>Brianna Ya-En Ho</cp:lastModifiedBy>
  <cp:revision>142</cp:revision>
  <cp:lastPrinted>2021-09-06T14:16:11Z</cp:lastPrinted>
  <dcterms:created xsi:type="dcterms:W3CDTF">2020-01-29T00:05:40Z</dcterms:created>
  <dcterms:modified xsi:type="dcterms:W3CDTF">2022-03-11T11:22:30Z</dcterms:modified>
</cp:coreProperties>
</file>