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72" r:id="rId4"/>
    <p:sldId id="269" r:id="rId5"/>
    <p:sldId id="270" r:id="rId6"/>
    <p:sldId id="262" r:id="rId7"/>
    <p:sldId id="261" r:id="rId8"/>
    <p:sldId id="268" r:id="rId9"/>
    <p:sldId id="263" r:id="rId10"/>
    <p:sldId id="264" r:id="rId11"/>
    <p:sldId id="265" r:id="rId12"/>
    <p:sldId id="266" r:id="rId13"/>
    <p:sldId id="267" r:id="rId14"/>
    <p:sldId id="277" r:id="rId15"/>
    <p:sldId id="274" r:id="rId16"/>
    <p:sldId id="275"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969"/>
    <a:srgbClr val="0099FF"/>
    <a:srgbClr val="250FCB"/>
    <a:srgbClr val="66CC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DFF4E-E1C3-4ABB-AB19-69DE73C6B3DD}" v="569" dt="2022-01-18T05:40:06.1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53" autoAdjust="0"/>
    <p:restoredTop sz="94930" autoAdjust="0"/>
  </p:normalViewPr>
  <p:slideViewPr>
    <p:cSldViewPr snapToGrid="0">
      <p:cViewPr varScale="1">
        <p:scale>
          <a:sx n="114" d="100"/>
          <a:sy n="114" d="100"/>
        </p:scale>
        <p:origin x="19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F3822-1F00-4D2E-9A12-FE86B7CB8A7F}" type="datetimeFigureOut">
              <a:rPr lang="en-AU" smtClean="0"/>
              <a:t>11/3/22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B30EA-C095-4FCE-BA10-C792F8644B07}" type="slidenum">
              <a:rPr lang="en-AU" smtClean="0"/>
              <a:t>‹#›</a:t>
            </a:fld>
            <a:endParaRPr lang="en-AU"/>
          </a:p>
        </p:txBody>
      </p:sp>
    </p:spTree>
    <p:extLst>
      <p:ext uri="{BB962C8B-B14F-4D97-AF65-F5344CB8AC3E}">
        <p14:creationId xmlns:p14="http://schemas.microsoft.com/office/powerpoint/2010/main" val="2739868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dirty="0"/>
          </a:p>
        </p:txBody>
      </p:sp>
      <p:sp>
        <p:nvSpPr>
          <p:cNvPr id="4" name="Slide Number Placeholder 3"/>
          <p:cNvSpPr>
            <a:spLocks noGrp="1"/>
          </p:cNvSpPr>
          <p:nvPr>
            <p:ph type="sldNum" sz="quarter" idx="5"/>
          </p:nvPr>
        </p:nvSpPr>
        <p:spPr/>
        <p:txBody>
          <a:bodyPr/>
          <a:lstStyle/>
          <a:p>
            <a:fld id="{679B30EA-C095-4FCE-BA10-C792F8644B07}" type="slidenum">
              <a:rPr lang="en-AU" smtClean="0"/>
              <a:t>3</a:t>
            </a:fld>
            <a:endParaRPr lang="en-AU"/>
          </a:p>
        </p:txBody>
      </p:sp>
    </p:spTree>
    <p:extLst>
      <p:ext uri="{BB962C8B-B14F-4D97-AF65-F5344CB8AC3E}">
        <p14:creationId xmlns:p14="http://schemas.microsoft.com/office/powerpoint/2010/main" val="21335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1" dirty="0">
              <a:latin typeface="Garamond" panose="02020404030301010803" pitchFamily="18" charset="0"/>
            </a:endParaRPr>
          </a:p>
          <a:p>
            <a:endParaRPr lang="en-AU" dirty="0"/>
          </a:p>
        </p:txBody>
      </p:sp>
      <p:sp>
        <p:nvSpPr>
          <p:cNvPr id="4" name="Slide Number Placeholder 3"/>
          <p:cNvSpPr>
            <a:spLocks noGrp="1"/>
          </p:cNvSpPr>
          <p:nvPr>
            <p:ph type="sldNum" sz="quarter" idx="5"/>
          </p:nvPr>
        </p:nvSpPr>
        <p:spPr/>
        <p:txBody>
          <a:bodyPr/>
          <a:lstStyle/>
          <a:p>
            <a:fld id="{679B30EA-C095-4FCE-BA10-C792F8644B07}" type="slidenum">
              <a:rPr lang="en-AU" smtClean="0"/>
              <a:t>4</a:t>
            </a:fld>
            <a:endParaRPr lang="en-AU"/>
          </a:p>
        </p:txBody>
      </p:sp>
    </p:spTree>
    <p:extLst>
      <p:ext uri="{BB962C8B-B14F-4D97-AF65-F5344CB8AC3E}">
        <p14:creationId xmlns:p14="http://schemas.microsoft.com/office/powerpoint/2010/main" val="3806398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9B30EA-C095-4FCE-BA10-C792F8644B07}" type="slidenum">
              <a:rPr lang="en-AU" smtClean="0"/>
              <a:t>6</a:t>
            </a:fld>
            <a:endParaRPr lang="en-AU"/>
          </a:p>
        </p:txBody>
      </p:sp>
    </p:spTree>
    <p:extLst>
      <p:ext uri="{BB962C8B-B14F-4D97-AF65-F5344CB8AC3E}">
        <p14:creationId xmlns:p14="http://schemas.microsoft.com/office/powerpoint/2010/main" val="4253876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DDE8-84ED-4BB1-AD6A-1A17AB4675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6456118-AF36-4B80-9DAA-028BC0D162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E10FAD4-8BAC-4E7D-AAA3-30E1C03EDB0E}"/>
              </a:ext>
            </a:extLst>
          </p:cNvPr>
          <p:cNvSpPr>
            <a:spLocks noGrp="1"/>
          </p:cNvSpPr>
          <p:nvPr>
            <p:ph type="dt" sz="half" idx="10"/>
          </p:nvPr>
        </p:nvSpPr>
        <p:spPr/>
        <p:txBody>
          <a:bodyPr/>
          <a:lstStyle/>
          <a:p>
            <a:fld id="{9FD3D980-F09E-411A-BCEF-EA73A224B50C}" type="datetimeFigureOut">
              <a:rPr lang="en-AU" smtClean="0"/>
              <a:t>11/3/22</a:t>
            </a:fld>
            <a:endParaRPr lang="en-AU"/>
          </a:p>
        </p:txBody>
      </p:sp>
      <p:sp>
        <p:nvSpPr>
          <p:cNvPr id="5" name="Footer Placeholder 4">
            <a:extLst>
              <a:ext uri="{FF2B5EF4-FFF2-40B4-BE49-F238E27FC236}">
                <a16:creationId xmlns:a16="http://schemas.microsoft.com/office/drawing/2014/main" id="{978327B8-E549-429F-84F3-D4B8FB2A6B7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BEBE7AE-0A9A-406C-AA1C-66BF3C9B769D}"/>
              </a:ext>
            </a:extLst>
          </p:cNvPr>
          <p:cNvSpPr>
            <a:spLocks noGrp="1"/>
          </p:cNvSpPr>
          <p:nvPr>
            <p:ph type="sldNum" sz="quarter" idx="12"/>
          </p:nvPr>
        </p:nvSpPr>
        <p:spPr/>
        <p:txBody>
          <a:bodyPr/>
          <a:lstStyle/>
          <a:p>
            <a:fld id="{5D3AC1AE-C4C2-46B2-8BE1-7F827F73EC75}" type="slidenum">
              <a:rPr lang="en-AU" smtClean="0"/>
              <a:t>‹#›</a:t>
            </a:fld>
            <a:endParaRPr lang="en-AU"/>
          </a:p>
        </p:txBody>
      </p:sp>
    </p:spTree>
    <p:extLst>
      <p:ext uri="{BB962C8B-B14F-4D97-AF65-F5344CB8AC3E}">
        <p14:creationId xmlns:p14="http://schemas.microsoft.com/office/powerpoint/2010/main" val="1596046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51DEB-1FA8-4093-B83A-E2CFDF5BAAC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DEE7199-1702-4865-AFD9-CA01936386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1FF0904-5FC2-41F8-A624-886A2AD92E82}"/>
              </a:ext>
            </a:extLst>
          </p:cNvPr>
          <p:cNvSpPr>
            <a:spLocks noGrp="1"/>
          </p:cNvSpPr>
          <p:nvPr>
            <p:ph type="dt" sz="half" idx="10"/>
          </p:nvPr>
        </p:nvSpPr>
        <p:spPr/>
        <p:txBody>
          <a:bodyPr/>
          <a:lstStyle/>
          <a:p>
            <a:fld id="{9FD3D980-F09E-411A-BCEF-EA73A224B50C}" type="datetimeFigureOut">
              <a:rPr lang="en-AU" smtClean="0"/>
              <a:t>11/3/22</a:t>
            </a:fld>
            <a:endParaRPr lang="en-AU"/>
          </a:p>
        </p:txBody>
      </p:sp>
      <p:sp>
        <p:nvSpPr>
          <p:cNvPr id="5" name="Footer Placeholder 4">
            <a:extLst>
              <a:ext uri="{FF2B5EF4-FFF2-40B4-BE49-F238E27FC236}">
                <a16:creationId xmlns:a16="http://schemas.microsoft.com/office/drawing/2014/main" id="{CD0D185F-8A5C-4011-AF20-54F714E2511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AA22AA9-143F-4CF6-B286-0587384353A8}"/>
              </a:ext>
            </a:extLst>
          </p:cNvPr>
          <p:cNvSpPr>
            <a:spLocks noGrp="1"/>
          </p:cNvSpPr>
          <p:nvPr>
            <p:ph type="sldNum" sz="quarter" idx="12"/>
          </p:nvPr>
        </p:nvSpPr>
        <p:spPr/>
        <p:txBody>
          <a:bodyPr/>
          <a:lstStyle/>
          <a:p>
            <a:fld id="{5D3AC1AE-C4C2-46B2-8BE1-7F827F73EC75}" type="slidenum">
              <a:rPr lang="en-AU" smtClean="0"/>
              <a:t>‹#›</a:t>
            </a:fld>
            <a:endParaRPr lang="en-AU"/>
          </a:p>
        </p:txBody>
      </p:sp>
    </p:spTree>
    <p:extLst>
      <p:ext uri="{BB962C8B-B14F-4D97-AF65-F5344CB8AC3E}">
        <p14:creationId xmlns:p14="http://schemas.microsoft.com/office/powerpoint/2010/main" val="101152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1BAF50-7DEF-42FC-9E47-73D604F0D5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B89F2E4-F6B1-4785-AC17-7CFD867850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4F2878A-D729-4B9E-8BA8-46697638D573}"/>
              </a:ext>
            </a:extLst>
          </p:cNvPr>
          <p:cNvSpPr>
            <a:spLocks noGrp="1"/>
          </p:cNvSpPr>
          <p:nvPr>
            <p:ph type="dt" sz="half" idx="10"/>
          </p:nvPr>
        </p:nvSpPr>
        <p:spPr/>
        <p:txBody>
          <a:bodyPr/>
          <a:lstStyle/>
          <a:p>
            <a:fld id="{9FD3D980-F09E-411A-BCEF-EA73A224B50C}" type="datetimeFigureOut">
              <a:rPr lang="en-AU" smtClean="0"/>
              <a:t>11/3/22</a:t>
            </a:fld>
            <a:endParaRPr lang="en-AU"/>
          </a:p>
        </p:txBody>
      </p:sp>
      <p:sp>
        <p:nvSpPr>
          <p:cNvPr id="5" name="Footer Placeholder 4">
            <a:extLst>
              <a:ext uri="{FF2B5EF4-FFF2-40B4-BE49-F238E27FC236}">
                <a16:creationId xmlns:a16="http://schemas.microsoft.com/office/drawing/2014/main" id="{5CC4C4B2-D40E-4851-850B-4A47A16678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3B33E1B-D62D-4253-8AE0-3C8CEC612D09}"/>
              </a:ext>
            </a:extLst>
          </p:cNvPr>
          <p:cNvSpPr>
            <a:spLocks noGrp="1"/>
          </p:cNvSpPr>
          <p:nvPr>
            <p:ph type="sldNum" sz="quarter" idx="12"/>
          </p:nvPr>
        </p:nvSpPr>
        <p:spPr/>
        <p:txBody>
          <a:bodyPr/>
          <a:lstStyle/>
          <a:p>
            <a:fld id="{5D3AC1AE-C4C2-46B2-8BE1-7F827F73EC75}" type="slidenum">
              <a:rPr lang="en-AU" smtClean="0"/>
              <a:t>‹#›</a:t>
            </a:fld>
            <a:endParaRPr lang="en-AU"/>
          </a:p>
        </p:txBody>
      </p:sp>
    </p:spTree>
    <p:extLst>
      <p:ext uri="{BB962C8B-B14F-4D97-AF65-F5344CB8AC3E}">
        <p14:creationId xmlns:p14="http://schemas.microsoft.com/office/powerpoint/2010/main" val="2576399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FA311-1457-43C4-BE99-641E12EE5F7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1515097-EEFF-44EC-B72E-2BCEB0501E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2BCEC1A-054F-47D3-A8BD-F627081526B5}"/>
              </a:ext>
            </a:extLst>
          </p:cNvPr>
          <p:cNvSpPr>
            <a:spLocks noGrp="1"/>
          </p:cNvSpPr>
          <p:nvPr>
            <p:ph type="dt" sz="half" idx="10"/>
          </p:nvPr>
        </p:nvSpPr>
        <p:spPr/>
        <p:txBody>
          <a:bodyPr/>
          <a:lstStyle/>
          <a:p>
            <a:fld id="{9FD3D980-F09E-411A-BCEF-EA73A224B50C}" type="datetimeFigureOut">
              <a:rPr lang="en-AU" smtClean="0"/>
              <a:t>11/3/22</a:t>
            </a:fld>
            <a:endParaRPr lang="en-AU"/>
          </a:p>
        </p:txBody>
      </p:sp>
      <p:sp>
        <p:nvSpPr>
          <p:cNvPr id="5" name="Footer Placeholder 4">
            <a:extLst>
              <a:ext uri="{FF2B5EF4-FFF2-40B4-BE49-F238E27FC236}">
                <a16:creationId xmlns:a16="http://schemas.microsoft.com/office/drawing/2014/main" id="{492BC1CB-A38B-4C4A-8387-0EFD8A4539E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BBF2385-8423-4706-8571-4126DF57E55E}"/>
              </a:ext>
            </a:extLst>
          </p:cNvPr>
          <p:cNvSpPr>
            <a:spLocks noGrp="1"/>
          </p:cNvSpPr>
          <p:nvPr>
            <p:ph type="sldNum" sz="quarter" idx="12"/>
          </p:nvPr>
        </p:nvSpPr>
        <p:spPr/>
        <p:txBody>
          <a:bodyPr/>
          <a:lstStyle/>
          <a:p>
            <a:fld id="{5D3AC1AE-C4C2-46B2-8BE1-7F827F73EC75}" type="slidenum">
              <a:rPr lang="en-AU" smtClean="0"/>
              <a:t>‹#›</a:t>
            </a:fld>
            <a:endParaRPr lang="en-AU"/>
          </a:p>
        </p:txBody>
      </p:sp>
    </p:spTree>
    <p:extLst>
      <p:ext uri="{BB962C8B-B14F-4D97-AF65-F5344CB8AC3E}">
        <p14:creationId xmlns:p14="http://schemas.microsoft.com/office/powerpoint/2010/main" val="2486109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34C4-F0CA-4E63-B0C0-9357C2E2BA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33D3D00-7112-4623-84DA-5104C7096C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2DA356-9439-4AF0-97DC-CB3175924CDC}"/>
              </a:ext>
            </a:extLst>
          </p:cNvPr>
          <p:cNvSpPr>
            <a:spLocks noGrp="1"/>
          </p:cNvSpPr>
          <p:nvPr>
            <p:ph type="dt" sz="half" idx="10"/>
          </p:nvPr>
        </p:nvSpPr>
        <p:spPr/>
        <p:txBody>
          <a:bodyPr/>
          <a:lstStyle/>
          <a:p>
            <a:fld id="{9FD3D980-F09E-411A-BCEF-EA73A224B50C}" type="datetimeFigureOut">
              <a:rPr lang="en-AU" smtClean="0"/>
              <a:t>11/3/22</a:t>
            </a:fld>
            <a:endParaRPr lang="en-AU"/>
          </a:p>
        </p:txBody>
      </p:sp>
      <p:sp>
        <p:nvSpPr>
          <p:cNvPr id="5" name="Footer Placeholder 4">
            <a:extLst>
              <a:ext uri="{FF2B5EF4-FFF2-40B4-BE49-F238E27FC236}">
                <a16:creationId xmlns:a16="http://schemas.microsoft.com/office/drawing/2014/main" id="{984FA022-6693-4CE1-BFAD-7D13837CE77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7C88496-B62F-4B63-AD9A-CC40247B2DE7}"/>
              </a:ext>
            </a:extLst>
          </p:cNvPr>
          <p:cNvSpPr>
            <a:spLocks noGrp="1"/>
          </p:cNvSpPr>
          <p:nvPr>
            <p:ph type="sldNum" sz="quarter" idx="12"/>
          </p:nvPr>
        </p:nvSpPr>
        <p:spPr/>
        <p:txBody>
          <a:bodyPr/>
          <a:lstStyle/>
          <a:p>
            <a:fld id="{5D3AC1AE-C4C2-46B2-8BE1-7F827F73EC75}" type="slidenum">
              <a:rPr lang="en-AU" smtClean="0"/>
              <a:t>‹#›</a:t>
            </a:fld>
            <a:endParaRPr lang="en-AU"/>
          </a:p>
        </p:txBody>
      </p:sp>
    </p:spTree>
    <p:extLst>
      <p:ext uri="{BB962C8B-B14F-4D97-AF65-F5344CB8AC3E}">
        <p14:creationId xmlns:p14="http://schemas.microsoft.com/office/powerpoint/2010/main" val="3059387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670C-9E8B-4D76-A2EA-88432352204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24701CA-9564-468D-B0E5-C2BC2C21EA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FED346D-ED51-448F-8A54-E6BF0F0744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02042A0-A6A3-46A7-A7C6-B3491567F3EC}"/>
              </a:ext>
            </a:extLst>
          </p:cNvPr>
          <p:cNvSpPr>
            <a:spLocks noGrp="1"/>
          </p:cNvSpPr>
          <p:nvPr>
            <p:ph type="dt" sz="half" idx="10"/>
          </p:nvPr>
        </p:nvSpPr>
        <p:spPr/>
        <p:txBody>
          <a:bodyPr/>
          <a:lstStyle/>
          <a:p>
            <a:fld id="{9FD3D980-F09E-411A-BCEF-EA73A224B50C}" type="datetimeFigureOut">
              <a:rPr lang="en-AU" smtClean="0"/>
              <a:t>11/3/22</a:t>
            </a:fld>
            <a:endParaRPr lang="en-AU"/>
          </a:p>
        </p:txBody>
      </p:sp>
      <p:sp>
        <p:nvSpPr>
          <p:cNvPr id="6" name="Footer Placeholder 5">
            <a:extLst>
              <a:ext uri="{FF2B5EF4-FFF2-40B4-BE49-F238E27FC236}">
                <a16:creationId xmlns:a16="http://schemas.microsoft.com/office/drawing/2014/main" id="{FF82A020-E6C4-40A0-ADD3-39C6180916E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0D44564-FD98-422E-845C-0BB48638CB83}"/>
              </a:ext>
            </a:extLst>
          </p:cNvPr>
          <p:cNvSpPr>
            <a:spLocks noGrp="1"/>
          </p:cNvSpPr>
          <p:nvPr>
            <p:ph type="sldNum" sz="quarter" idx="12"/>
          </p:nvPr>
        </p:nvSpPr>
        <p:spPr/>
        <p:txBody>
          <a:bodyPr/>
          <a:lstStyle/>
          <a:p>
            <a:fld id="{5D3AC1AE-C4C2-46B2-8BE1-7F827F73EC75}" type="slidenum">
              <a:rPr lang="en-AU" smtClean="0"/>
              <a:t>‹#›</a:t>
            </a:fld>
            <a:endParaRPr lang="en-AU"/>
          </a:p>
        </p:txBody>
      </p:sp>
    </p:spTree>
    <p:extLst>
      <p:ext uri="{BB962C8B-B14F-4D97-AF65-F5344CB8AC3E}">
        <p14:creationId xmlns:p14="http://schemas.microsoft.com/office/powerpoint/2010/main" val="3511196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FABA-C0DC-4090-8B55-79529034399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4848B0D-FDF0-4FEE-879E-CB0E4F83CE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6F73A7-A4D7-40C6-BD99-894B8E6F8A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5C39F73-B2EB-4DF9-9F5E-F6C64FC37B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E549DF-55E2-498D-B4B9-DE5E8AB4B2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385AC34-7F60-4DAC-B017-3A1D799E3E06}"/>
              </a:ext>
            </a:extLst>
          </p:cNvPr>
          <p:cNvSpPr>
            <a:spLocks noGrp="1"/>
          </p:cNvSpPr>
          <p:nvPr>
            <p:ph type="dt" sz="half" idx="10"/>
          </p:nvPr>
        </p:nvSpPr>
        <p:spPr/>
        <p:txBody>
          <a:bodyPr/>
          <a:lstStyle/>
          <a:p>
            <a:fld id="{9FD3D980-F09E-411A-BCEF-EA73A224B50C}" type="datetimeFigureOut">
              <a:rPr lang="en-AU" smtClean="0"/>
              <a:t>11/3/22</a:t>
            </a:fld>
            <a:endParaRPr lang="en-AU"/>
          </a:p>
        </p:txBody>
      </p:sp>
      <p:sp>
        <p:nvSpPr>
          <p:cNvPr id="8" name="Footer Placeholder 7">
            <a:extLst>
              <a:ext uri="{FF2B5EF4-FFF2-40B4-BE49-F238E27FC236}">
                <a16:creationId xmlns:a16="http://schemas.microsoft.com/office/drawing/2014/main" id="{31D65ECA-A306-4497-9CA2-D94CA98C604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0B47FE8-3674-4DA8-A997-9B07F1045DDE}"/>
              </a:ext>
            </a:extLst>
          </p:cNvPr>
          <p:cNvSpPr>
            <a:spLocks noGrp="1"/>
          </p:cNvSpPr>
          <p:nvPr>
            <p:ph type="sldNum" sz="quarter" idx="12"/>
          </p:nvPr>
        </p:nvSpPr>
        <p:spPr/>
        <p:txBody>
          <a:bodyPr/>
          <a:lstStyle/>
          <a:p>
            <a:fld id="{5D3AC1AE-C4C2-46B2-8BE1-7F827F73EC75}" type="slidenum">
              <a:rPr lang="en-AU" smtClean="0"/>
              <a:t>‹#›</a:t>
            </a:fld>
            <a:endParaRPr lang="en-AU"/>
          </a:p>
        </p:txBody>
      </p:sp>
    </p:spTree>
    <p:extLst>
      <p:ext uri="{BB962C8B-B14F-4D97-AF65-F5344CB8AC3E}">
        <p14:creationId xmlns:p14="http://schemas.microsoft.com/office/powerpoint/2010/main" val="3522063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19D0-F195-46FA-BA82-987CDF0F69E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895A87A-EFF6-4C1A-8CED-9AF5E6DA851A}"/>
              </a:ext>
            </a:extLst>
          </p:cNvPr>
          <p:cNvSpPr>
            <a:spLocks noGrp="1"/>
          </p:cNvSpPr>
          <p:nvPr>
            <p:ph type="dt" sz="half" idx="10"/>
          </p:nvPr>
        </p:nvSpPr>
        <p:spPr/>
        <p:txBody>
          <a:bodyPr/>
          <a:lstStyle/>
          <a:p>
            <a:fld id="{9FD3D980-F09E-411A-BCEF-EA73A224B50C}" type="datetimeFigureOut">
              <a:rPr lang="en-AU" smtClean="0"/>
              <a:t>11/3/22</a:t>
            </a:fld>
            <a:endParaRPr lang="en-AU"/>
          </a:p>
        </p:txBody>
      </p:sp>
      <p:sp>
        <p:nvSpPr>
          <p:cNvPr id="4" name="Footer Placeholder 3">
            <a:extLst>
              <a:ext uri="{FF2B5EF4-FFF2-40B4-BE49-F238E27FC236}">
                <a16:creationId xmlns:a16="http://schemas.microsoft.com/office/drawing/2014/main" id="{D924EEB5-3577-473E-B431-D82D87716C0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0CD2B99-9AAD-4150-B2AE-0334531CBEF3}"/>
              </a:ext>
            </a:extLst>
          </p:cNvPr>
          <p:cNvSpPr>
            <a:spLocks noGrp="1"/>
          </p:cNvSpPr>
          <p:nvPr>
            <p:ph type="sldNum" sz="quarter" idx="12"/>
          </p:nvPr>
        </p:nvSpPr>
        <p:spPr/>
        <p:txBody>
          <a:bodyPr/>
          <a:lstStyle/>
          <a:p>
            <a:fld id="{5D3AC1AE-C4C2-46B2-8BE1-7F827F73EC75}" type="slidenum">
              <a:rPr lang="en-AU" smtClean="0"/>
              <a:t>‹#›</a:t>
            </a:fld>
            <a:endParaRPr lang="en-AU"/>
          </a:p>
        </p:txBody>
      </p:sp>
    </p:spTree>
    <p:extLst>
      <p:ext uri="{BB962C8B-B14F-4D97-AF65-F5344CB8AC3E}">
        <p14:creationId xmlns:p14="http://schemas.microsoft.com/office/powerpoint/2010/main" val="2625620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8966E0-DF83-4059-8A35-514FF8A8BCC7}"/>
              </a:ext>
            </a:extLst>
          </p:cNvPr>
          <p:cNvSpPr>
            <a:spLocks noGrp="1"/>
          </p:cNvSpPr>
          <p:nvPr>
            <p:ph type="dt" sz="half" idx="10"/>
          </p:nvPr>
        </p:nvSpPr>
        <p:spPr/>
        <p:txBody>
          <a:bodyPr/>
          <a:lstStyle/>
          <a:p>
            <a:fld id="{9FD3D980-F09E-411A-BCEF-EA73A224B50C}" type="datetimeFigureOut">
              <a:rPr lang="en-AU" smtClean="0"/>
              <a:t>11/3/22</a:t>
            </a:fld>
            <a:endParaRPr lang="en-AU"/>
          </a:p>
        </p:txBody>
      </p:sp>
      <p:sp>
        <p:nvSpPr>
          <p:cNvPr id="3" name="Footer Placeholder 2">
            <a:extLst>
              <a:ext uri="{FF2B5EF4-FFF2-40B4-BE49-F238E27FC236}">
                <a16:creationId xmlns:a16="http://schemas.microsoft.com/office/drawing/2014/main" id="{52CFE9B2-5103-413E-80B3-FD7A31F764A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96D0FA0E-5C14-4AE9-862C-5DCEB4710C0B}"/>
              </a:ext>
            </a:extLst>
          </p:cNvPr>
          <p:cNvSpPr>
            <a:spLocks noGrp="1"/>
          </p:cNvSpPr>
          <p:nvPr>
            <p:ph type="sldNum" sz="quarter" idx="12"/>
          </p:nvPr>
        </p:nvSpPr>
        <p:spPr/>
        <p:txBody>
          <a:bodyPr/>
          <a:lstStyle/>
          <a:p>
            <a:fld id="{5D3AC1AE-C4C2-46B2-8BE1-7F827F73EC75}" type="slidenum">
              <a:rPr lang="en-AU" smtClean="0"/>
              <a:t>‹#›</a:t>
            </a:fld>
            <a:endParaRPr lang="en-AU"/>
          </a:p>
        </p:txBody>
      </p:sp>
    </p:spTree>
    <p:extLst>
      <p:ext uri="{BB962C8B-B14F-4D97-AF65-F5344CB8AC3E}">
        <p14:creationId xmlns:p14="http://schemas.microsoft.com/office/powerpoint/2010/main" val="2269568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1683-FF4B-4C07-8770-ADFFE81D8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3AAAB41-2AD1-4494-B692-C97158EA7B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FA4F637-DF1C-4BD7-93F9-A20E806C0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53FF9-5346-49B4-A894-82A81CF5D7DA}"/>
              </a:ext>
            </a:extLst>
          </p:cNvPr>
          <p:cNvSpPr>
            <a:spLocks noGrp="1"/>
          </p:cNvSpPr>
          <p:nvPr>
            <p:ph type="dt" sz="half" idx="10"/>
          </p:nvPr>
        </p:nvSpPr>
        <p:spPr/>
        <p:txBody>
          <a:bodyPr/>
          <a:lstStyle/>
          <a:p>
            <a:fld id="{9FD3D980-F09E-411A-BCEF-EA73A224B50C}" type="datetimeFigureOut">
              <a:rPr lang="en-AU" smtClean="0"/>
              <a:t>11/3/22</a:t>
            </a:fld>
            <a:endParaRPr lang="en-AU"/>
          </a:p>
        </p:txBody>
      </p:sp>
      <p:sp>
        <p:nvSpPr>
          <p:cNvPr id="6" name="Footer Placeholder 5">
            <a:extLst>
              <a:ext uri="{FF2B5EF4-FFF2-40B4-BE49-F238E27FC236}">
                <a16:creationId xmlns:a16="http://schemas.microsoft.com/office/drawing/2014/main" id="{333AE814-8057-4AA8-9874-3A7A02D4D0D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A7D41D7-4401-40A0-8D56-5DDF5FD8B002}"/>
              </a:ext>
            </a:extLst>
          </p:cNvPr>
          <p:cNvSpPr>
            <a:spLocks noGrp="1"/>
          </p:cNvSpPr>
          <p:nvPr>
            <p:ph type="sldNum" sz="quarter" idx="12"/>
          </p:nvPr>
        </p:nvSpPr>
        <p:spPr/>
        <p:txBody>
          <a:bodyPr/>
          <a:lstStyle/>
          <a:p>
            <a:fld id="{5D3AC1AE-C4C2-46B2-8BE1-7F827F73EC75}" type="slidenum">
              <a:rPr lang="en-AU" smtClean="0"/>
              <a:t>‹#›</a:t>
            </a:fld>
            <a:endParaRPr lang="en-AU"/>
          </a:p>
        </p:txBody>
      </p:sp>
    </p:spTree>
    <p:extLst>
      <p:ext uri="{BB962C8B-B14F-4D97-AF65-F5344CB8AC3E}">
        <p14:creationId xmlns:p14="http://schemas.microsoft.com/office/powerpoint/2010/main" val="1691300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5B75A-12FC-4A59-9292-4EF068A96F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261CA11-9E45-4BF6-BE6E-7E706C1F28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0E8F46C-9148-4FF8-B2F0-0218B4527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8EAAB8-F7AC-4BE6-AE14-5E42071313A0}"/>
              </a:ext>
            </a:extLst>
          </p:cNvPr>
          <p:cNvSpPr>
            <a:spLocks noGrp="1"/>
          </p:cNvSpPr>
          <p:nvPr>
            <p:ph type="dt" sz="half" idx="10"/>
          </p:nvPr>
        </p:nvSpPr>
        <p:spPr/>
        <p:txBody>
          <a:bodyPr/>
          <a:lstStyle/>
          <a:p>
            <a:fld id="{9FD3D980-F09E-411A-BCEF-EA73A224B50C}" type="datetimeFigureOut">
              <a:rPr lang="en-AU" smtClean="0"/>
              <a:t>11/3/22</a:t>
            </a:fld>
            <a:endParaRPr lang="en-AU"/>
          </a:p>
        </p:txBody>
      </p:sp>
      <p:sp>
        <p:nvSpPr>
          <p:cNvPr id="6" name="Footer Placeholder 5">
            <a:extLst>
              <a:ext uri="{FF2B5EF4-FFF2-40B4-BE49-F238E27FC236}">
                <a16:creationId xmlns:a16="http://schemas.microsoft.com/office/drawing/2014/main" id="{8F9D7D70-AC71-4A24-8F7E-E61B251A470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CDD037B-6286-48E7-BF32-8FA651F33724}"/>
              </a:ext>
            </a:extLst>
          </p:cNvPr>
          <p:cNvSpPr>
            <a:spLocks noGrp="1"/>
          </p:cNvSpPr>
          <p:nvPr>
            <p:ph type="sldNum" sz="quarter" idx="12"/>
          </p:nvPr>
        </p:nvSpPr>
        <p:spPr/>
        <p:txBody>
          <a:bodyPr/>
          <a:lstStyle/>
          <a:p>
            <a:fld id="{5D3AC1AE-C4C2-46B2-8BE1-7F827F73EC75}" type="slidenum">
              <a:rPr lang="en-AU" smtClean="0"/>
              <a:t>‹#›</a:t>
            </a:fld>
            <a:endParaRPr lang="en-AU"/>
          </a:p>
        </p:txBody>
      </p:sp>
    </p:spTree>
    <p:extLst>
      <p:ext uri="{BB962C8B-B14F-4D97-AF65-F5344CB8AC3E}">
        <p14:creationId xmlns:p14="http://schemas.microsoft.com/office/powerpoint/2010/main" val="2770308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8F2EA6-66A0-4AA4-8EA3-992781F837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C471C6C-A15B-40EE-B166-CEE96D6EB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8EC50E1-C0B2-4B46-8CEB-AAE1E07270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3D980-F09E-411A-BCEF-EA73A224B50C}" type="datetimeFigureOut">
              <a:rPr lang="en-AU" smtClean="0"/>
              <a:t>11/3/22</a:t>
            </a:fld>
            <a:endParaRPr lang="en-AU"/>
          </a:p>
        </p:txBody>
      </p:sp>
      <p:sp>
        <p:nvSpPr>
          <p:cNvPr id="5" name="Footer Placeholder 4">
            <a:extLst>
              <a:ext uri="{FF2B5EF4-FFF2-40B4-BE49-F238E27FC236}">
                <a16:creationId xmlns:a16="http://schemas.microsoft.com/office/drawing/2014/main" id="{0F1C3814-4038-4505-A723-55F4900BE1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9E7E372-DCF8-4611-AD3C-4C09E210FF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AC1AE-C4C2-46B2-8BE1-7F827F73EC75}" type="slidenum">
              <a:rPr lang="en-AU" smtClean="0"/>
              <a:t>‹#›</a:t>
            </a:fld>
            <a:endParaRPr lang="en-AU"/>
          </a:p>
        </p:txBody>
      </p:sp>
    </p:spTree>
    <p:extLst>
      <p:ext uri="{BB962C8B-B14F-4D97-AF65-F5344CB8AC3E}">
        <p14:creationId xmlns:p14="http://schemas.microsoft.com/office/powerpoint/2010/main" val="1902200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higginschambers.com.au/sunland/" TargetMode="External"/><Relationship Id="rId2" Type="http://schemas.openxmlformats.org/officeDocument/2006/relationships/hyperlink" Target="https://pvlaw.com.au/Portals/0/Publications/10%20GOLDEN%20RULES%20ON%20CONDITIONS%2015.09.10.pdf" TargetMode="External"/><Relationship Id="rId1" Type="http://schemas.openxmlformats.org/officeDocument/2006/relationships/slideLayout" Target="../slideLayouts/slideLayout2.xml"/><Relationship Id="rId6" Type="http://schemas.openxmlformats.org/officeDocument/2006/relationships/hyperlink" Target="https://apac01.safelinks.protection.outlook.com/?url=http%3A%2F%2Fwww.austlii.edu.au%2Fau%2Fcases%2Fqld%2FQCA%2F2012%2F9.html&amp;data=04%7C01%7C%7Cb53a941dddb3420ce2c408d9cb456e04%7C84df9e7fe9f640afb435aaaaaaaaaaaa%7C1%7C0%7C637764321346370423%7CUnknown%7CTWFpbGZsb3d8eyJWIjoiMC4wLjAwMDAiLCJQIjoiV2luMzIiLCJBTiI6Ik1haWwiLCJXVCI6Mn0%3D%7C3000&amp;sdata=%2FnkCMy%2F8Apyy3OLbwnVOiSiV%2FAL3fAmNHEq843FwSYA%3D&amp;reserved=0" TargetMode="External"/><Relationship Id="rId5" Type="http://schemas.openxmlformats.org/officeDocument/2006/relationships/hyperlink" Target="https://www.dentons.com/en/insights/articles/2021/june/29/no-power-to-amend-a-modification-application--aqc-dartbrook-case" TargetMode="External"/><Relationship Id="rId4" Type="http://schemas.openxmlformats.org/officeDocument/2006/relationships/hyperlink" Target="https://www.mccullough.com.au/2021/12/07/a-fundamental-change-to-interpreting-development-approvals/"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apac01.safelinks.protection.outlook.com/?url=http%3A%2F%2Fwww.austlii.edu.au%2Fau%2Fcases%2Fnsw%2FNSWCA%2F2007%2F324.html&amp;data=04%7C01%7C%7Cb53a941dddb3420ce2c408d9cb456e04%7C84df9e7fe9f640afb435aaaaaaaaaaaa%7C1%7C0%7C637764321346350505%7CUnknown%7CTWFpbGZsb3d8eyJWIjoiMC4wLjAwMDAiLCJQIjoiV2luMzIiLCJBTiI6Ik1haWwiLCJXVCI6Mn0%3D%7C3000&amp;sdata=9qwhT31mD7aaxtyIUHiee8aDB0yfZwXmziHHisvVgpc%3D&amp;reserved=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sjacobsassistant@13wentworth.com.a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pac01.safelinks.protection.outlook.com/?url=http%3A%2F%2Fwww.austlii.edu.au%2Fau%2Fcases%2Fnsw%2FNSWCA%2F2007%2F324.html&amp;data=04%7C01%7C%7Cb53a941dddb3420ce2c408d9cb456e04%7C84df9e7fe9f640afb435aaaaaaaaaaaa%7C1%7C0%7C637764321346350505%7CUnknown%7CTWFpbGZsb3d8eyJWIjoiMC4wLjAwMDAiLCJQIjoiV2luMzIiLCJBTiI6Ik1haWwiLCJXVCI6Mn0%3D%7C3000&amp;sdata=9qwhT31mD7aaxtyIUHiee8aDB0yfZwXmziHHisvVgpc%3D&amp;reserved=0" TargetMode="External"/><Relationship Id="rId2" Type="http://schemas.openxmlformats.org/officeDocument/2006/relationships/hyperlink" Target="https://apac01.safelinks.protection.outlook.com/?url=http%3A%2F%2Fwww.austlii.edu.au%2Fau%2Flegis%2Fnsw%2Fconsol_act%2Frpa1900178%2F&amp;data=04%7C01%7C%7Cb53a941dddb3420ce2c408d9cb456e04%7C84df9e7fe9f640afb435aaaaaaaaaaaa%7C1%7C0%7C637764321346360465%7CUnknown%7CTWFpbGZsb3d8eyJWIjoiMC4wLjAwMDAiLCJQIjoiV2luMzIiLCJBTiI6Ik1haWwiLCJXVCI6Mn0%3D%7C3000&amp;sdata=yRzx7NdvF1SC8cwtvdLl7kWWGQn%2BxMP8r6b8wp9u%2FPg%3D&amp;reserved=0" TargetMode="External"/><Relationship Id="rId1" Type="http://schemas.openxmlformats.org/officeDocument/2006/relationships/slideLayout" Target="../slideLayouts/slideLayout2.xml"/><Relationship Id="rId4" Type="http://schemas.openxmlformats.org/officeDocument/2006/relationships/hyperlink" Target="https://apac01.safelinks.protection.outlook.com/?url=http%3A%2F%2Fwww.austlii.edu.au%2Fau%2Fcases%2Fqld%2FQCA%2F2012%2F9.html&amp;data=04%7C01%7C%7Cb53a941dddb3420ce2c408d9cb456e04%7C84df9e7fe9f640afb435aaaaaaaaaaaa%7C1%7C0%7C637764321346370423%7CUnknown%7CTWFpbGZsb3d8eyJWIjoiMC4wLjAwMDAiLCJQIjoiV2luMzIiLCJBTiI6Ik1haWwiLCJXVCI6Mn0%3D%7C3000&amp;sdata=%2FnkCMy%2F8Apyy3OLbwnVOiSiV%2FAL3fAmNHEq843FwSYA%3D&amp;reserved=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7ADB8A1-79A4-40DF-8288-A3C41E6DF0FE}"/>
              </a:ext>
            </a:extLst>
          </p:cNvPr>
          <p:cNvPicPr>
            <a:picLocks noChangeAspect="1"/>
          </p:cNvPicPr>
          <p:nvPr/>
        </p:nvPicPr>
        <p:blipFill rotWithShape="1">
          <a:blip r:embed="rId2"/>
          <a:srcRect r="27895" b="9091"/>
          <a:stretch/>
        </p:blipFill>
        <p:spPr>
          <a:xfrm>
            <a:off x="3523488" y="10"/>
            <a:ext cx="8668512" cy="6857990"/>
          </a:xfrm>
          <a:prstGeom prst="rect">
            <a:avLst/>
          </a:prstGeom>
        </p:spPr>
      </p:pic>
      <p:sp>
        <p:nvSpPr>
          <p:cNvPr id="111" name="Rectangle 1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FE2547-45D5-4094-937C-9D7E5B24A30D}"/>
              </a:ext>
            </a:extLst>
          </p:cNvPr>
          <p:cNvSpPr>
            <a:spLocks noGrp="1"/>
          </p:cNvSpPr>
          <p:nvPr>
            <p:ph type="ctrTitle"/>
          </p:nvPr>
        </p:nvSpPr>
        <p:spPr>
          <a:xfrm>
            <a:off x="477981" y="1122363"/>
            <a:ext cx="4023360" cy="3204134"/>
          </a:xfrm>
        </p:spPr>
        <p:txBody>
          <a:bodyPr vert="horz" lIns="91440" tIns="45720" rIns="91440" bIns="45720" rtlCol="0" anchor="b">
            <a:normAutofit/>
          </a:bodyPr>
          <a:lstStyle/>
          <a:p>
            <a:pPr algn="l"/>
            <a:r>
              <a:rPr lang="en-US" sz="4000" b="1" dirty="0">
                <a:latin typeface="Garamond" panose="02020404030301010803" pitchFamily="18" charset="0"/>
              </a:rPr>
              <a:t>Development Consents:</a:t>
            </a:r>
            <a:br>
              <a:rPr lang="en-US" sz="4000" dirty="0">
                <a:latin typeface="Garamond" panose="02020404030301010803" pitchFamily="18" charset="0"/>
              </a:rPr>
            </a:br>
            <a:r>
              <a:rPr lang="en-US" sz="4000" i="1" dirty="0">
                <a:latin typeface="Garamond" panose="02020404030301010803" pitchFamily="18" charset="0"/>
              </a:rPr>
              <a:t>Meaning, Interpretation and Effects</a:t>
            </a:r>
          </a:p>
        </p:txBody>
      </p:sp>
      <p:sp>
        <p:nvSpPr>
          <p:cNvPr id="3" name="Subtitle 2">
            <a:extLst>
              <a:ext uri="{FF2B5EF4-FFF2-40B4-BE49-F238E27FC236}">
                <a16:creationId xmlns:a16="http://schemas.microsoft.com/office/drawing/2014/main" id="{49122626-14E6-4813-962A-78BA34560762}"/>
              </a:ext>
            </a:extLst>
          </p:cNvPr>
          <p:cNvSpPr>
            <a:spLocks noGrp="1"/>
          </p:cNvSpPr>
          <p:nvPr>
            <p:ph type="subTitle" idx="1"/>
          </p:nvPr>
        </p:nvSpPr>
        <p:spPr>
          <a:xfrm>
            <a:off x="164639" y="4785631"/>
            <a:ext cx="4541520" cy="1208141"/>
          </a:xfrm>
        </p:spPr>
        <p:txBody>
          <a:bodyPr vert="horz" lIns="91440" tIns="45720" rIns="91440" bIns="45720" rtlCol="0">
            <a:normAutofit/>
          </a:bodyPr>
          <a:lstStyle/>
          <a:p>
            <a:r>
              <a:rPr lang="en-US" sz="2000" b="1" dirty="0">
                <a:latin typeface="Garamond" panose="02020404030301010803" pitchFamily="18" charset="0"/>
              </a:rPr>
              <a:t>Presented by Sydney Jacobs, Barrister</a:t>
            </a:r>
          </a:p>
          <a:p>
            <a:r>
              <a:rPr lang="en-US" sz="1600" i="1" dirty="0">
                <a:latin typeface="Garamond" panose="02020404030301010803" pitchFamily="18" charset="0"/>
              </a:rPr>
              <a:t>Assisted by Sam Moussa, Legal Researcher (LLB student)</a:t>
            </a:r>
          </a:p>
          <a:p>
            <a:endParaRPr lang="en-US" sz="1800" b="1" dirty="0">
              <a:latin typeface="Garamond" panose="02020404030301010803" pitchFamily="18" charset="0"/>
            </a:endParaRPr>
          </a:p>
        </p:txBody>
      </p:sp>
      <p:sp>
        <p:nvSpPr>
          <p:cNvPr id="113" name="Rectangle 1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5" name="Rectangle 1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1235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FF475-D684-4AC3-BDF0-DC2E0E0C0E16}"/>
              </a:ext>
            </a:extLst>
          </p:cNvPr>
          <p:cNvSpPr>
            <a:spLocks noGrp="1"/>
          </p:cNvSpPr>
          <p:nvPr>
            <p:ph type="title"/>
          </p:nvPr>
        </p:nvSpPr>
        <p:spPr/>
        <p:txBody>
          <a:bodyPr>
            <a:normAutofit/>
          </a:bodyPr>
          <a:lstStyle/>
          <a:p>
            <a:r>
              <a:rPr lang="en-US" sz="4000" b="1" dirty="0">
                <a:latin typeface="Garamond" panose="02020404030301010803" pitchFamily="18" charset="0"/>
              </a:rPr>
              <a:t>Applications to Modify Development Consents</a:t>
            </a:r>
            <a:endParaRPr lang="en-AU" sz="4000" b="1" dirty="0">
              <a:latin typeface="Garamond" panose="02020404030301010803" pitchFamily="18" charset="0"/>
            </a:endParaRPr>
          </a:p>
        </p:txBody>
      </p:sp>
      <p:sp>
        <p:nvSpPr>
          <p:cNvPr id="3" name="Content Placeholder 2">
            <a:extLst>
              <a:ext uri="{FF2B5EF4-FFF2-40B4-BE49-F238E27FC236}">
                <a16:creationId xmlns:a16="http://schemas.microsoft.com/office/drawing/2014/main" id="{D983E0B8-34F0-4961-82E1-75F1F10E87E2}"/>
              </a:ext>
            </a:extLst>
          </p:cNvPr>
          <p:cNvSpPr>
            <a:spLocks noGrp="1"/>
          </p:cNvSpPr>
          <p:nvPr>
            <p:ph idx="1"/>
          </p:nvPr>
        </p:nvSpPr>
        <p:spPr>
          <a:xfrm>
            <a:off x="838200" y="1406769"/>
            <a:ext cx="10515600" cy="5086106"/>
          </a:xfrm>
        </p:spPr>
        <p:txBody>
          <a:bodyPr>
            <a:normAutofit/>
          </a:bodyPr>
          <a:lstStyle/>
          <a:p>
            <a:r>
              <a:rPr lang="en-US" sz="1800" b="1" i="1" dirty="0">
                <a:latin typeface="Garamond" panose="02020404030301010803" pitchFamily="18" charset="0"/>
              </a:rPr>
              <a:t>Environmental Planning and Assessment Act 1979 </a:t>
            </a:r>
            <a:r>
              <a:rPr lang="en-US" sz="1800" b="1" dirty="0">
                <a:latin typeface="Garamond" panose="02020404030301010803" pitchFamily="18" charset="0"/>
              </a:rPr>
              <a:t>(NSW):</a:t>
            </a:r>
          </a:p>
          <a:p>
            <a:pPr lvl="1"/>
            <a:r>
              <a:rPr lang="en-US" sz="1800" dirty="0">
                <a:latin typeface="Garamond" panose="02020404030301010803" pitchFamily="18" charset="0"/>
              </a:rPr>
              <a:t>Section 4.55 (</a:t>
            </a:r>
            <a:r>
              <a:rPr lang="en-US" sz="1800" dirty="0" err="1">
                <a:latin typeface="Garamond" panose="02020404030301010803" pitchFamily="18" charset="0"/>
              </a:rPr>
              <a:t>cf</a:t>
            </a:r>
            <a:r>
              <a:rPr lang="en-US" sz="1800" dirty="0">
                <a:latin typeface="Garamond" panose="02020404030301010803" pitchFamily="18" charset="0"/>
              </a:rPr>
              <a:t>: previous s96)</a:t>
            </a:r>
          </a:p>
          <a:p>
            <a:pPr lvl="1"/>
            <a:r>
              <a:rPr lang="en-US" sz="1800" dirty="0">
                <a:latin typeface="Garamond" panose="02020404030301010803" pitchFamily="18" charset="0"/>
              </a:rPr>
              <a:t>Section 4.56 (</a:t>
            </a:r>
            <a:r>
              <a:rPr lang="en-US" sz="1800" dirty="0" err="1">
                <a:latin typeface="Garamond" panose="02020404030301010803" pitchFamily="18" charset="0"/>
              </a:rPr>
              <a:t>cf</a:t>
            </a:r>
            <a:r>
              <a:rPr lang="en-US" sz="1800" dirty="0">
                <a:latin typeface="Garamond" panose="02020404030301010803" pitchFamily="18" charset="0"/>
              </a:rPr>
              <a:t>: previous s96AA)</a:t>
            </a:r>
          </a:p>
          <a:p>
            <a:pPr marL="457200" lvl="1" indent="0">
              <a:buNone/>
            </a:pPr>
            <a:endParaRPr lang="en-US" sz="1800" dirty="0">
              <a:latin typeface="Garamond" panose="02020404030301010803" pitchFamily="18" charset="0"/>
            </a:endParaRPr>
          </a:p>
          <a:p>
            <a:r>
              <a:rPr lang="en-US" sz="1800" dirty="0">
                <a:latin typeface="Garamond" panose="02020404030301010803" pitchFamily="18" charset="0"/>
              </a:rPr>
              <a:t>The threshold issue is whether the proposed modification of the development results in ‘substantially the same’ development for which the consent was originally granted. Therefore, it is critical to establish what was originally approved.</a:t>
            </a:r>
          </a:p>
          <a:p>
            <a:pPr marL="0" indent="0">
              <a:buNone/>
            </a:pPr>
            <a:endParaRPr lang="en-US" sz="1800" dirty="0">
              <a:latin typeface="Garamond" panose="02020404030301010803" pitchFamily="18" charset="0"/>
            </a:endParaRPr>
          </a:p>
          <a:p>
            <a:r>
              <a:rPr lang="en-US" sz="1800" b="1" u="sng" dirty="0">
                <a:latin typeface="Garamond" panose="02020404030301010803" pitchFamily="18" charset="0"/>
              </a:rPr>
              <a:t>Some key cases include</a:t>
            </a:r>
            <a:r>
              <a:rPr lang="en-US" sz="1800" b="1" dirty="0">
                <a:latin typeface="Garamond" panose="02020404030301010803" pitchFamily="18" charset="0"/>
              </a:rPr>
              <a:t>:</a:t>
            </a:r>
          </a:p>
          <a:p>
            <a:pPr lvl="1"/>
            <a:r>
              <a:rPr lang="en-US" sz="1800" i="1" dirty="0">
                <a:latin typeface="Garamond" panose="02020404030301010803" pitchFamily="18" charset="0"/>
              </a:rPr>
              <a:t>Aveo North Shore Retirement Villages Pty Ltd v Northern Beaches Council </a:t>
            </a:r>
            <a:r>
              <a:rPr lang="en-US" sz="1800" dirty="0">
                <a:latin typeface="Garamond" panose="02020404030301010803" pitchFamily="18" charset="0"/>
              </a:rPr>
              <a:t>[2020] NSWLEC 1035, [15].</a:t>
            </a:r>
          </a:p>
          <a:p>
            <a:pPr lvl="1"/>
            <a:r>
              <a:rPr lang="en-US" sz="1800" i="1" dirty="0">
                <a:latin typeface="Garamond" panose="02020404030301010803" pitchFamily="18" charset="0"/>
              </a:rPr>
              <a:t>Agricultural Equity Investments Pty Ltd v Westlime Pty Ltd (No 3) </a:t>
            </a:r>
            <a:r>
              <a:rPr lang="en-US" sz="1800" dirty="0">
                <a:latin typeface="Garamond" panose="02020404030301010803" pitchFamily="18" charset="0"/>
              </a:rPr>
              <a:t>[2015] NSWLEC 75,  [59].</a:t>
            </a:r>
          </a:p>
          <a:p>
            <a:pPr lvl="1"/>
            <a:r>
              <a:rPr lang="en-US" sz="1800" i="1" dirty="0">
                <a:latin typeface="Garamond" panose="02020404030301010803" pitchFamily="18" charset="0"/>
              </a:rPr>
              <a:t>Trinvass Pty Ltd v The Council of the City of Sydney </a:t>
            </a:r>
            <a:r>
              <a:rPr lang="en-US" sz="1800" dirty="0">
                <a:latin typeface="Garamond" panose="02020404030301010803" pitchFamily="18" charset="0"/>
              </a:rPr>
              <a:t>[2018] NSWLEC 77, [26].</a:t>
            </a:r>
          </a:p>
          <a:p>
            <a:pPr marL="457200" lvl="1" indent="0">
              <a:buNone/>
            </a:pPr>
            <a:endParaRPr lang="en-US" sz="1800" dirty="0">
              <a:latin typeface="Garamond" panose="02020404030301010803" pitchFamily="18" charset="0"/>
            </a:endParaRPr>
          </a:p>
          <a:p>
            <a:r>
              <a:rPr lang="en-US" sz="1800" dirty="0">
                <a:latin typeface="Garamond" panose="02020404030301010803" pitchFamily="18" charset="0"/>
              </a:rPr>
              <a:t>Pursuant to </a:t>
            </a:r>
            <a:r>
              <a:rPr lang="en-US" sz="1800" b="1" dirty="0">
                <a:latin typeface="Garamond" panose="02020404030301010803" pitchFamily="18" charset="0"/>
              </a:rPr>
              <a:t>section 17(d)</a:t>
            </a:r>
            <a:r>
              <a:rPr lang="en-US" sz="1800" dirty="0">
                <a:latin typeface="Garamond" panose="02020404030301010803" pitchFamily="18" charset="0"/>
              </a:rPr>
              <a:t>,</a:t>
            </a:r>
            <a:r>
              <a:rPr lang="en-US" sz="1800" b="1" dirty="0">
                <a:latin typeface="Garamond" panose="02020404030301010803" pitchFamily="18" charset="0"/>
              </a:rPr>
              <a:t> </a:t>
            </a:r>
            <a:r>
              <a:rPr lang="en-US" sz="1800" dirty="0">
                <a:latin typeface="Garamond" panose="02020404030301010803" pitchFamily="18" charset="0"/>
              </a:rPr>
              <a:t>applications, appeals and objections made pursuant to section 4.55 (inter alia) form part of the LEC’s Class I jurisdiction: </a:t>
            </a:r>
            <a:r>
              <a:rPr lang="en-US" sz="1800" b="1" i="1" dirty="0">
                <a:latin typeface="Garamond" panose="02020404030301010803" pitchFamily="18" charset="0"/>
              </a:rPr>
              <a:t>Land and Environment Court Act 1979</a:t>
            </a:r>
            <a:r>
              <a:rPr lang="en-US" sz="1800" b="1" dirty="0">
                <a:latin typeface="Garamond" panose="02020404030301010803" pitchFamily="18" charset="0"/>
              </a:rPr>
              <a:t> (NSW) (‘</a:t>
            </a:r>
            <a:r>
              <a:rPr lang="en-US" sz="1800" b="1" i="1" dirty="0">
                <a:latin typeface="Garamond" panose="02020404030301010803" pitchFamily="18" charset="0"/>
              </a:rPr>
              <a:t>LEC Act</a:t>
            </a:r>
            <a:r>
              <a:rPr lang="en-US" sz="1800" b="1" dirty="0">
                <a:latin typeface="Garamond" panose="02020404030301010803" pitchFamily="18" charset="0"/>
              </a:rPr>
              <a:t>’). </a:t>
            </a:r>
            <a:r>
              <a:rPr lang="en-US" sz="1800" dirty="0">
                <a:latin typeface="Garamond" panose="02020404030301010803" pitchFamily="18" charset="0"/>
              </a:rPr>
              <a:t>Therefore, such appeals are heard on a ‘de novo’ basis: </a:t>
            </a:r>
            <a:r>
              <a:rPr lang="en-US" sz="1800" b="1" i="1" dirty="0">
                <a:latin typeface="Garamond" panose="02020404030301010803" pitchFamily="18" charset="0"/>
              </a:rPr>
              <a:t>LEC Act, </a:t>
            </a:r>
            <a:r>
              <a:rPr lang="en-US" sz="1800" b="1" dirty="0">
                <a:latin typeface="Garamond" panose="02020404030301010803" pitchFamily="18" charset="0"/>
              </a:rPr>
              <a:t>section 39(3).</a:t>
            </a:r>
          </a:p>
          <a:p>
            <a:pPr marL="457200" lvl="1" indent="0">
              <a:buNone/>
            </a:pPr>
            <a:endParaRPr lang="en-US" sz="1800" dirty="0">
              <a:latin typeface="Garamond" panose="02020404030301010803" pitchFamily="18" charset="0"/>
            </a:endParaRPr>
          </a:p>
          <a:p>
            <a:pPr lvl="1"/>
            <a:endParaRPr lang="en-US" sz="2000" dirty="0"/>
          </a:p>
        </p:txBody>
      </p:sp>
    </p:spTree>
    <p:extLst>
      <p:ext uri="{BB962C8B-B14F-4D97-AF65-F5344CB8AC3E}">
        <p14:creationId xmlns:p14="http://schemas.microsoft.com/office/powerpoint/2010/main" val="3623786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F69E88F-BD89-464C-89A4-E33E3DFFBB30}"/>
              </a:ext>
            </a:extLst>
          </p:cNvPr>
          <p:cNvSpPr>
            <a:spLocks noGrp="1"/>
          </p:cNvSpPr>
          <p:nvPr>
            <p:ph type="title"/>
          </p:nvPr>
        </p:nvSpPr>
        <p:spPr>
          <a:xfrm>
            <a:off x="2399234" y="2073715"/>
            <a:ext cx="6935759" cy="2993042"/>
          </a:xfrm>
        </p:spPr>
        <p:txBody>
          <a:bodyPr vert="horz" lIns="91440" tIns="45720" rIns="91440" bIns="45720" rtlCol="0" anchor="ctr">
            <a:normAutofit/>
          </a:bodyPr>
          <a:lstStyle/>
          <a:p>
            <a:pPr algn="ctr"/>
            <a:r>
              <a:rPr lang="en-US" sz="4000" b="1" kern="1200" dirty="0">
                <a:solidFill>
                  <a:schemeClr val="bg1"/>
                </a:solidFill>
                <a:latin typeface="Garamond" panose="02020404030301010803" pitchFamily="18" charset="0"/>
              </a:rPr>
              <a:t>RECENT CASE</a:t>
            </a:r>
            <a:r>
              <a:rPr lang="en-US" sz="4000" kern="1200" dirty="0">
                <a:solidFill>
                  <a:schemeClr val="bg1"/>
                </a:solidFill>
                <a:latin typeface="Garamond" panose="02020404030301010803" pitchFamily="18" charset="0"/>
              </a:rPr>
              <a:t> </a:t>
            </a:r>
            <a:r>
              <a:rPr lang="en-US" sz="4000" b="1" kern="1200" dirty="0">
                <a:solidFill>
                  <a:schemeClr val="bg1"/>
                </a:solidFill>
                <a:latin typeface="Garamond" panose="02020404030301010803" pitchFamily="18" charset="0"/>
              </a:rPr>
              <a:t>REPORTS</a:t>
            </a:r>
          </a:p>
        </p:txBody>
      </p:sp>
      <p:sp>
        <p:nvSpPr>
          <p:cNvPr id="9" name="Rectangle 8">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006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768A-482C-4BB4-B897-9F7491E221C8}"/>
              </a:ext>
            </a:extLst>
          </p:cNvPr>
          <p:cNvSpPr>
            <a:spLocks noGrp="1"/>
          </p:cNvSpPr>
          <p:nvPr>
            <p:ph type="title"/>
          </p:nvPr>
        </p:nvSpPr>
        <p:spPr>
          <a:xfrm>
            <a:off x="451413" y="348840"/>
            <a:ext cx="11492937" cy="873887"/>
          </a:xfrm>
        </p:spPr>
        <p:txBody>
          <a:bodyPr>
            <a:normAutofit/>
          </a:bodyPr>
          <a:lstStyle/>
          <a:p>
            <a:r>
              <a:rPr lang="en-AU" sz="2600" b="1" i="1" dirty="0">
                <a:effectLst/>
                <a:latin typeface="Garamond" panose="02020404030301010803" pitchFamily="18" charset="0"/>
                <a:ea typeface="DengXian" panose="02010600030101010101" pitchFamily="2" charset="-122"/>
                <a:cs typeface="Arial" panose="020B0604020202020204" pitchFamily="34" charset="0"/>
              </a:rPr>
              <a:t>AQC Dartbrook Management P/L v Minister for Planning </a:t>
            </a:r>
            <a:r>
              <a:rPr lang="en-AU" sz="2600" b="1" dirty="0">
                <a:effectLst/>
                <a:latin typeface="Garamond" panose="02020404030301010803" pitchFamily="18" charset="0"/>
                <a:ea typeface="DengXian" panose="02010600030101010101" pitchFamily="2" charset="-122"/>
                <a:cs typeface="Arial" panose="020B0604020202020204" pitchFamily="34" charset="0"/>
              </a:rPr>
              <a:t>[2021] NSWCA 112.</a:t>
            </a:r>
            <a:endParaRPr lang="en-AU" sz="2600" b="1" dirty="0"/>
          </a:p>
        </p:txBody>
      </p:sp>
      <p:sp>
        <p:nvSpPr>
          <p:cNvPr id="3" name="Content Placeholder 2">
            <a:extLst>
              <a:ext uri="{FF2B5EF4-FFF2-40B4-BE49-F238E27FC236}">
                <a16:creationId xmlns:a16="http://schemas.microsoft.com/office/drawing/2014/main" id="{15A01A34-5FF8-4405-AFA3-282A820F6A49}"/>
              </a:ext>
            </a:extLst>
          </p:cNvPr>
          <p:cNvSpPr>
            <a:spLocks noGrp="1"/>
          </p:cNvSpPr>
          <p:nvPr>
            <p:ph idx="1"/>
          </p:nvPr>
        </p:nvSpPr>
        <p:spPr>
          <a:xfrm>
            <a:off x="451413" y="1086573"/>
            <a:ext cx="11289174" cy="4684853"/>
          </a:xfrm>
        </p:spPr>
        <p:txBody>
          <a:bodyPr>
            <a:noAutofit/>
          </a:bodyPr>
          <a:lstStyle/>
          <a:p>
            <a:pPr marL="0" indent="0">
              <a:buNone/>
            </a:pPr>
            <a:r>
              <a:rPr lang="en-US" sz="1600" b="1" dirty="0">
                <a:latin typeface="Garamond" panose="02020404030301010803" pitchFamily="18" charset="0"/>
              </a:rPr>
              <a:t>Factual Background</a:t>
            </a:r>
          </a:p>
          <a:p>
            <a:pPr lvl="1"/>
            <a:r>
              <a:rPr lang="en-US" sz="1600" dirty="0">
                <a:latin typeface="Garamond" panose="02020404030301010803" pitchFamily="18" charset="0"/>
              </a:rPr>
              <a:t>Dartbrook made an application to modify a development consent for an underground coal mine under section 75W </a:t>
            </a:r>
            <a:r>
              <a:rPr lang="en-US" sz="1600" i="1" dirty="0">
                <a:latin typeface="Garamond" panose="02020404030301010803" pitchFamily="18" charset="0"/>
              </a:rPr>
              <a:t>EPA</a:t>
            </a:r>
            <a:r>
              <a:rPr lang="en-US" sz="1600" dirty="0">
                <a:latin typeface="Garamond" panose="02020404030301010803" pitchFamily="18" charset="0"/>
              </a:rPr>
              <a:t> Act (</a:t>
            </a:r>
            <a:r>
              <a:rPr lang="en-US" sz="1600" b="1" dirty="0">
                <a:latin typeface="Garamond" panose="02020404030301010803" pitchFamily="18" charset="0"/>
              </a:rPr>
              <a:t>now repealed</a:t>
            </a:r>
            <a:r>
              <a:rPr lang="en-US" sz="1600" dirty="0">
                <a:latin typeface="Garamond" panose="02020404030301010803" pitchFamily="18" charset="0"/>
              </a:rPr>
              <a:t>). </a:t>
            </a:r>
          </a:p>
          <a:p>
            <a:pPr lvl="1"/>
            <a:r>
              <a:rPr lang="en-US" sz="1600" dirty="0">
                <a:latin typeface="Garamond" panose="02020404030301010803" pitchFamily="18" charset="0"/>
              </a:rPr>
              <a:t>The Independent Planning Commission (IPC) approved part of, and rejected part of, the modification application. </a:t>
            </a:r>
          </a:p>
          <a:p>
            <a:pPr lvl="1"/>
            <a:r>
              <a:rPr lang="en-US" sz="1600" dirty="0">
                <a:latin typeface="Garamond" panose="02020404030301010803" pitchFamily="18" charset="0"/>
              </a:rPr>
              <a:t>Dartbrook appealed against the IPC’s decision, but an agreement was then reached via a conciliation conference under </a:t>
            </a:r>
            <a:r>
              <a:rPr lang="en-US" sz="1600" b="1" dirty="0">
                <a:latin typeface="Garamond" panose="02020404030301010803" pitchFamily="18" charset="0"/>
              </a:rPr>
              <a:t>section 34</a:t>
            </a:r>
            <a:r>
              <a:rPr lang="en-US" sz="1600" dirty="0">
                <a:latin typeface="Garamond" panose="02020404030301010803" pitchFamily="18" charset="0"/>
              </a:rPr>
              <a:t> </a:t>
            </a:r>
            <a:r>
              <a:rPr lang="en-US" sz="1600" b="1" i="1" dirty="0">
                <a:latin typeface="Garamond" panose="02020404030301010803" pitchFamily="18" charset="0"/>
              </a:rPr>
              <a:t>LEC</a:t>
            </a:r>
            <a:r>
              <a:rPr lang="en-US" sz="1600" b="1" dirty="0">
                <a:latin typeface="Garamond" panose="02020404030301010803" pitchFamily="18" charset="0"/>
              </a:rPr>
              <a:t> </a:t>
            </a:r>
            <a:r>
              <a:rPr lang="en-US" sz="1600" b="1" i="1" dirty="0">
                <a:latin typeface="Garamond" panose="02020404030301010803" pitchFamily="18" charset="0"/>
              </a:rPr>
              <a:t>Act</a:t>
            </a:r>
            <a:r>
              <a:rPr lang="en-US" sz="1600" dirty="0">
                <a:latin typeface="Garamond" panose="02020404030301010803" pitchFamily="18" charset="0"/>
              </a:rPr>
              <a:t>.</a:t>
            </a:r>
          </a:p>
          <a:p>
            <a:pPr lvl="1"/>
            <a:r>
              <a:rPr lang="en-US" sz="1600" dirty="0">
                <a:latin typeface="Garamond" panose="02020404030301010803" pitchFamily="18" charset="0"/>
              </a:rPr>
              <a:t>HTBA then applied, and was subsequently granted, to be joined as a party to the appeal proceedings under </a:t>
            </a:r>
            <a:r>
              <a:rPr lang="en-US" sz="1600" b="1" dirty="0">
                <a:latin typeface="Garamond" panose="02020404030301010803" pitchFamily="18" charset="0"/>
              </a:rPr>
              <a:t>section 8.15(2) </a:t>
            </a:r>
            <a:r>
              <a:rPr lang="en-US" sz="1600" b="1" i="1" dirty="0">
                <a:latin typeface="Garamond" panose="02020404030301010803" pitchFamily="18" charset="0"/>
              </a:rPr>
              <a:t>EPA</a:t>
            </a:r>
            <a:r>
              <a:rPr lang="en-US" sz="1600" b="1" dirty="0">
                <a:latin typeface="Garamond" panose="02020404030301010803" pitchFamily="18" charset="0"/>
              </a:rPr>
              <a:t> Act</a:t>
            </a:r>
            <a:r>
              <a:rPr lang="en-US" sz="1600" dirty="0">
                <a:latin typeface="Garamond" panose="02020404030301010803" pitchFamily="18" charset="0"/>
              </a:rPr>
              <a:t> on the basis that the decision made under section 34 was not a decision the Court could have had jurisdiction to make.</a:t>
            </a:r>
          </a:p>
          <a:p>
            <a:pPr marL="0" indent="0">
              <a:buNone/>
            </a:pPr>
            <a:r>
              <a:rPr lang="en-US" sz="1600" b="1" dirty="0">
                <a:latin typeface="Garamond" panose="02020404030301010803" pitchFamily="18" charset="0"/>
              </a:rPr>
              <a:t>Issue (inter alia)</a:t>
            </a:r>
          </a:p>
          <a:p>
            <a:pPr lvl="1"/>
            <a:r>
              <a:rPr lang="en-US" sz="1600" dirty="0">
                <a:latin typeface="Garamond" panose="02020404030301010803" pitchFamily="18" charset="0"/>
              </a:rPr>
              <a:t>Whether the primary judge had erred in joining HTBA in the proceedings.</a:t>
            </a:r>
          </a:p>
          <a:p>
            <a:pPr marL="0" indent="0">
              <a:buNone/>
            </a:pPr>
            <a:r>
              <a:rPr lang="en-US" sz="1600" b="1" dirty="0">
                <a:latin typeface="Garamond" panose="02020404030301010803" pitchFamily="18" charset="0"/>
              </a:rPr>
              <a:t>Decision </a:t>
            </a:r>
            <a:r>
              <a:rPr lang="en-US" sz="1600" i="1" dirty="0">
                <a:latin typeface="Garamond" panose="02020404030301010803" pitchFamily="18" charset="0"/>
              </a:rPr>
              <a:t>(per Preston CJ; note that Meagher and Leeming JJA did not address the issue).</a:t>
            </a:r>
          </a:p>
          <a:p>
            <a:pPr lvl="1"/>
            <a:r>
              <a:rPr lang="en-US" sz="1600" dirty="0">
                <a:latin typeface="Garamond" panose="02020404030301010803" pitchFamily="18" charset="0"/>
              </a:rPr>
              <a:t>Held that the primary judge did not err.</a:t>
            </a:r>
          </a:p>
          <a:p>
            <a:pPr lvl="1"/>
            <a:r>
              <a:rPr lang="en-US" sz="1600" dirty="0">
                <a:latin typeface="Garamond" panose="02020404030301010803" pitchFamily="18" charset="0"/>
              </a:rPr>
              <a:t>Once a modification application for a development consent is lodged, the Court has no implied or express power to amend the application under the </a:t>
            </a:r>
            <a:r>
              <a:rPr lang="en-US" sz="1600" i="1" dirty="0">
                <a:latin typeface="Garamond" panose="02020404030301010803" pitchFamily="18" charset="0"/>
              </a:rPr>
              <a:t>EPA Act </a:t>
            </a:r>
            <a:r>
              <a:rPr lang="en-US" sz="1600" dirty="0">
                <a:latin typeface="Garamond" panose="02020404030301010803" pitchFamily="18" charset="0"/>
              </a:rPr>
              <a:t>or the </a:t>
            </a:r>
            <a:r>
              <a:rPr lang="en-US" sz="1600" i="1" dirty="0">
                <a:latin typeface="Garamond" panose="02020404030301010803" pitchFamily="18" charset="0"/>
              </a:rPr>
              <a:t>EPA Regulation</a:t>
            </a:r>
            <a:r>
              <a:rPr lang="en-US" sz="1600" dirty="0">
                <a:latin typeface="Garamond" panose="02020404030301010803" pitchFamily="18" charset="0"/>
              </a:rPr>
              <a:t>.</a:t>
            </a:r>
          </a:p>
          <a:p>
            <a:pPr lvl="1"/>
            <a:r>
              <a:rPr lang="en-US" sz="1600" dirty="0">
                <a:latin typeface="Garamond" panose="02020404030301010803" pitchFamily="18" charset="0"/>
              </a:rPr>
              <a:t>Though previous LEC cases, such as </a:t>
            </a:r>
            <a:r>
              <a:rPr lang="en-US" sz="1600" b="1" i="1" dirty="0">
                <a:latin typeface="Garamond" panose="02020404030301010803" pitchFamily="18" charset="0"/>
              </a:rPr>
              <a:t>Jaimee Pty Ltd v Council of the City of Sydney </a:t>
            </a:r>
            <a:r>
              <a:rPr lang="en-US" sz="1600" b="1" dirty="0">
                <a:latin typeface="Garamond" panose="02020404030301010803" pitchFamily="18" charset="0"/>
              </a:rPr>
              <a:t>[2010]</a:t>
            </a:r>
            <a:r>
              <a:rPr lang="en-US" sz="1600" b="1" i="1" dirty="0">
                <a:latin typeface="Garamond" panose="02020404030301010803" pitchFamily="18" charset="0"/>
              </a:rPr>
              <a:t> </a:t>
            </a:r>
            <a:r>
              <a:rPr lang="en-US" sz="1600" b="0" i="0" dirty="0">
                <a:effectLst/>
                <a:latin typeface="Garamond" panose="02020404030301010803" pitchFamily="18" charset="0"/>
              </a:rPr>
              <a:t>and </a:t>
            </a:r>
            <a:r>
              <a:rPr lang="en-US" sz="1600" b="1" i="1" dirty="0">
                <a:effectLst/>
                <a:latin typeface="Garamond" panose="02020404030301010803" pitchFamily="18" charset="0"/>
              </a:rPr>
              <a:t>Ku-ring-gai Council </a:t>
            </a:r>
            <a:r>
              <a:rPr lang="en-US" sz="1600" b="1" dirty="0">
                <a:effectLst/>
                <a:latin typeface="Garamond" panose="02020404030301010803" pitchFamily="18" charset="0"/>
              </a:rPr>
              <a:t>(2007)</a:t>
            </a:r>
            <a:r>
              <a:rPr lang="en-US" sz="1600" i="1" dirty="0">
                <a:latin typeface="Garamond" panose="02020404030301010803" pitchFamily="18" charset="0"/>
              </a:rPr>
              <a:t>, </a:t>
            </a:r>
            <a:r>
              <a:rPr lang="en-US" sz="1600" dirty="0">
                <a:latin typeface="Garamond" panose="02020404030301010803" pitchFamily="18" charset="0"/>
              </a:rPr>
              <a:t>suggested</a:t>
            </a:r>
            <a:r>
              <a:rPr lang="en-US" sz="1600" i="1" dirty="0">
                <a:latin typeface="Garamond" panose="02020404030301010803" pitchFamily="18" charset="0"/>
              </a:rPr>
              <a:t> </a:t>
            </a:r>
            <a:r>
              <a:rPr lang="en-US" sz="1600" dirty="0">
                <a:latin typeface="Garamond" panose="02020404030301010803" pitchFamily="18" charset="0"/>
              </a:rPr>
              <a:t>there was such an implied power, the Court held that those decisions were ‘</a:t>
            </a:r>
            <a:r>
              <a:rPr lang="en-US" sz="1600" u="sng" dirty="0">
                <a:latin typeface="Garamond" panose="02020404030301010803" pitchFamily="18" charset="0"/>
              </a:rPr>
              <a:t>wrongly decided’ </a:t>
            </a:r>
            <a:r>
              <a:rPr lang="en-US" sz="1600" b="1" dirty="0">
                <a:latin typeface="Garamond" panose="02020404030301010803" pitchFamily="18" charset="0"/>
              </a:rPr>
              <a:t>(at [251]). </a:t>
            </a:r>
          </a:p>
        </p:txBody>
      </p:sp>
      <p:sp>
        <p:nvSpPr>
          <p:cNvPr id="4" name="TextBox 3">
            <a:extLst>
              <a:ext uri="{FF2B5EF4-FFF2-40B4-BE49-F238E27FC236}">
                <a16:creationId xmlns:a16="http://schemas.microsoft.com/office/drawing/2014/main" id="{5A01A75D-DC8B-4C70-869E-EEC6E6E4A11B}"/>
              </a:ext>
            </a:extLst>
          </p:cNvPr>
          <p:cNvSpPr txBox="1"/>
          <p:nvPr/>
        </p:nvSpPr>
        <p:spPr>
          <a:xfrm>
            <a:off x="1972277" y="5751810"/>
            <a:ext cx="9768310" cy="615553"/>
          </a:xfrm>
          <a:prstGeom prst="rect">
            <a:avLst/>
          </a:prstGeom>
          <a:noFill/>
          <a:ln w="57150">
            <a:solidFill>
              <a:schemeClr val="accent2">
                <a:lumMod val="75000"/>
              </a:schemeClr>
            </a:solidFill>
          </a:ln>
        </p:spPr>
        <p:txBody>
          <a:bodyPr wrap="square" rtlCol="0">
            <a:spAutoFit/>
          </a:bodyPr>
          <a:lstStyle/>
          <a:p>
            <a:r>
              <a:rPr lang="en-US" sz="1700" dirty="0"/>
              <a:t>Preston CJ’s obiter dictum in </a:t>
            </a:r>
            <a:r>
              <a:rPr lang="en-US" sz="1700" b="1" i="1" dirty="0"/>
              <a:t>Dartbrook</a:t>
            </a:r>
            <a:r>
              <a:rPr lang="en-US" sz="1700" dirty="0"/>
              <a:t> was subsequently upheld by Robson J (sitting alone) in </a:t>
            </a:r>
            <a:r>
              <a:rPr lang="en-US" sz="1700" b="1" i="1" dirty="0"/>
              <a:t>Duke Developments Australia 4 Pty Ltd v Sutherland Shire Council </a:t>
            </a:r>
            <a:r>
              <a:rPr lang="en-US" sz="1700" b="1" dirty="0"/>
              <a:t>[2021] NSWLEC 69</a:t>
            </a:r>
            <a:endParaRPr lang="en-AU" sz="1700" dirty="0"/>
          </a:p>
        </p:txBody>
      </p:sp>
      <p:pic>
        <p:nvPicPr>
          <p:cNvPr id="6" name="Graphic 5" descr="Megaphone1 with solid fill">
            <a:extLst>
              <a:ext uri="{FF2B5EF4-FFF2-40B4-BE49-F238E27FC236}">
                <a16:creationId xmlns:a16="http://schemas.microsoft.com/office/drawing/2014/main" id="{CC98075F-AA72-4CC8-A398-44A509FC16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2192" y="5483265"/>
            <a:ext cx="576322" cy="576322"/>
          </a:xfrm>
          <a:prstGeom prst="rect">
            <a:avLst/>
          </a:prstGeom>
          <a:effectLst>
            <a:reflection blurRad="6350" stA="50000" endA="300" endPos="90000" dir="5400000" sy="-100000" algn="bl" rotWithShape="0"/>
          </a:effectLst>
        </p:spPr>
      </p:pic>
    </p:spTree>
    <p:extLst>
      <p:ext uri="{BB962C8B-B14F-4D97-AF65-F5344CB8AC3E}">
        <p14:creationId xmlns:p14="http://schemas.microsoft.com/office/powerpoint/2010/main" val="2453193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557CD-C8DE-4F8E-AE3B-ED70238E5B50}"/>
              </a:ext>
            </a:extLst>
          </p:cNvPr>
          <p:cNvSpPr>
            <a:spLocks noGrp="1"/>
          </p:cNvSpPr>
          <p:nvPr>
            <p:ph type="title"/>
          </p:nvPr>
        </p:nvSpPr>
        <p:spPr>
          <a:xfrm>
            <a:off x="417443" y="192853"/>
            <a:ext cx="10459279" cy="625975"/>
          </a:xfrm>
        </p:spPr>
        <p:txBody>
          <a:bodyPr>
            <a:normAutofit/>
          </a:bodyPr>
          <a:lstStyle/>
          <a:p>
            <a:r>
              <a:rPr lang="en-AU" sz="2600" b="1" i="1" dirty="0">
                <a:effectLst/>
                <a:latin typeface="Garamond" panose="02020404030301010803" pitchFamily="18" charset="0"/>
                <a:ea typeface="DengXian" panose="02010600030101010101" pitchFamily="2" charset="-122"/>
                <a:cs typeface="Arial" panose="020B0604020202020204" pitchFamily="34" charset="0"/>
              </a:rPr>
              <a:t>Sunland Group Limited v Gold Coast City Council </a:t>
            </a:r>
            <a:r>
              <a:rPr lang="en-AU" sz="2600" b="1" dirty="0">
                <a:effectLst/>
                <a:latin typeface="Garamond" panose="02020404030301010803" pitchFamily="18" charset="0"/>
                <a:ea typeface="DengXian" panose="02010600030101010101" pitchFamily="2" charset="-122"/>
                <a:cs typeface="Arial" panose="020B0604020202020204" pitchFamily="34" charset="0"/>
              </a:rPr>
              <a:t>[2021] HCA 35</a:t>
            </a:r>
            <a:endParaRPr lang="en-AU" sz="2600" b="1" dirty="0"/>
          </a:p>
        </p:txBody>
      </p:sp>
      <p:sp>
        <p:nvSpPr>
          <p:cNvPr id="3" name="Content Placeholder 2">
            <a:extLst>
              <a:ext uri="{FF2B5EF4-FFF2-40B4-BE49-F238E27FC236}">
                <a16:creationId xmlns:a16="http://schemas.microsoft.com/office/drawing/2014/main" id="{297F5C40-481F-43E2-8443-64B09A73DFA8}"/>
              </a:ext>
            </a:extLst>
          </p:cNvPr>
          <p:cNvSpPr>
            <a:spLocks noGrp="1"/>
          </p:cNvSpPr>
          <p:nvPr>
            <p:ph idx="1"/>
          </p:nvPr>
        </p:nvSpPr>
        <p:spPr>
          <a:xfrm>
            <a:off x="417443" y="728219"/>
            <a:ext cx="11390244" cy="5113401"/>
          </a:xfrm>
        </p:spPr>
        <p:txBody>
          <a:bodyPr>
            <a:noAutofit/>
          </a:bodyPr>
          <a:lstStyle/>
          <a:p>
            <a:pPr marL="0" indent="0">
              <a:buNone/>
            </a:pPr>
            <a:r>
              <a:rPr lang="en-US" sz="1500" b="1" dirty="0">
                <a:latin typeface="Garamond" panose="02020404030301010803" pitchFamily="18" charset="0"/>
              </a:rPr>
              <a:t>Factual Background</a:t>
            </a:r>
          </a:p>
          <a:p>
            <a:pPr lvl="1"/>
            <a:r>
              <a:rPr lang="en-US" sz="1500" dirty="0">
                <a:latin typeface="Garamond" panose="02020404030301010803" pitchFamily="18" charset="0"/>
              </a:rPr>
              <a:t>The appellant sought to enforce certain ‘conditions’ against the respondent for the payment of infrastructure relating to a multi-staged residential development. The meaning of the ‘conditions’ was ambiguous.</a:t>
            </a:r>
          </a:p>
          <a:p>
            <a:pPr lvl="1"/>
            <a:r>
              <a:rPr lang="en-US" sz="1500" dirty="0">
                <a:latin typeface="Garamond" panose="02020404030301010803" pitchFamily="18" charset="0"/>
              </a:rPr>
              <a:t>The appellant argued ambiguity does not of itself result in invalidity but rather, where possible, should be resolved against the drafter of the development approval, being the Council in this case. This reflected the ‘contra proferentem rule’ – that ambiguity in a contract is resolved ‘against the offeror’.</a:t>
            </a:r>
          </a:p>
          <a:p>
            <a:pPr marL="0" indent="0">
              <a:buNone/>
            </a:pPr>
            <a:r>
              <a:rPr lang="en-US" sz="1500" b="1" dirty="0">
                <a:latin typeface="Garamond" panose="02020404030301010803" pitchFamily="18" charset="0"/>
              </a:rPr>
              <a:t>Issue </a:t>
            </a:r>
          </a:p>
          <a:p>
            <a:pPr lvl="1"/>
            <a:r>
              <a:rPr lang="en-US" sz="1500" dirty="0">
                <a:latin typeface="Garamond" panose="02020404030301010803" pitchFamily="18" charset="0"/>
              </a:rPr>
              <a:t>How should the ambiguity in the development approval be construed and thus resolved?</a:t>
            </a:r>
          </a:p>
          <a:p>
            <a:pPr marL="0" indent="0">
              <a:buNone/>
            </a:pPr>
            <a:r>
              <a:rPr lang="en-US" sz="1500" b="1" dirty="0">
                <a:latin typeface="Garamond" panose="02020404030301010803" pitchFamily="18" charset="0"/>
              </a:rPr>
              <a:t>Decision</a:t>
            </a:r>
          </a:p>
          <a:p>
            <a:pPr lvl="1"/>
            <a:r>
              <a:rPr lang="en-US" sz="1500" dirty="0">
                <a:latin typeface="Garamond" panose="02020404030301010803" pitchFamily="18" charset="0"/>
              </a:rPr>
              <a:t>The Court agreed that ‘[t]here is no general principle that uncertainty in an instrument made pursuant to power given by an Act spells legal invalidity’ (citing </a:t>
            </a:r>
            <a:r>
              <a:rPr lang="en-US" sz="1500" i="1" dirty="0">
                <a:latin typeface="Garamond" panose="02020404030301010803" pitchFamily="18" charset="0"/>
              </a:rPr>
              <a:t>Television Corporation </a:t>
            </a:r>
            <a:r>
              <a:rPr lang="en-US" sz="1500" dirty="0">
                <a:latin typeface="Garamond" panose="02020404030301010803" pitchFamily="18" charset="0"/>
              </a:rPr>
              <a:t>(1963) at 71): </a:t>
            </a:r>
            <a:r>
              <a:rPr lang="en-US" sz="1500" b="1" dirty="0">
                <a:latin typeface="Garamond" panose="02020404030301010803" pitchFamily="18" charset="0"/>
              </a:rPr>
              <a:t>per </a:t>
            </a:r>
            <a:r>
              <a:rPr lang="en-US" sz="1500" b="1" dirty="0" err="1">
                <a:latin typeface="Garamond" panose="02020404030301010803" pitchFamily="18" charset="0"/>
              </a:rPr>
              <a:t>Kiefel</a:t>
            </a:r>
            <a:r>
              <a:rPr lang="en-US" sz="1500" b="1" dirty="0">
                <a:latin typeface="Garamond" panose="02020404030301010803" pitchFamily="18" charset="0"/>
              </a:rPr>
              <a:t> CJ, Keane and Gleeson JJ at [19]. </a:t>
            </a:r>
          </a:p>
          <a:p>
            <a:pPr lvl="1"/>
            <a:r>
              <a:rPr lang="en-US" sz="1500" dirty="0">
                <a:latin typeface="Garamond" panose="02020404030301010803" pitchFamily="18" charset="0"/>
              </a:rPr>
              <a:t>However, the Court rejected the applicant’s contention that the ‘contra proferentem rule’ is to be used to resolve the meaning of ambiguous language contained in development approvals. </a:t>
            </a:r>
            <a:r>
              <a:rPr lang="en-US" sz="1500" dirty="0">
                <a:latin typeface="Garamond" panose="02020404030301010803" pitchFamily="18" charset="0"/>
                <a:cs typeface="Times New Roman" panose="02020603050405020304" pitchFamily="18" charset="0"/>
              </a:rPr>
              <a:t>Instead, the Court held that conditions of an approval ‘are not to be construed like any other contract, but rather in accordance with the rules of construction governing the interpretation of Acts of Parliament and subordinate instruments’: </a:t>
            </a:r>
            <a:r>
              <a:rPr lang="en-US" sz="1500" b="1" dirty="0">
                <a:latin typeface="Garamond" panose="02020404030301010803" pitchFamily="18" charset="0"/>
                <a:cs typeface="Times New Roman" panose="02020603050405020304" pitchFamily="18" charset="0"/>
              </a:rPr>
              <a:t>per Steward J at [58], with whom </a:t>
            </a:r>
            <a:r>
              <a:rPr lang="en-US" sz="1500" b="1" dirty="0" err="1">
                <a:latin typeface="Garamond" panose="02020404030301010803" pitchFamily="18" charset="0"/>
                <a:cs typeface="Times New Roman" panose="02020603050405020304" pitchFamily="18" charset="0"/>
              </a:rPr>
              <a:t>Kiefel</a:t>
            </a:r>
            <a:r>
              <a:rPr lang="en-US" sz="1500" b="1" dirty="0">
                <a:latin typeface="Garamond" panose="02020404030301010803" pitchFamily="18" charset="0"/>
                <a:cs typeface="Times New Roman" panose="02020603050405020304" pitchFamily="18" charset="0"/>
              </a:rPr>
              <a:t> CJ, Keane, Gleeson, and Gordon JJ concurred.</a:t>
            </a:r>
          </a:p>
          <a:p>
            <a:pPr lvl="1"/>
            <a:r>
              <a:rPr lang="en-US" sz="1500" b="1" dirty="0" err="1">
                <a:latin typeface="Garamond" panose="02020404030301010803" pitchFamily="18" charset="0"/>
                <a:cs typeface="Times New Roman" panose="02020603050405020304" pitchFamily="18" charset="0"/>
              </a:rPr>
              <a:t>Kiefel</a:t>
            </a:r>
            <a:r>
              <a:rPr lang="en-US" sz="1500" b="1" dirty="0">
                <a:latin typeface="Garamond" panose="02020404030301010803" pitchFamily="18" charset="0"/>
                <a:cs typeface="Times New Roman" panose="02020603050405020304" pitchFamily="18" charset="0"/>
              </a:rPr>
              <a:t> CJ, Keane and Gleeson JJ</a:t>
            </a:r>
            <a:r>
              <a:rPr lang="en-US" sz="1500" dirty="0">
                <a:latin typeface="Garamond" panose="02020404030301010803" pitchFamily="18" charset="0"/>
                <a:cs typeface="Times New Roman" panose="02020603050405020304" pitchFamily="18" charset="0"/>
              </a:rPr>
              <a:t> held that ‘[w]here there is an exercise of power for the imposition of a charge, the very nature of the power usually necessitates certainty in the imposition of the charge’ </a:t>
            </a:r>
            <a:r>
              <a:rPr lang="en-US" sz="1500" b="1" dirty="0">
                <a:latin typeface="Garamond" panose="02020404030301010803" pitchFamily="18" charset="0"/>
                <a:cs typeface="Times New Roman" panose="02020603050405020304" pitchFamily="18" charset="0"/>
              </a:rPr>
              <a:t>(at [21]). </a:t>
            </a:r>
          </a:p>
          <a:p>
            <a:pPr lvl="1"/>
            <a:r>
              <a:rPr lang="en-US" sz="1500" dirty="0">
                <a:latin typeface="Garamond" panose="02020404030301010803" pitchFamily="18" charset="0"/>
                <a:cs typeface="Times New Roman" panose="02020603050405020304" pitchFamily="18" charset="0"/>
              </a:rPr>
              <a:t>Ultimately, the Court found that ‘the due date of payment, and hence the quantum of the contribution, is objectively unascertainable’: </a:t>
            </a:r>
            <a:r>
              <a:rPr lang="en-US" sz="1500" b="1" dirty="0">
                <a:latin typeface="Garamond" panose="02020404030301010803" pitchFamily="18" charset="0"/>
                <a:cs typeface="Times New Roman" panose="02020603050405020304" pitchFamily="18" charset="0"/>
              </a:rPr>
              <a:t>per </a:t>
            </a:r>
            <a:r>
              <a:rPr lang="en-US" sz="1500" b="1" dirty="0" err="1">
                <a:latin typeface="Garamond" panose="02020404030301010803" pitchFamily="18" charset="0"/>
                <a:cs typeface="Times New Roman" panose="02020603050405020304" pitchFamily="18" charset="0"/>
              </a:rPr>
              <a:t>Kiefel</a:t>
            </a:r>
            <a:r>
              <a:rPr lang="en-US" sz="1500" b="1" dirty="0">
                <a:latin typeface="Garamond" panose="02020404030301010803" pitchFamily="18" charset="0"/>
                <a:cs typeface="Times New Roman" panose="02020603050405020304" pitchFamily="18" charset="0"/>
              </a:rPr>
              <a:t> CJ, Keane and Gleeson JJ at [26].</a:t>
            </a:r>
          </a:p>
          <a:p>
            <a:pPr lvl="1"/>
            <a:r>
              <a:rPr lang="en-US" sz="1500" dirty="0">
                <a:latin typeface="Garamond" panose="02020404030301010803" pitchFamily="18" charset="0"/>
                <a:cs typeface="Times New Roman" panose="02020603050405020304" pitchFamily="18" charset="0"/>
              </a:rPr>
              <a:t>The appeal was dismissed (with costs).</a:t>
            </a:r>
            <a:endParaRPr lang="en-AU" sz="1500" dirty="0">
              <a:latin typeface="Garamond" panose="02020404030301010803" pitchFamily="18" charset="0"/>
              <a:cs typeface="Times New Roman" panose="02020603050405020304" pitchFamily="18" charset="0"/>
            </a:endParaRPr>
          </a:p>
          <a:p>
            <a:pPr marL="457200" lvl="1" indent="0">
              <a:buNone/>
            </a:pPr>
            <a:r>
              <a:rPr lang="en-AU" sz="1500" b="1" i="1" dirty="0">
                <a:latin typeface="Garamond" panose="02020404030301010803" pitchFamily="18" charset="0"/>
                <a:cs typeface="Times New Roman" panose="02020603050405020304" pitchFamily="18" charset="0"/>
              </a:rPr>
              <a:t> </a:t>
            </a:r>
            <a:endParaRPr lang="en-AU" sz="1500" dirty="0">
              <a:latin typeface="Garamond" panose="02020404030301010803"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15744F1-6CB9-4447-92D9-B136C406A2F4}"/>
              </a:ext>
            </a:extLst>
          </p:cNvPr>
          <p:cNvSpPr txBox="1"/>
          <p:nvPr/>
        </p:nvSpPr>
        <p:spPr>
          <a:xfrm>
            <a:off x="1559961" y="6063998"/>
            <a:ext cx="10130447" cy="353943"/>
          </a:xfrm>
          <a:prstGeom prst="rect">
            <a:avLst/>
          </a:prstGeom>
          <a:noFill/>
          <a:ln w="57150">
            <a:solidFill>
              <a:schemeClr val="accent2">
                <a:lumMod val="75000"/>
              </a:schemeClr>
            </a:solidFill>
          </a:ln>
        </p:spPr>
        <p:txBody>
          <a:bodyPr wrap="square" rtlCol="0">
            <a:spAutoFit/>
          </a:bodyPr>
          <a:lstStyle/>
          <a:p>
            <a:r>
              <a:rPr lang="en-AU" sz="1700" b="1" i="1" dirty="0">
                <a:latin typeface="Garamond" panose="02020404030301010803" pitchFamily="18" charset="0"/>
                <a:cs typeface="Times New Roman" panose="02020603050405020304" pitchFamily="18" charset="0"/>
              </a:rPr>
              <a:t>Sunland</a:t>
            </a:r>
            <a:r>
              <a:rPr lang="en-AU" sz="1700" dirty="0">
                <a:latin typeface="Garamond" panose="02020404030301010803" pitchFamily="18" charset="0"/>
                <a:cs typeface="Times New Roman" panose="02020603050405020304" pitchFamily="18" charset="0"/>
              </a:rPr>
              <a:t> has been subsequently applied in </a:t>
            </a:r>
            <a:r>
              <a:rPr lang="en-US" sz="1700" b="1" i="1" dirty="0">
                <a:effectLst/>
                <a:latin typeface="Garamond" panose="02020404030301010803" pitchFamily="18" charset="0"/>
                <a:cs typeface="Times New Roman" panose="02020603050405020304" pitchFamily="18" charset="0"/>
              </a:rPr>
              <a:t>Noosa Council v </a:t>
            </a:r>
            <a:r>
              <a:rPr lang="en-US" sz="1700" b="1" i="1" dirty="0" err="1">
                <a:effectLst/>
                <a:latin typeface="Garamond" panose="02020404030301010803" pitchFamily="18" charset="0"/>
                <a:cs typeface="Times New Roman" panose="02020603050405020304" pitchFamily="18" charset="0"/>
              </a:rPr>
              <a:t>Cordwell</a:t>
            </a:r>
            <a:r>
              <a:rPr lang="en-US" sz="1700" b="1" i="1" dirty="0">
                <a:effectLst/>
                <a:latin typeface="Garamond" panose="02020404030301010803" pitchFamily="18" charset="0"/>
                <a:cs typeface="Times New Roman" panose="02020603050405020304" pitchFamily="18" charset="0"/>
              </a:rPr>
              <a:t> Resources Pty Ltd &amp; </a:t>
            </a:r>
            <a:r>
              <a:rPr lang="en-US" sz="1700" b="1" i="1" dirty="0" err="1">
                <a:effectLst/>
                <a:latin typeface="Garamond" panose="02020404030301010803" pitchFamily="18" charset="0"/>
                <a:cs typeface="Times New Roman" panose="02020603050405020304" pitchFamily="18" charset="0"/>
              </a:rPr>
              <a:t>Ors</a:t>
            </a:r>
            <a:r>
              <a:rPr lang="en-US" sz="1700" b="1" i="1" dirty="0">
                <a:latin typeface="Garamond" panose="02020404030301010803" pitchFamily="18" charset="0"/>
                <a:cs typeface="Times New Roman" panose="02020603050405020304" pitchFamily="18" charset="0"/>
              </a:rPr>
              <a:t> </a:t>
            </a:r>
            <a:r>
              <a:rPr lang="en-AU" sz="1700" b="1" i="0" dirty="0">
                <a:effectLst/>
                <a:latin typeface="Garamond" panose="02020404030301010803" pitchFamily="18" charset="0"/>
                <a:cs typeface="Times New Roman" panose="02020603050405020304" pitchFamily="18" charset="0"/>
              </a:rPr>
              <a:t>[2021] QPEC 67</a:t>
            </a:r>
            <a:endParaRPr lang="en-AU" sz="1700" dirty="0"/>
          </a:p>
        </p:txBody>
      </p:sp>
      <p:pic>
        <p:nvPicPr>
          <p:cNvPr id="5" name="Graphic 4" descr="Megaphone1 with solid fill">
            <a:extLst>
              <a:ext uri="{FF2B5EF4-FFF2-40B4-BE49-F238E27FC236}">
                <a16:creationId xmlns:a16="http://schemas.microsoft.com/office/drawing/2014/main" id="{2F923E97-4A87-4D52-867D-F31CC49498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6360" y="5664648"/>
            <a:ext cx="576322" cy="576322"/>
          </a:xfrm>
          <a:prstGeom prst="rect">
            <a:avLst/>
          </a:prstGeom>
          <a:effectLst>
            <a:reflection blurRad="6350" stA="50000" endA="300" endPos="90000" dir="5400000" sy="-100000" algn="bl" rotWithShape="0"/>
          </a:effectLst>
        </p:spPr>
      </p:pic>
    </p:spTree>
    <p:extLst>
      <p:ext uri="{BB962C8B-B14F-4D97-AF65-F5344CB8AC3E}">
        <p14:creationId xmlns:p14="http://schemas.microsoft.com/office/powerpoint/2010/main" val="2329898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CF49D12A-443A-4059-A7A3-4915249F7CC3}"/>
              </a:ext>
            </a:extLst>
          </p:cNvPr>
          <p:cNvSpPr>
            <a:spLocks noGrp="1"/>
          </p:cNvSpPr>
          <p:nvPr>
            <p:ph type="title"/>
          </p:nvPr>
        </p:nvSpPr>
        <p:spPr>
          <a:xfrm>
            <a:off x="2399234" y="2073715"/>
            <a:ext cx="6935759" cy="2993042"/>
          </a:xfrm>
        </p:spPr>
        <p:txBody>
          <a:bodyPr vert="horz" lIns="91440" tIns="45720" rIns="91440" bIns="45720" rtlCol="0" anchor="ctr">
            <a:normAutofit/>
          </a:bodyPr>
          <a:lstStyle/>
          <a:p>
            <a:pPr algn="ctr"/>
            <a:r>
              <a:rPr lang="en-US" sz="4000" b="1" kern="1200">
                <a:solidFill>
                  <a:schemeClr val="bg1"/>
                </a:solidFill>
                <a:latin typeface="Garamond" panose="02020404030301010803" pitchFamily="18" charset="0"/>
              </a:rPr>
              <a:t>BIBLIOGRAPHY</a:t>
            </a:r>
          </a:p>
        </p:txBody>
      </p:sp>
      <p:sp>
        <p:nvSpPr>
          <p:cNvPr id="9" name="Rectangle 8">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98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2A96D-B871-4117-B038-0E471C5A4766}"/>
              </a:ext>
            </a:extLst>
          </p:cNvPr>
          <p:cNvSpPr>
            <a:spLocks noGrp="1"/>
          </p:cNvSpPr>
          <p:nvPr>
            <p:ph type="title"/>
          </p:nvPr>
        </p:nvSpPr>
        <p:spPr>
          <a:xfrm>
            <a:off x="838200" y="180456"/>
            <a:ext cx="10515600" cy="658178"/>
          </a:xfrm>
        </p:spPr>
        <p:txBody>
          <a:bodyPr>
            <a:normAutofit/>
          </a:bodyPr>
          <a:lstStyle/>
          <a:p>
            <a:r>
              <a:rPr lang="en-US" sz="2200" b="1" dirty="0">
                <a:latin typeface="Garamond" panose="02020404030301010803" pitchFamily="18" charset="0"/>
              </a:rPr>
              <a:t>REFERENCES</a:t>
            </a:r>
            <a:endParaRPr lang="en-AU" sz="2200" b="1" dirty="0">
              <a:latin typeface="Garamond" panose="02020404030301010803" pitchFamily="18" charset="0"/>
            </a:endParaRPr>
          </a:p>
        </p:txBody>
      </p:sp>
      <p:sp>
        <p:nvSpPr>
          <p:cNvPr id="3" name="Content Placeholder 2">
            <a:extLst>
              <a:ext uri="{FF2B5EF4-FFF2-40B4-BE49-F238E27FC236}">
                <a16:creationId xmlns:a16="http://schemas.microsoft.com/office/drawing/2014/main" id="{495FA9E6-5166-41CF-84AF-17EA31FC918F}"/>
              </a:ext>
            </a:extLst>
          </p:cNvPr>
          <p:cNvSpPr>
            <a:spLocks noGrp="1"/>
          </p:cNvSpPr>
          <p:nvPr>
            <p:ph idx="1"/>
          </p:nvPr>
        </p:nvSpPr>
        <p:spPr>
          <a:xfrm>
            <a:off x="838200" y="687657"/>
            <a:ext cx="10515600" cy="1325563"/>
          </a:xfrm>
        </p:spPr>
        <p:txBody>
          <a:bodyPr>
            <a:normAutofit/>
          </a:bodyPr>
          <a:lstStyle/>
          <a:p>
            <a:r>
              <a:rPr lang="en-US" sz="1200" dirty="0">
                <a:latin typeface="Garamond" panose="02020404030301010803" pitchFamily="18" charset="0"/>
                <a:cs typeface="Times New Roman" panose="02020603050405020304" pitchFamily="18" charset="0"/>
              </a:rPr>
              <a:t>The following article was of significant assistance: </a:t>
            </a:r>
            <a:r>
              <a:rPr lang="en-US" sz="1200" dirty="0">
                <a:solidFill>
                  <a:srgbClr val="0563C1"/>
                </a:solidFill>
                <a:latin typeface="Garamond" panose="02020404030301010803"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10 GOLDEN RULES ON CONDITIONS (pvlaw.com.au)</a:t>
            </a:r>
            <a:endParaRPr lang="en-US" sz="1200" dirty="0">
              <a:latin typeface="Garamond" panose="02020404030301010803" pitchFamily="18" charset="0"/>
              <a:cs typeface="Times New Roman" panose="02020603050405020304" pitchFamily="18" charset="0"/>
            </a:endParaRPr>
          </a:p>
          <a:p>
            <a:r>
              <a:rPr lang="en-US" sz="1200" dirty="0">
                <a:latin typeface="Garamond" panose="02020404030301010803" pitchFamily="18" charset="0"/>
                <a:cs typeface="Times New Roman" panose="02020603050405020304" pitchFamily="18" charset="0"/>
              </a:rPr>
              <a:t>The following articles were of general assistance: </a:t>
            </a:r>
          </a:p>
          <a:p>
            <a:pPr lvl="1"/>
            <a:r>
              <a:rPr lang="en-US" sz="1200" dirty="0">
                <a:latin typeface="Garamond" panose="02020404030301010803" pitchFamily="18" charset="0"/>
                <a:cs typeface="Times New Roman" panose="02020603050405020304" pitchFamily="18" charset="0"/>
                <a:hlinkClick r:id="rId3"/>
              </a:rPr>
              <a:t>High Court states important principles for construing statutory approvals | Higgins Chambers</a:t>
            </a:r>
            <a:endParaRPr lang="en-US" sz="1200" dirty="0">
              <a:latin typeface="Garamond" panose="02020404030301010803" pitchFamily="18" charset="0"/>
              <a:cs typeface="Times New Roman" panose="02020603050405020304" pitchFamily="18" charset="0"/>
            </a:endParaRPr>
          </a:p>
          <a:p>
            <a:pPr lvl="1"/>
            <a:r>
              <a:rPr lang="en-US" sz="1200" dirty="0">
                <a:latin typeface="Garamond" panose="02020404030301010803" pitchFamily="18" charset="0"/>
                <a:cs typeface="Times New Roman" panose="02020603050405020304" pitchFamily="18" charset="0"/>
                <a:hlinkClick r:id="rId4"/>
              </a:rPr>
              <a:t>Interpreting Development Approvals | McCullough Robertson Lawyers</a:t>
            </a:r>
            <a:endParaRPr lang="en-US" sz="1200" dirty="0">
              <a:latin typeface="Garamond" panose="02020404030301010803" pitchFamily="18" charset="0"/>
              <a:cs typeface="Times New Roman" panose="02020603050405020304" pitchFamily="18" charset="0"/>
            </a:endParaRPr>
          </a:p>
          <a:p>
            <a:pPr lvl="1"/>
            <a:r>
              <a:rPr lang="en-US" sz="1200" dirty="0">
                <a:latin typeface="Garamond" panose="02020404030301010803" pitchFamily="18" charset="0"/>
                <a:cs typeface="Times New Roman" panose="02020603050405020304" pitchFamily="18" charset="0"/>
                <a:hlinkClick r:id="rId5"/>
              </a:rPr>
              <a:t>Dentons - No power to amend a modification application – AQC Dartbrook case</a:t>
            </a:r>
            <a:endParaRPr lang="en-US" sz="1200" dirty="0">
              <a:latin typeface="Garamond" panose="02020404030301010803" pitchFamily="18" charset="0"/>
              <a:cs typeface="Times New Roman" panose="02020603050405020304" pitchFamily="18" charset="0"/>
            </a:endParaRPr>
          </a:p>
          <a:p>
            <a:pPr marL="0" indent="0">
              <a:buNone/>
            </a:pPr>
            <a:endParaRPr lang="en-AU" sz="1400" b="1" dirty="0">
              <a:latin typeface="Garamond" panose="02020404030301010803"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6D098F72-5084-4666-884C-96BD9ED68DBC}"/>
              </a:ext>
            </a:extLst>
          </p:cNvPr>
          <p:cNvSpPr txBox="1">
            <a:spLocks/>
          </p:cNvSpPr>
          <p:nvPr/>
        </p:nvSpPr>
        <p:spPr>
          <a:xfrm>
            <a:off x="838200" y="2008333"/>
            <a:ext cx="4471555" cy="6188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latin typeface="Garamond" panose="02020404030301010803" pitchFamily="18" charset="0"/>
                <a:cs typeface="Times New Roman" panose="02020603050405020304" pitchFamily="18" charset="0"/>
              </a:rPr>
              <a:t>INDEX OF AUTHORITIES</a:t>
            </a:r>
            <a:endParaRPr lang="en-AU" sz="2200" dirty="0">
              <a:latin typeface="Garamond" panose="02020404030301010803" pitchFamily="18" charset="0"/>
            </a:endParaRPr>
          </a:p>
        </p:txBody>
      </p:sp>
      <p:graphicFrame>
        <p:nvGraphicFramePr>
          <p:cNvPr id="5" name="Table 4">
            <a:extLst>
              <a:ext uri="{FF2B5EF4-FFF2-40B4-BE49-F238E27FC236}">
                <a16:creationId xmlns:a16="http://schemas.microsoft.com/office/drawing/2014/main" id="{034C0463-CCA8-4264-9FBB-28A15BDA8575}"/>
              </a:ext>
            </a:extLst>
          </p:cNvPr>
          <p:cNvGraphicFramePr>
            <a:graphicFrameLocks noGrp="1"/>
          </p:cNvGraphicFramePr>
          <p:nvPr>
            <p:extLst>
              <p:ext uri="{D42A27DB-BD31-4B8C-83A1-F6EECF244321}">
                <p14:modId xmlns:p14="http://schemas.microsoft.com/office/powerpoint/2010/main" val="2470653387"/>
              </p:ext>
            </p:extLst>
          </p:nvPr>
        </p:nvGraphicFramePr>
        <p:xfrm>
          <a:off x="838200" y="2520421"/>
          <a:ext cx="8763000" cy="4211320"/>
        </p:xfrm>
        <a:graphic>
          <a:graphicData uri="http://schemas.openxmlformats.org/drawingml/2006/table">
            <a:tbl>
              <a:tblPr firstRow="1" bandRow="1">
                <a:tableStyleId>{073A0DAA-6AF3-43AB-8588-CEC1D06C72B9}</a:tableStyleId>
              </a:tblPr>
              <a:tblGrid>
                <a:gridCol w="6965373">
                  <a:extLst>
                    <a:ext uri="{9D8B030D-6E8A-4147-A177-3AD203B41FA5}">
                      <a16:colId xmlns:a16="http://schemas.microsoft.com/office/drawing/2014/main" val="1315886596"/>
                    </a:ext>
                  </a:extLst>
                </a:gridCol>
                <a:gridCol w="1797627">
                  <a:extLst>
                    <a:ext uri="{9D8B030D-6E8A-4147-A177-3AD203B41FA5}">
                      <a16:colId xmlns:a16="http://schemas.microsoft.com/office/drawing/2014/main" val="3686500307"/>
                    </a:ext>
                  </a:extLst>
                </a:gridCol>
              </a:tblGrid>
              <a:tr h="370840">
                <a:tc>
                  <a:txBody>
                    <a:bodyPr/>
                    <a:lstStyle/>
                    <a:p>
                      <a:r>
                        <a:rPr lang="en-US" sz="1200" dirty="0">
                          <a:latin typeface="Garamond" panose="02020404030301010803" pitchFamily="18" charset="0"/>
                        </a:rPr>
                        <a:t>Authority</a:t>
                      </a:r>
                      <a:endParaRPr lang="en-AU" sz="1200" dirty="0">
                        <a:latin typeface="Garamond" panose="02020404030301010803" pitchFamily="18" charset="0"/>
                      </a:endParaRPr>
                    </a:p>
                  </a:txBody>
                  <a:tcPr/>
                </a:tc>
                <a:tc>
                  <a:txBody>
                    <a:bodyPr/>
                    <a:lstStyle/>
                    <a:p>
                      <a:r>
                        <a:rPr lang="en-US" sz="1200" dirty="0">
                          <a:latin typeface="Garamond" panose="02020404030301010803" pitchFamily="18" charset="0"/>
                        </a:rPr>
                        <a:t>Slide(s) referenced at</a:t>
                      </a:r>
                      <a:endParaRPr lang="en-AU" sz="1200" dirty="0">
                        <a:latin typeface="Garamond" panose="02020404030301010803" pitchFamily="18" charset="0"/>
                      </a:endParaRPr>
                    </a:p>
                  </a:txBody>
                  <a:tcPr/>
                </a:tc>
                <a:extLst>
                  <a:ext uri="{0D108BD9-81ED-4DB2-BD59-A6C34878D82A}">
                    <a16:rowId xmlns:a16="http://schemas.microsoft.com/office/drawing/2014/main" val="3744347247"/>
                  </a:ext>
                </a:extLst>
              </a:tr>
              <a:tr h="210280">
                <a:tc>
                  <a:txBody>
                    <a:bodyPr/>
                    <a:lstStyle/>
                    <a:p>
                      <a:r>
                        <a:rPr lang="en-US" sz="1200" b="1" dirty="0">
                          <a:latin typeface="Garamond" panose="02020404030301010803" pitchFamily="18" charset="0"/>
                        </a:rPr>
                        <a:t>Legislation</a:t>
                      </a:r>
                      <a:endParaRPr lang="en-AU" sz="1200" b="1" dirty="0">
                        <a:latin typeface="Garamond" panose="02020404030301010803" pitchFamily="18" charset="0"/>
                      </a:endParaRPr>
                    </a:p>
                  </a:txBody>
                  <a:tcPr>
                    <a:solidFill>
                      <a:schemeClr val="accent3">
                        <a:lumMod val="60000"/>
                        <a:lumOff val="40000"/>
                      </a:schemeClr>
                    </a:solidFill>
                  </a:tcPr>
                </a:tc>
                <a:tc>
                  <a:txBody>
                    <a:bodyPr/>
                    <a:lstStyle/>
                    <a:p>
                      <a:endParaRPr lang="en-AU" sz="1200" dirty="0">
                        <a:latin typeface="Garamond" panose="02020404030301010803" pitchFamily="18" charset="0"/>
                      </a:endParaRPr>
                    </a:p>
                  </a:txBody>
                  <a:tcPr>
                    <a:solidFill>
                      <a:schemeClr val="accent3">
                        <a:lumMod val="60000"/>
                        <a:lumOff val="40000"/>
                      </a:schemeClr>
                    </a:solidFill>
                  </a:tcPr>
                </a:tc>
                <a:extLst>
                  <a:ext uri="{0D108BD9-81ED-4DB2-BD59-A6C34878D82A}">
                    <a16:rowId xmlns:a16="http://schemas.microsoft.com/office/drawing/2014/main" val="1288772936"/>
                  </a:ext>
                </a:extLst>
              </a:tr>
              <a:tr h="244686">
                <a:tc>
                  <a:txBody>
                    <a:bodyPr/>
                    <a:lstStyle/>
                    <a:p>
                      <a:r>
                        <a:rPr lang="en-US" sz="1200" b="0" i="1" dirty="0">
                          <a:latin typeface="Garamond" panose="02020404030301010803" pitchFamily="18" charset="0"/>
                        </a:rPr>
                        <a:t>Environmental Planning and Assessment Act 1979 </a:t>
                      </a:r>
                      <a:r>
                        <a:rPr lang="en-US" sz="1200" b="0" dirty="0">
                          <a:latin typeface="Garamond" panose="02020404030301010803" pitchFamily="18" charset="0"/>
                        </a:rPr>
                        <a:t>(NSW)</a:t>
                      </a:r>
                      <a:endParaRPr lang="en-AU" sz="1200" b="0" dirty="0">
                        <a:latin typeface="Garamond" panose="02020404030301010803" pitchFamily="18" charset="0"/>
                      </a:endParaRPr>
                    </a:p>
                  </a:txBody>
                  <a:tcPr>
                    <a:solidFill>
                      <a:schemeClr val="accent3">
                        <a:lumMod val="20000"/>
                        <a:lumOff val="80000"/>
                      </a:schemeClr>
                    </a:solidFill>
                  </a:tcPr>
                </a:tc>
                <a:tc>
                  <a:txBody>
                    <a:bodyPr/>
                    <a:lstStyle/>
                    <a:p>
                      <a:r>
                        <a:rPr lang="en-US" sz="1200" b="0" dirty="0">
                          <a:latin typeface="Garamond" panose="02020404030301010803" pitchFamily="18" charset="0"/>
                        </a:rPr>
                        <a:t>8, 10</a:t>
                      </a:r>
                      <a:endParaRPr lang="en-AU" sz="1200" b="0" dirty="0">
                        <a:latin typeface="Garamond" panose="02020404030301010803" pitchFamily="18" charset="0"/>
                      </a:endParaRPr>
                    </a:p>
                  </a:txBody>
                  <a:tcPr>
                    <a:solidFill>
                      <a:schemeClr val="accent3">
                        <a:lumMod val="20000"/>
                        <a:lumOff val="80000"/>
                      </a:schemeClr>
                    </a:solidFill>
                  </a:tcPr>
                </a:tc>
                <a:extLst>
                  <a:ext uri="{0D108BD9-81ED-4DB2-BD59-A6C34878D82A}">
                    <a16:rowId xmlns:a16="http://schemas.microsoft.com/office/drawing/2014/main" val="1360502320"/>
                  </a:ext>
                </a:extLst>
              </a:tr>
              <a:tr h="0">
                <a:tc>
                  <a:txBody>
                    <a:bodyPr/>
                    <a:lstStyle/>
                    <a:p>
                      <a:r>
                        <a:rPr lang="en-US" sz="1200" b="0" i="1" dirty="0">
                          <a:latin typeface="Garamond" panose="02020404030301010803" pitchFamily="18" charset="0"/>
                        </a:rPr>
                        <a:t>Land and Environment Court Act 1979 </a:t>
                      </a:r>
                      <a:r>
                        <a:rPr lang="en-US" sz="1200" b="0" dirty="0">
                          <a:latin typeface="Garamond" panose="02020404030301010803" pitchFamily="18" charset="0"/>
                        </a:rPr>
                        <a:t>(NSW) </a:t>
                      </a:r>
                      <a:endParaRPr lang="en-AU" sz="1200" b="0" dirty="0">
                        <a:latin typeface="Garamond" panose="02020404030301010803" pitchFamily="18" charset="0"/>
                      </a:endParaRPr>
                    </a:p>
                  </a:txBody>
                  <a:tcPr>
                    <a:solidFill>
                      <a:schemeClr val="accent3">
                        <a:lumMod val="20000"/>
                        <a:lumOff val="80000"/>
                      </a:schemeClr>
                    </a:solidFill>
                  </a:tcPr>
                </a:tc>
                <a:tc>
                  <a:txBody>
                    <a:bodyPr/>
                    <a:lstStyle/>
                    <a:p>
                      <a:r>
                        <a:rPr lang="en-US" sz="1200" b="0" dirty="0">
                          <a:latin typeface="Garamond" panose="02020404030301010803" pitchFamily="18" charset="0"/>
                        </a:rPr>
                        <a:t>10</a:t>
                      </a:r>
                      <a:endParaRPr lang="en-AU" sz="1200" b="0" dirty="0">
                        <a:latin typeface="Garamond" panose="02020404030301010803" pitchFamily="18" charset="0"/>
                      </a:endParaRPr>
                    </a:p>
                  </a:txBody>
                  <a:tcPr>
                    <a:solidFill>
                      <a:schemeClr val="accent3">
                        <a:lumMod val="20000"/>
                        <a:lumOff val="80000"/>
                      </a:schemeClr>
                    </a:solidFill>
                  </a:tcPr>
                </a:tc>
                <a:extLst>
                  <a:ext uri="{0D108BD9-81ED-4DB2-BD59-A6C34878D82A}">
                    <a16:rowId xmlns:a16="http://schemas.microsoft.com/office/drawing/2014/main" val="673469488"/>
                  </a:ext>
                </a:extLst>
              </a:tr>
              <a:tr h="0">
                <a:tc>
                  <a:txBody>
                    <a:bodyPr/>
                    <a:lstStyle/>
                    <a:p>
                      <a:r>
                        <a:rPr lang="en-US" sz="1200" b="0" i="1" dirty="0">
                          <a:latin typeface="Garamond" panose="02020404030301010803" pitchFamily="18" charset="0"/>
                        </a:rPr>
                        <a:t>Real Property Act 1900 </a:t>
                      </a:r>
                      <a:r>
                        <a:rPr lang="en-US" sz="1200" b="0" dirty="0">
                          <a:latin typeface="Garamond" panose="02020404030301010803" pitchFamily="18" charset="0"/>
                        </a:rPr>
                        <a:t>(NSW)</a:t>
                      </a:r>
                      <a:endParaRPr lang="en-AU" sz="1200" b="0" dirty="0">
                        <a:latin typeface="Garamond" panose="02020404030301010803" pitchFamily="18" charset="0"/>
                      </a:endParaRPr>
                    </a:p>
                  </a:txBody>
                  <a:tcPr>
                    <a:solidFill>
                      <a:schemeClr val="accent3">
                        <a:lumMod val="20000"/>
                        <a:lumOff val="80000"/>
                      </a:schemeClr>
                    </a:solidFill>
                  </a:tcPr>
                </a:tc>
                <a:tc>
                  <a:txBody>
                    <a:bodyPr/>
                    <a:lstStyle/>
                    <a:p>
                      <a:r>
                        <a:rPr lang="en-US" sz="1200" b="0" dirty="0">
                          <a:latin typeface="Garamond" panose="02020404030301010803" pitchFamily="18" charset="0"/>
                        </a:rPr>
                        <a:t>5</a:t>
                      </a:r>
                      <a:endParaRPr lang="en-AU" sz="1200" b="0" dirty="0">
                        <a:latin typeface="Garamond" panose="02020404030301010803" pitchFamily="18" charset="0"/>
                      </a:endParaRPr>
                    </a:p>
                  </a:txBody>
                  <a:tcPr>
                    <a:solidFill>
                      <a:schemeClr val="accent3">
                        <a:lumMod val="20000"/>
                        <a:lumOff val="80000"/>
                      </a:schemeClr>
                    </a:solidFill>
                  </a:tcPr>
                </a:tc>
                <a:extLst>
                  <a:ext uri="{0D108BD9-81ED-4DB2-BD59-A6C34878D82A}">
                    <a16:rowId xmlns:a16="http://schemas.microsoft.com/office/drawing/2014/main" val="81676675"/>
                  </a:ext>
                </a:extLst>
              </a:tr>
              <a:tr h="0">
                <a:tc>
                  <a:txBody>
                    <a:bodyPr/>
                    <a:lstStyle/>
                    <a:p>
                      <a:r>
                        <a:rPr lang="en-US" sz="1200" b="1" dirty="0">
                          <a:latin typeface="Garamond" panose="02020404030301010803" pitchFamily="18" charset="0"/>
                        </a:rPr>
                        <a:t>Cases</a:t>
                      </a:r>
                      <a:endParaRPr lang="en-AU" sz="1200" b="1" dirty="0">
                        <a:latin typeface="Garamond" panose="02020404030301010803" pitchFamily="18" charset="0"/>
                      </a:endParaRPr>
                    </a:p>
                  </a:txBody>
                  <a:tcPr>
                    <a:solidFill>
                      <a:schemeClr val="accent3">
                        <a:lumMod val="60000"/>
                        <a:lumOff val="40000"/>
                      </a:schemeClr>
                    </a:solidFill>
                  </a:tcPr>
                </a:tc>
                <a:tc>
                  <a:txBody>
                    <a:bodyPr/>
                    <a:lstStyle/>
                    <a:p>
                      <a:endParaRPr lang="en-AU" sz="1200" b="0" dirty="0">
                        <a:latin typeface="Garamond" panose="02020404030301010803" pitchFamily="18" charset="0"/>
                      </a:endParaRPr>
                    </a:p>
                  </a:txBody>
                  <a:tcPr>
                    <a:solidFill>
                      <a:schemeClr val="bg1">
                        <a:lumMod val="75000"/>
                      </a:schemeClr>
                    </a:solidFill>
                  </a:tcPr>
                </a:tc>
                <a:extLst>
                  <a:ext uri="{0D108BD9-81ED-4DB2-BD59-A6C34878D82A}">
                    <a16:rowId xmlns:a16="http://schemas.microsoft.com/office/drawing/2014/main" val="2350215935"/>
                  </a:ext>
                </a:extLst>
              </a:tr>
              <a:tr h="0">
                <a:tc>
                  <a:txBody>
                    <a:bodyPr/>
                    <a:lstStyle/>
                    <a:p>
                      <a:r>
                        <a:rPr lang="en-AU" sz="1200" b="0" i="1" dirty="0">
                          <a:effectLst/>
                          <a:latin typeface="Garamond" panose="02020404030301010803" pitchFamily="18" charset="0"/>
                          <a:ea typeface="DengXian" panose="02010600030101010101" pitchFamily="2" charset="-122"/>
                          <a:cs typeface="Arial" panose="020B0604020202020204" pitchFamily="34" charset="0"/>
                        </a:rPr>
                        <a:t>AQC Dartbrook Management P/L v Minister for Planning </a:t>
                      </a:r>
                      <a:r>
                        <a:rPr lang="en-AU" sz="1200" b="0" dirty="0">
                          <a:effectLst/>
                          <a:latin typeface="Garamond" panose="02020404030301010803" pitchFamily="18" charset="0"/>
                          <a:ea typeface="DengXian" panose="02010600030101010101" pitchFamily="2" charset="-122"/>
                          <a:cs typeface="Arial" panose="020B0604020202020204" pitchFamily="34" charset="0"/>
                        </a:rPr>
                        <a:t>[2021] NSWCA 112</a:t>
                      </a:r>
                      <a:endParaRPr lang="en-US" sz="1200" b="0" i="1" dirty="0">
                        <a:latin typeface="Garamond" panose="02020404030301010803" pitchFamily="18" charset="0"/>
                      </a:endParaRPr>
                    </a:p>
                  </a:txBody>
                  <a:tcPr>
                    <a:solidFill>
                      <a:schemeClr val="accent3">
                        <a:lumMod val="20000"/>
                        <a:lumOff val="80000"/>
                      </a:schemeClr>
                    </a:solidFill>
                  </a:tcPr>
                </a:tc>
                <a:tc>
                  <a:txBody>
                    <a:bodyPr/>
                    <a:lstStyle/>
                    <a:p>
                      <a:r>
                        <a:rPr lang="en-US" sz="1200" b="0" dirty="0">
                          <a:latin typeface="Garamond" panose="02020404030301010803" pitchFamily="18" charset="0"/>
                        </a:rPr>
                        <a:t>12</a:t>
                      </a:r>
                      <a:endParaRPr lang="en-AU" sz="1200" b="0" dirty="0">
                        <a:latin typeface="Garamond" panose="02020404030301010803" pitchFamily="18" charset="0"/>
                      </a:endParaRPr>
                    </a:p>
                  </a:txBody>
                  <a:tcPr>
                    <a:solidFill>
                      <a:schemeClr val="accent3">
                        <a:lumMod val="20000"/>
                        <a:lumOff val="80000"/>
                      </a:schemeClr>
                    </a:solidFill>
                  </a:tcPr>
                </a:tc>
                <a:extLst>
                  <a:ext uri="{0D108BD9-81ED-4DB2-BD59-A6C34878D82A}">
                    <a16:rowId xmlns:a16="http://schemas.microsoft.com/office/drawing/2014/main" val="2800296180"/>
                  </a:ext>
                </a:extLst>
              </a:tr>
              <a:tr h="0">
                <a:tc>
                  <a:txBody>
                    <a:bodyPr/>
                    <a:lstStyle/>
                    <a:p>
                      <a:r>
                        <a:rPr lang="en-AU" sz="1200" b="0" i="1" dirty="0">
                          <a:effectLst/>
                          <a:latin typeface="Garamond" panose="02020404030301010803" pitchFamily="18" charset="0"/>
                        </a:rPr>
                        <a:t>Biotechnology Australia Pty Ltd v Pace </a:t>
                      </a:r>
                      <a:r>
                        <a:rPr lang="en-AU" sz="1200" b="0" dirty="0">
                          <a:effectLst/>
                          <a:latin typeface="Garamond" panose="02020404030301010803" pitchFamily="18" charset="0"/>
                        </a:rPr>
                        <a:t>(1988) 15 NSWLR 130</a:t>
                      </a:r>
                      <a:endParaRPr lang="en-US" sz="1200" b="0" i="1" dirty="0">
                        <a:latin typeface="Garamond" panose="02020404030301010803" pitchFamily="18" charset="0"/>
                      </a:endParaRPr>
                    </a:p>
                  </a:txBody>
                  <a:tcPr>
                    <a:solidFill>
                      <a:schemeClr val="accent3">
                        <a:lumMod val="20000"/>
                        <a:lumOff val="80000"/>
                      </a:schemeClr>
                    </a:solidFill>
                  </a:tcPr>
                </a:tc>
                <a:tc>
                  <a:txBody>
                    <a:bodyPr/>
                    <a:lstStyle/>
                    <a:p>
                      <a:r>
                        <a:rPr lang="en-US" sz="1200" b="0" dirty="0">
                          <a:latin typeface="Garamond" panose="02020404030301010803" pitchFamily="18" charset="0"/>
                        </a:rPr>
                        <a:t>4</a:t>
                      </a:r>
                      <a:endParaRPr lang="en-AU" sz="1200" b="0" dirty="0">
                        <a:latin typeface="Garamond" panose="02020404030301010803" pitchFamily="18" charset="0"/>
                      </a:endParaRPr>
                    </a:p>
                  </a:txBody>
                  <a:tcPr>
                    <a:solidFill>
                      <a:schemeClr val="accent3">
                        <a:lumMod val="20000"/>
                        <a:lumOff val="80000"/>
                      </a:schemeClr>
                    </a:solidFill>
                  </a:tcPr>
                </a:tc>
                <a:extLst>
                  <a:ext uri="{0D108BD9-81ED-4DB2-BD59-A6C34878D82A}">
                    <a16:rowId xmlns:a16="http://schemas.microsoft.com/office/drawing/2014/main" val="105877361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latin typeface="Garamond" panose="02020404030301010803" pitchFamily="18" charset="0"/>
                        </a:rPr>
                        <a:t>Campbell </a:t>
                      </a:r>
                      <a:r>
                        <a:rPr lang="en-AU" sz="1200" b="0" i="1" dirty="0">
                          <a:latin typeface="Garamond" panose="02020404030301010803" pitchFamily="18" charset="0"/>
                        </a:rPr>
                        <a:t>V Hamilton </a:t>
                      </a:r>
                      <a:r>
                        <a:rPr lang="en-AU" sz="1200" b="0" dirty="0">
                          <a:latin typeface="Garamond" panose="02020404030301010803" pitchFamily="18" charset="0"/>
                        </a:rPr>
                        <a:t>[2019] NSWCA 22</a:t>
                      </a:r>
                    </a:p>
                  </a:txBody>
                  <a:tcPr>
                    <a:solidFill>
                      <a:schemeClr val="accent3">
                        <a:lumMod val="20000"/>
                        <a:lumOff val="80000"/>
                      </a:schemeClr>
                    </a:solidFill>
                  </a:tcPr>
                </a:tc>
                <a:tc>
                  <a:txBody>
                    <a:bodyPr/>
                    <a:lstStyle/>
                    <a:p>
                      <a:r>
                        <a:rPr lang="en-US" sz="1200" b="0" dirty="0">
                          <a:latin typeface="Garamond" panose="02020404030301010803" pitchFamily="18" charset="0"/>
                        </a:rPr>
                        <a:t>6</a:t>
                      </a:r>
                      <a:endParaRPr lang="en-AU" sz="1200" b="0" dirty="0">
                        <a:latin typeface="Garamond" panose="02020404030301010803" pitchFamily="18" charset="0"/>
                      </a:endParaRPr>
                    </a:p>
                  </a:txBody>
                  <a:tcPr>
                    <a:solidFill>
                      <a:schemeClr val="accent3">
                        <a:lumMod val="20000"/>
                        <a:lumOff val="80000"/>
                      </a:schemeClr>
                    </a:solidFill>
                  </a:tcPr>
                </a:tc>
                <a:extLst>
                  <a:ext uri="{0D108BD9-81ED-4DB2-BD59-A6C34878D82A}">
                    <a16:rowId xmlns:a16="http://schemas.microsoft.com/office/drawing/2014/main" val="1209114709"/>
                  </a:ext>
                </a:extLst>
              </a:tr>
              <a:tr h="0">
                <a:tc>
                  <a:txBody>
                    <a:bodyPr/>
                    <a:lstStyle/>
                    <a:p>
                      <a:r>
                        <a:rPr lang="en-AU" sz="1200" b="0" i="1" dirty="0">
                          <a:effectLst/>
                          <a:latin typeface="Garamond" panose="02020404030301010803" pitchFamily="18" charset="0"/>
                          <a:ea typeface="DengXian" panose="02010600030101010101" pitchFamily="2" charset="-122"/>
                        </a:rPr>
                        <a:t>Clare &amp; </a:t>
                      </a:r>
                      <a:r>
                        <a:rPr lang="en-AU" sz="1200" b="0" i="1" dirty="0" err="1">
                          <a:effectLst/>
                          <a:latin typeface="Garamond" panose="02020404030301010803" pitchFamily="18" charset="0"/>
                          <a:ea typeface="DengXian" panose="02010600030101010101" pitchFamily="2" charset="-122"/>
                        </a:rPr>
                        <a:t>Ors</a:t>
                      </a:r>
                      <a:r>
                        <a:rPr lang="en-AU" sz="1200" b="0" i="1" dirty="0">
                          <a:effectLst/>
                          <a:latin typeface="Garamond" panose="02020404030301010803" pitchFamily="18" charset="0"/>
                          <a:ea typeface="DengXian" panose="02010600030101010101" pitchFamily="2" charset="-122"/>
                        </a:rPr>
                        <a:t> v </a:t>
                      </a:r>
                      <a:r>
                        <a:rPr lang="en-AU" sz="1200" b="0" i="1" dirty="0" err="1">
                          <a:effectLst/>
                          <a:latin typeface="Garamond" panose="02020404030301010803" pitchFamily="18" charset="0"/>
                          <a:ea typeface="DengXian" panose="02010600030101010101" pitchFamily="2" charset="-122"/>
                        </a:rPr>
                        <a:t>Bedelis</a:t>
                      </a:r>
                      <a:r>
                        <a:rPr lang="en-AU" sz="1200" b="0" i="1" dirty="0">
                          <a:effectLst/>
                          <a:latin typeface="Garamond" panose="02020404030301010803" pitchFamily="18" charset="0"/>
                          <a:ea typeface="DengXian" panose="02010600030101010101" pitchFamily="2" charset="-122"/>
                        </a:rPr>
                        <a:t> </a:t>
                      </a:r>
                      <a:r>
                        <a:rPr lang="en-AU" sz="1200" b="0" dirty="0">
                          <a:effectLst/>
                          <a:latin typeface="Garamond" panose="02020404030301010803" pitchFamily="18" charset="0"/>
                          <a:ea typeface="DengXian" panose="02010600030101010101" pitchFamily="2" charset="-122"/>
                        </a:rPr>
                        <a:t>[2016] VSC 381</a:t>
                      </a:r>
                      <a:endParaRPr lang="en-US" sz="1200" b="0" i="1" dirty="0">
                        <a:latin typeface="Garamond" panose="02020404030301010803" pitchFamily="18" charset="0"/>
                      </a:endParaRPr>
                    </a:p>
                  </a:txBody>
                  <a:tcPr>
                    <a:solidFill>
                      <a:schemeClr val="accent3">
                        <a:lumMod val="20000"/>
                        <a:lumOff val="80000"/>
                      </a:schemeClr>
                    </a:solidFill>
                  </a:tcPr>
                </a:tc>
                <a:tc>
                  <a:txBody>
                    <a:bodyPr/>
                    <a:lstStyle/>
                    <a:p>
                      <a:r>
                        <a:rPr lang="en-US" sz="1200" b="0" dirty="0">
                          <a:latin typeface="Garamond" panose="02020404030301010803" pitchFamily="18" charset="0"/>
                        </a:rPr>
                        <a:t>4</a:t>
                      </a:r>
                      <a:endParaRPr lang="en-AU" sz="1200" b="0" dirty="0">
                        <a:latin typeface="Garamond" panose="02020404030301010803" pitchFamily="18" charset="0"/>
                      </a:endParaRPr>
                    </a:p>
                  </a:txBody>
                  <a:tcPr>
                    <a:solidFill>
                      <a:schemeClr val="accent3">
                        <a:lumMod val="20000"/>
                        <a:lumOff val="80000"/>
                      </a:schemeClr>
                    </a:solidFill>
                  </a:tcPr>
                </a:tc>
                <a:extLst>
                  <a:ext uri="{0D108BD9-81ED-4DB2-BD59-A6C34878D82A}">
                    <a16:rowId xmlns:a16="http://schemas.microsoft.com/office/drawing/2014/main" val="1683101895"/>
                  </a:ext>
                </a:extLst>
              </a:tr>
              <a:tr h="0">
                <a:tc>
                  <a:txBody>
                    <a:bodyPr/>
                    <a:lstStyle/>
                    <a:p>
                      <a:r>
                        <a:rPr lang="en-AU" sz="1200" b="0" i="1" dirty="0">
                          <a:effectLst/>
                          <a:latin typeface="Garamond" panose="02020404030301010803" pitchFamily="18" charset="0"/>
                          <a:ea typeface="DengXian" panose="02010600030101010101" pitchFamily="2" charset="-122"/>
                        </a:rPr>
                        <a:t>Clarence City Council v </a:t>
                      </a:r>
                      <a:r>
                        <a:rPr lang="en-AU" sz="1200" b="0" i="1" dirty="0" err="1">
                          <a:effectLst/>
                          <a:latin typeface="Garamond" panose="02020404030301010803" pitchFamily="18" charset="0"/>
                          <a:ea typeface="DengXian" panose="02010600030101010101" pitchFamily="2" charset="-122"/>
                        </a:rPr>
                        <a:t>Howlin</a:t>
                      </a:r>
                      <a:r>
                        <a:rPr lang="en-AU" sz="1200" b="0" dirty="0">
                          <a:effectLst/>
                          <a:latin typeface="Garamond" panose="02020404030301010803" pitchFamily="18" charset="0"/>
                          <a:ea typeface="DengXian" panose="02010600030101010101" pitchFamily="2" charset="-122"/>
                        </a:rPr>
                        <a:t> [2016] TASSC 61</a:t>
                      </a:r>
                      <a:endParaRPr lang="en-US" sz="1200" b="0" i="1" dirty="0">
                        <a:latin typeface="Garamond" panose="02020404030301010803" pitchFamily="18" charset="0"/>
                      </a:endParaRPr>
                    </a:p>
                  </a:txBody>
                  <a:tcPr>
                    <a:solidFill>
                      <a:schemeClr val="accent3">
                        <a:lumMod val="20000"/>
                        <a:lumOff val="80000"/>
                      </a:schemeClr>
                    </a:solidFill>
                  </a:tcPr>
                </a:tc>
                <a:tc>
                  <a:txBody>
                    <a:bodyPr/>
                    <a:lstStyle/>
                    <a:p>
                      <a:r>
                        <a:rPr lang="en-US" sz="1200" b="0" dirty="0">
                          <a:latin typeface="Garamond" panose="02020404030301010803" pitchFamily="18" charset="0"/>
                        </a:rPr>
                        <a:t>5</a:t>
                      </a:r>
                      <a:endParaRPr lang="en-AU" sz="1200" b="0" dirty="0">
                        <a:latin typeface="Garamond" panose="02020404030301010803" pitchFamily="18" charset="0"/>
                      </a:endParaRPr>
                    </a:p>
                  </a:txBody>
                  <a:tcPr>
                    <a:solidFill>
                      <a:schemeClr val="accent3">
                        <a:lumMod val="20000"/>
                        <a:lumOff val="80000"/>
                      </a:schemeClr>
                    </a:solidFill>
                  </a:tcPr>
                </a:tc>
                <a:extLst>
                  <a:ext uri="{0D108BD9-81ED-4DB2-BD59-A6C34878D82A}">
                    <a16:rowId xmlns:a16="http://schemas.microsoft.com/office/drawing/2014/main" val="3893781914"/>
                  </a:ext>
                </a:extLst>
              </a:tr>
              <a:tr h="0">
                <a:tc>
                  <a:txBody>
                    <a:bodyPr/>
                    <a:lstStyle/>
                    <a:p>
                      <a:r>
                        <a:rPr lang="en-AU" sz="1200" b="0" i="1" dirty="0">
                          <a:effectLst/>
                          <a:latin typeface="Garamond" panose="02020404030301010803" pitchFamily="18" charset="0"/>
                          <a:ea typeface="Times New Roman" panose="02020603050405020304" pitchFamily="18" charset="0"/>
                        </a:rPr>
                        <a:t>Currumbin Investments Pty Ltd v Body Corp Mitchell Park Parkwood </a:t>
                      </a:r>
                      <a:r>
                        <a:rPr lang="en-AU" sz="1200" b="0" dirty="0">
                          <a:effectLst/>
                          <a:latin typeface="Garamond" panose="02020404030301010803" pitchFamily="18" charset="0"/>
                          <a:ea typeface="Times New Roman" panose="02020603050405020304" pitchFamily="18" charset="0"/>
                        </a:rPr>
                        <a:t>CTS </a:t>
                      </a:r>
                      <a:r>
                        <a:rPr lang="en-AU" sz="1200" b="0" dirty="0">
                          <a:effectLst/>
                          <a:latin typeface="Garamond" panose="02020404030301010803" pitchFamily="18" charset="0"/>
                          <a:ea typeface="Times New Roman" panose="02020603050405020304" pitchFamily="18" charset="0"/>
                          <a:hlinkClick r:id="rId6" tooltip="Protected by Outlook: http://www.austlii.edu.au/au/cases/qld/QCA/2012/9.html. Click or tap to follow the link.">
                            <a:extLst>
                              <a:ext uri="{A12FA001-AC4F-418D-AE19-62706E023703}">
                                <ahyp:hlinkClr xmlns:ahyp="http://schemas.microsoft.com/office/drawing/2018/hyperlinkcolor" val="tx"/>
                              </a:ext>
                            </a:extLst>
                          </a:hlinkClick>
                        </a:rPr>
                        <a:t>[2012] QCA 9</a:t>
                      </a:r>
                      <a:r>
                        <a:rPr lang="en-AU" sz="1200" b="0" dirty="0">
                          <a:effectLst/>
                          <a:latin typeface="Garamond" panose="02020404030301010803" pitchFamily="18" charset="0"/>
                          <a:ea typeface="Times New Roman" panose="02020603050405020304" pitchFamily="18" charset="0"/>
                        </a:rPr>
                        <a:t> </a:t>
                      </a:r>
                      <a:endParaRPr lang="en-US" sz="1200" b="0" i="1" dirty="0">
                        <a:latin typeface="Garamond" panose="02020404030301010803" pitchFamily="18" charset="0"/>
                      </a:endParaRPr>
                    </a:p>
                  </a:txBody>
                  <a:tcPr>
                    <a:solidFill>
                      <a:schemeClr val="accent3">
                        <a:lumMod val="20000"/>
                        <a:lumOff val="80000"/>
                      </a:schemeClr>
                    </a:solidFill>
                  </a:tcPr>
                </a:tc>
                <a:tc>
                  <a:txBody>
                    <a:bodyPr/>
                    <a:lstStyle/>
                    <a:p>
                      <a:r>
                        <a:rPr lang="en-US" sz="1200" b="0" dirty="0">
                          <a:latin typeface="Garamond" panose="02020404030301010803" pitchFamily="18" charset="0"/>
                        </a:rPr>
                        <a:t>5</a:t>
                      </a:r>
                      <a:endParaRPr lang="en-AU" sz="1200" b="0" dirty="0">
                        <a:latin typeface="Garamond" panose="02020404030301010803" pitchFamily="18" charset="0"/>
                      </a:endParaRPr>
                    </a:p>
                  </a:txBody>
                  <a:tcPr>
                    <a:solidFill>
                      <a:schemeClr val="accent3">
                        <a:lumMod val="20000"/>
                        <a:lumOff val="80000"/>
                      </a:schemeClr>
                    </a:solidFill>
                  </a:tcPr>
                </a:tc>
                <a:extLst>
                  <a:ext uri="{0D108BD9-81ED-4DB2-BD59-A6C34878D82A}">
                    <a16:rowId xmlns:a16="http://schemas.microsoft.com/office/drawing/2014/main" val="3612494435"/>
                  </a:ext>
                </a:extLst>
              </a:tr>
              <a:tr h="0">
                <a:tc>
                  <a:txBody>
                    <a:bodyPr/>
                    <a:lstStyle/>
                    <a:p>
                      <a:r>
                        <a:rPr lang="en-US" sz="1200" b="0" i="1" dirty="0" err="1">
                          <a:latin typeface="Garamond" panose="02020404030301010803" pitchFamily="18" charset="0"/>
                        </a:rPr>
                        <a:t>Dogild</a:t>
                      </a:r>
                      <a:r>
                        <a:rPr lang="en-US" sz="1200" b="0" i="1" dirty="0">
                          <a:latin typeface="Garamond" panose="02020404030301010803" pitchFamily="18" charset="0"/>
                        </a:rPr>
                        <a:t> Pty Ltd v </a:t>
                      </a:r>
                      <a:r>
                        <a:rPr lang="en-US" sz="1200" b="0" i="1" dirty="0" err="1">
                          <a:latin typeface="Garamond" panose="02020404030301010803" pitchFamily="18" charset="0"/>
                        </a:rPr>
                        <a:t>Warringah</a:t>
                      </a:r>
                      <a:r>
                        <a:rPr lang="en-US" sz="1200" b="0" i="1" dirty="0">
                          <a:latin typeface="Garamond" panose="02020404030301010803" pitchFamily="18" charset="0"/>
                        </a:rPr>
                        <a:t> Council </a:t>
                      </a:r>
                      <a:r>
                        <a:rPr lang="en-US" sz="1200" b="0" dirty="0">
                          <a:latin typeface="Garamond" panose="02020404030301010803" pitchFamily="18" charset="0"/>
                        </a:rPr>
                        <a:t>(2009) 158 LGERA 429</a:t>
                      </a:r>
                      <a:endParaRPr lang="en-AU" sz="1200" b="0" i="0" dirty="0">
                        <a:latin typeface="Garamond" panose="02020404030301010803" pitchFamily="18" charset="0"/>
                      </a:endParaRPr>
                    </a:p>
                  </a:txBody>
                  <a:tcPr>
                    <a:solidFill>
                      <a:schemeClr val="accent3">
                        <a:lumMod val="20000"/>
                        <a:lumOff val="80000"/>
                      </a:schemeClr>
                    </a:solidFill>
                  </a:tcPr>
                </a:tc>
                <a:tc>
                  <a:txBody>
                    <a:bodyPr/>
                    <a:lstStyle/>
                    <a:p>
                      <a:r>
                        <a:rPr lang="en-US" sz="1200" b="0" dirty="0">
                          <a:latin typeface="Garamond" panose="02020404030301010803" pitchFamily="18" charset="0"/>
                        </a:rPr>
                        <a:t>3</a:t>
                      </a:r>
                      <a:endParaRPr lang="en-AU" sz="1200" b="0" dirty="0">
                        <a:latin typeface="Garamond" panose="02020404030301010803" pitchFamily="18" charset="0"/>
                      </a:endParaRPr>
                    </a:p>
                  </a:txBody>
                  <a:tcPr>
                    <a:solidFill>
                      <a:schemeClr val="accent3">
                        <a:lumMod val="20000"/>
                        <a:lumOff val="80000"/>
                      </a:schemeClr>
                    </a:solidFill>
                  </a:tcPr>
                </a:tc>
                <a:extLst>
                  <a:ext uri="{0D108BD9-81ED-4DB2-BD59-A6C34878D82A}">
                    <a16:rowId xmlns:a16="http://schemas.microsoft.com/office/drawing/2014/main" val="3675770853"/>
                  </a:ext>
                </a:extLst>
              </a:tr>
              <a:tr h="0">
                <a:tc>
                  <a:txBody>
                    <a:bodyPr/>
                    <a:lstStyle/>
                    <a:p>
                      <a:r>
                        <a:rPr lang="en-US" sz="1200" b="0" i="1" dirty="0">
                          <a:latin typeface="Garamond" panose="02020404030301010803" pitchFamily="18" charset="0"/>
                        </a:rPr>
                        <a:t>Duke Developments Australia 4 Pty Ltd v Sutherland Shire Council </a:t>
                      </a:r>
                      <a:r>
                        <a:rPr lang="en-US" sz="1200" b="0" dirty="0">
                          <a:latin typeface="Garamond" panose="02020404030301010803" pitchFamily="18" charset="0"/>
                        </a:rPr>
                        <a:t>[2021] NSWLEC 69</a:t>
                      </a:r>
                      <a:endParaRPr lang="en-AU" sz="1200" b="0" i="0" dirty="0">
                        <a:latin typeface="Garamond" panose="02020404030301010803" pitchFamily="18" charset="0"/>
                      </a:endParaRPr>
                    </a:p>
                  </a:txBody>
                  <a:tcPr>
                    <a:solidFill>
                      <a:schemeClr val="accent3">
                        <a:lumMod val="20000"/>
                        <a:lumOff val="80000"/>
                      </a:schemeClr>
                    </a:solidFill>
                  </a:tcPr>
                </a:tc>
                <a:tc>
                  <a:txBody>
                    <a:bodyPr/>
                    <a:lstStyle/>
                    <a:p>
                      <a:r>
                        <a:rPr lang="en-US" sz="1200" b="0" dirty="0">
                          <a:latin typeface="Garamond" panose="02020404030301010803" pitchFamily="18" charset="0"/>
                        </a:rPr>
                        <a:t>12</a:t>
                      </a:r>
                      <a:endParaRPr lang="en-AU" sz="1200" b="0" dirty="0">
                        <a:latin typeface="Garamond" panose="02020404030301010803" pitchFamily="18" charset="0"/>
                      </a:endParaRPr>
                    </a:p>
                  </a:txBody>
                  <a:tcPr>
                    <a:solidFill>
                      <a:schemeClr val="accent3">
                        <a:lumMod val="20000"/>
                        <a:lumOff val="80000"/>
                      </a:schemeClr>
                    </a:solidFill>
                  </a:tcPr>
                </a:tc>
                <a:extLst>
                  <a:ext uri="{0D108BD9-81ED-4DB2-BD59-A6C34878D82A}">
                    <a16:rowId xmlns:a16="http://schemas.microsoft.com/office/drawing/2014/main" val="2909735744"/>
                  </a:ext>
                </a:extLst>
              </a:tr>
              <a:tr h="0">
                <a:tc>
                  <a:txBody>
                    <a:bodyPr/>
                    <a:lstStyle/>
                    <a:p>
                      <a:r>
                        <a:rPr lang="en-AU" sz="1200" b="0" i="1" dirty="0" err="1">
                          <a:latin typeface="Garamond" panose="02020404030301010803" pitchFamily="18" charset="0"/>
                          <a:ea typeface="DengXian" panose="02010600030101010101" pitchFamily="2" charset="-122"/>
                        </a:rPr>
                        <a:t>Ferella</a:t>
                      </a:r>
                      <a:r>
                        <a:rPr lang="en-AU" sz="1200" b="0" i="1" dirty="0">
                          <a:latin typeface="Garamond" panose="02020404030301010803" pitchFamily="18" charset="0"/>
                          <a:ea typeface="DengXian" panose="02010600030101010101" pitchFamily="2" charset="-122"/>
                        </a:rPr>
                        <a:t> v </a:t>
                      </a:r>
                      <a:r>
                        <a:rPr lang="en-AU" sz="1200" b="0" i="1" dirty="0" err="1">
                          <a:latin typeface="Garamond" panose="02020404030301010803" pitchFamily="18" charset="0"/>
                          <a:ea typeface="DengXian" panose="02010600030101010101" pitchFamily="2" charset="-122"/>
                        </a:rPr>
                        <a:t>Otvosi</a:t>
                      </a:r>
                      <a:r>
                        <a:rPr lang="en-AU" sz="1200" b="0" i="1" dirty="0">
                          <a:latin typeface="Garamond" panose="02020404030301010803" pitchFamily="18" charset="0"/>
                          <a:ea typeface="DengXian" panose="02010600030101010101" pitchFamily="2" charset="-122"/>
                        </a:rPr>
                        <a:t> </a:t>
                      </a:r>
                      <a:r>
                        <a:rPr lang="en-AU" sz="1200" b="0" dirty="0">
                          <a:latin typeface="Garamond" panose="02020404030301010803" pitchFamily="18" charset="0"/>
                          <a:ea typeface="DengXian" panose="02010600030101010101" pitchFamily="2" charset="-122"/>
                        </a:rPr>
                        <a:t>[2005] NSWSC 962</a:t>
                      </a:r>
                      <a:endParaRPr lang="en-US" sz="1200" b="0" i="1" dirty="0">
                        <a:latin typeface="Garamond" panose="02020404030301010803" pitchFamily="18" charset="0"/>
                      </a:endParaRPr>
                    </a:p>
                  </a:txBody>
                  <a:tcPr>
                    <a:solidFill>
                      <a:schemeClr val="accent3">
                        <a:lumMod val="20000"/>
                        <a:lumOff val="80000"/>
                      </a:schemeClr>
                    </a:solidFill>
                  </a:tcPr>
                </a:tc>
                <a:tc>
                  <a:txBody>
                    <a:bodyPr/>
                    <a:lstStyle/>
                    <a:p>
                      <a:r>
                        <a:rPr lang="en-US" sz="1200" b="0" dirty="0">
                          <a:latin typeface="Garamond" panose="02020404030301010803" pitchFamily="18" charset="0"/>
                        </a:rPr>
                        <a:t>4</a:t>
                      </a:r>
                      <a:endParaRPr lang="en-AU" sz="1200" b="0" dirty="0">
                        <a:latin typeface="Garamond" panose="02020404030301010803" pitchFamily="18" charset="0"/>
                      </a:endParaRPr>
                    </a:p>
                  </a:txBody>
                  <a:tcPr>
                    <a:solidFill>
                      <a:schemeClr val="accent3">
                        <a:lumMod val="20000"/>
                        <a:lumOff val="80000"/>
                      </a:schemeClr>
                    </a:solidFill>
                  </a:tcPr>
                </a:tc>
                <a:extLst>
                  <a:ext uri="{0D108BD9-81ED-4DB2-BD59-A6C34878D82A}">
                    <a16:rowId xmlns:a16="http://schemas.microsoft.com/office/drawing/2014/main" val="2024548322"/>
                  </a:ext>
                </a:extLst>
              </a:tr>
            </a:tbl>
          </a:graphicData>
        </a:graphic>
      </p:graphicFrame>
    </p:spTree>
    <p:extLst>
      <p:ext uri="{BB962C8B-B14F-4D97-AF65-F5344CB8AC3E}">
        <p14:creationId xmlns:p14="http://schemas.microsoft.com/office/powerpoint/2010/main" val="3729849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89077C3-A636-4B96-A3BD-F415CD7BDD99}"/>
              </a:ext>
            </a:extLst>
          </p:cNvPr>
          <p:cNvGraphicFramePr>
            <a:graphicFrameLocks noGrp="1"/>
          </p:cNvGraphicFramePr>
          <p:nvPr>
            <p:extLst>
              <p:ext uri="{D42A27DB-BD31-4B8C-83A1-F6EECF244321}">
                <p14:modId xmlns:p14="http://schemas.microsoft.com/office/powerpoint/2010/main" val="832213397"/>
              </p:ext>
            </p:extLst>
          </p:nvPr>
        </p:nvGraphicFramePr>
        <p:xfrm>
          <a:off x="994063" y="663219"/>
          <a:ext cx="8763000" cy="6035040"/>
        </p:xfrm>
        <a:graphic>
          <a:graphicData uri="http://schemas.openxmlformats.org/drawingml/2006/table">
            <a:tbl>
              <a:tblPr firstRow="1" bandRow="1">
                <a:tableStyleId>{073A0DAA-6AF3-43AB-8588-CEC1D06C72B9}</a:tableStyleId>
              </a:tblPr>
              <a:tblGrid>
                <a:gridCol w="6965373">
                  <a:extLst>
                    <a:ext uri="{9D8B030D-6E8A-4147-A177-3AD203B41FA5}">
                      <a16:colId xmlns:a16="http://schemas.microsoft.com/office/drawing/2014/main" val="4223413792"/>
                    </a:ext>
                  </a:extLst>
                </a:gridCol>
                <a:gridCol w="1797627">
                  <a:extLst>
                    <a:ext uri="{9D8B030D-6E8A-4147-A177-3AD203B41FA5}">
                      <a16:colId xmlns:a16="http://schemas.microsoft.com/office/drawing/2014/main" val="703524458"/>
                    </a:ext>
                  </a:extLst>
                </a:gridCol>
              </a:tblGrid>
              <a:tr h="0">
                <a:tc>
                  <a:txBody>
                    <a:bodyPr/>
                    <a:lstStyle/>
                    <a:p>
                      <a:r>
                        <a:rPr lang="en-US" sz="1200" dirty="0">
                          <a:latin typeface="Garamond" panose="02020404030301010803" pitchFamily="18" charset="0"/>
                        </a:rPr>
                        <a:t>Authority</a:t>
                      </a:r>
                      <a:endParaRPr lang="en-AU" sz="1200" dirty="0">
                        <a:latin typeface="Garamond" panose="02020404030301010803" pitchFamily="18" charset="0"/>
                      </a:endParaRPr>
                    </a:p>
                  </a:txBody>
                  <a:tcPr>
                    <a:solidFill>
                      <a:schemeClr val="tx1"/>
                    </a:solidFill>
                  </a:tcPr>
                </a:tc>
                <a:tc>
                  <a:txBody>
                    <a:bodyPr/>
                    <a:lstStyle/>
                    <a:p>
                      <a:r>
                        <a:rPr lang="en-US" sz="1200" dirty="0">
                          <a:latin typeface="Garamond" panose="02020404030301010803" pitchFamily="18" charset="0"/>
                        </a:rPr>
                        <a:t>Slide(s) referenced at</a:t>
                      </a:r>
                      <a:endParaRPr lang="en-AU" sz="1200" dirty="0">
                        <a:latin typeface="Garamond" panose="02020404030301010803" pitchFamily="18" charset="0"/>
                      </a:endParaRPr>
                    </a:p>
                  </a:txBody>
                  <a:tcPr>
                    <a:solidFill>
                      <a:schemeClr val="tx1"/>
                    </a:solidFill>
                  </a:tcPr>
                </a:tc>
                <a:extLst>
                  <a:ext uri="{0D108BD9-81ED-4DB2-BD59-A6C34878D82A}">
                    <a16:rowId xmlns:a16="http://schemas.microsoft.com/office/drawing/2014/main" val="561424706"/>
                  </a:ext>
                </a:extLst>
              </a:tr>
              <a:tr h="0">
                <a:tc>
                  <a:txBody>
                    <a:bodyPr/>
                    <a:lstStyle/>
                    <a:p>
                      <a:r>
                        <a:rPr lang="en-US" sz="1200" b="1" dirty="0">
                          <a:latin typeface="Garamond" panose="02020404030301010803" pitchFamily="18" charset="0"/>
                        </a:rPr>
                        <a:t>Cases </a:t>
                      </a:r>
                      <a:r>
                        <a:rPr lang="en-US" sz="1200" b="1" i="0" dirty="0">
                          <a:latin typeface="Garamond" panose="02020404030301010803" pitchFamily="18" charset="0"/>
                        </a:rPr>
                        <a:t>(cont.)</a:t>
                      </a:r>
                      <a:endParaRPr lang="en-AU" sz="1200" b="1" i="0" dirty="0">
                        <a:latin typeface="Garamond" panose="02020404030301010803" pitchFamily="18" charset="0"/>
                      </a:endParaRPr>
                    </a:p>
                  </a:txBody>
                  <a:tcPr>
                    <a:solidFill>
                      <a:schemeClr val="accent3">
                        <a:lumMod val="60000"/>
                        <a:lumOff val="40000"/>
                      </a:schemeClr>
                    </a:solidFill>
                  </a:tcPr>
                </a:tc>
                <a:tc>
                  <a:txBody>
                    <a:bodyPr/>
                    <a:lstStyle/>
                    <a:p>
                      <a:endParaRPr lang="en-AU" sz="1200" b="0" dirty="0">
                        <a:latin typeface="Garamond" panose="02020404030301010803" pitchFamily="18" charset="0"/>
                      </a:endParaRPr>
                    </a:p>
                  </a:txBody>
                  <a:tcPr>
                    <a:solidFill>
                      <a:schemeClr val="bg1">
                        <a:lumMod val="75000"/>
                      </a:schemeClr>
                    </a:solidFill>
                  </a:tcPr>
                </a:tc>
                <a:extLst>
                  <a:ext uri="{0D108BD9-81ED-4DB2-BD59-A6C34878D82A}">
                    <a16:rowId xmlns:a16="http://schemas.microsoft.com/office/drawing/2014/main" val="1694027892"/>
                  </a:ext>
                </a:extLst>
              </a:tr>
              <a:tr h="0">
                <a:tc>
                  <a:txBody>
                    <a:bodyPr/>
                    <a:lstStyle/>
                    <a:p>
                      <a:r>
                        <a:rPr lang="en-AU" sz="1200" b="0" i="1" dirty="0" err="1">
                          <a:effectLst/>
                          <a:latin typeface="Garamond" panose="02020404030301010803" pitchFamily="18" charset="0"/>
                          <a:ea typeface="DengXian" panose="02010600030101010101" pitchFamily="2" charset="-122"/>
                        </a:rPr>
                        <a:t>Fermora</a:t>
                      </a:r>
                      <a:r>
                        <a:rPr lang="en-AU" sz="1200" b="0" i="1" dirty="0">
                          <a:effectLst/>
                          <a:latin typeface="Garamond" panose="02020404030301010803" pitchFamily="18" charset="0"/>
                          <a:ea typeface="DengXian" panose="02010600030101010101" pitchFamily="2" charset="-122"/>
                        </a:rPr>
                        <a:t> Pty Ltd v </a:t>
                      </a:r>
                      <a:r>
                        <a:rPr lang="en-AU" sz="1200" b="0" i="1" dirty="0" err="1">
                          <a:effectLst/>
                          <a:latin typeface="Garamond" panose="02020404030301010803" pitchFamily="18" charset="0"/>
                          <a:ea typeface="DengXian" panose="02010600030101010101" pitchFamily="2" charset="-122"/>
                        </a:rPr>
                        <a:t>Kelverton</a:t>
                      </a:r>
                      <a:r>
                        <a:rPr lang="en-AU" sz="1200" b="0" i="1" dirty="0">
                          <a:effectLst/>
                          <a:latin typeface="Garamond" panose="02020404030301010803" pitchFamily="18" charset="0"/>
                          <a:ea typeface="DengXian" panose="02010600030101010101" pitchFamily="2" charset="-122"/>
                        </a:rPr>
                        <a:t> Pty Ltd  </a:t>
                      </a:r>
                      <a:r>
                        <a:rPr lang="en-AU" sz="1200" b="0" dirty="0">
                          <a:effectLst/>
                          <a:latin typeface="Garamond" panose="02020404030301010803" pitchFamily="18" charset="0"/>
                          <a:ea typeface="DengXian" panose="02010600030101010101" pitchFamily="2" charset="-122"/>
                        </a:rPr>
                        <a:t>[2011] WASC 281</a:t>
                      </a:r>
                      <a:endParaRPr lang="en-US" sz="1200" b="0" i="1" dirty="0">
                        <a:latin typeface="Garamond" panose="02020404030301010803" pitchFamily="18" charset="0"/>
                      </a:endParaRPr>
                    </a:p>
                  </a:txBody>
                  <a:tcPr>
                    <a:solidFill>
                      <a:schemeClr val="bg1">
                        <a:lumMod val="95000"/>
                      </a:schemeClr>
                    </a:solidFill>
                  </a:tcPr>
                </a:tc>
                <a:tc>
                  <a:txBody>
                    <a:bodyPr/>
                    <a:lstStyle/>
                    <a:p>
                      <a:r>
                        <a:rPr lang="en-US" sz="1200" b="0" dirty="0">
                          <a:latin typeface="Garamond" panose="02020404030301010803" pitchFamily="18" charset="0"/>
                        </a:rPr>
                        <a:t>5</a:t>
                      </a:r>
                      <a:endParaRPr lang="en-AU" sz="1200" b="0" dirty="0">
                        <a:latin typeface="Garamond" panose="02020404030301010803" pitchFamily="18" charset="0"/>
                      </a:endParaRPr>
                    </a:p>
                  </a:txBody>
                  <a:tcPr>
                    <a:solidFill>
                      <a:schemeClr val="bg1">
                        <a:lumMod val="95000"/>
                      </a:schemeClr>
                    </a:solidFill>
                  </a:tcPr>
                </a:tc>
                <a:extLst>
                  <a:ext uri="{0D108BD9-81ED-4DB2-BD59-A6C34878D82A}">
                    <a16:rowId xmlns:a16="http://schemas.microsoft.com/office/drawing/2014/main" val="2600941929"/>
                  </a:ext>
                </a:extLst>
              </a:tr>
              <a:tr h="0">
                <a:tc>
                  <a:txBody>
                    <a:bodyPr/>
                    <a:lstStyle/>
                    <a:p>
                      <a:r>
                        <a:rPr lang="en-US" sz="1200" b="0" i="1" dirty="0">
                          <a:latin typeface="Garamond" panose="02020404030301010803" pitchFamily="18" charset="0"/>
                        </a:rPr>
                        <a:t>Jaimee Pty Ltd v Council of the City of Sydney </a:t>
                      </a:r>
                      <a:r>
                        <a:rPr lang="en-AU" sz="1200" b="0" i="0" kern="1200" dirty="0">
                          <a:solidFill>
                            <a:schemeClr val="dk1"/>
                          </a:solidFill>
                          <a:effectLst/>
                          <a:latin typeface="Garamond" panose="02020404030301010803" pitchFamily="18" charset="0"/>
                          <a:ea typeface="+mn-ea"/>
                          <a:cs typeface="+mn-cs"/>
                        </a:rPr>
                        <a:t>[2010] NSWLEC 245</a:t>
                      </a:r>
                      <a:endParaRPr lang="en-US" sz="1200" b="0" i="1" dirty="0">
                        <a:latin typeface="Garamond" panose="02020404030301010803" pitchFamily="18" charset="0"/>
                      </a:endParaRPr>
                    </a:p>
                  </a:txBody>
                  <a:tcPr>
                    <a:solidFill>
                      <a:schemeClr val="bg1">
                        <a:lumMod val="95000"/>
                      </a:schemeClr>
                    </a:solidFill>
                  </a:tcPr>
                </a:tc>
                <a:tc>
                  <a:txBody>
                    <a:bodyPr/>
                    <a:lstStyle/>
                    <a:p>
                      <a:r>
                        <a:rPr lang="en-US" sz="1200" b="0" dirty="0">
                          <a:latin typeface="Garamond" panose="02020404030301010803" pitchFamily="18" charset="0"/>
                        </a:rPr>
                        <a:t>12</a:t>
                      </a:r>
                      <a:endParaRPr lang="en-AU" sz="1200" b="0" dirty="0">
                        <a:latin typeface="Garamond" panose="02020404030301010803" pitchFamily="18" charset="0"/>
                      </a:endParaRPr>
                    </a:p>
                  </a:txBody>
                  <a:tcPr>
                    <a:solidFill>
                      <a:schemeClr val="bg1">
                        <a:lumMod val="95000"/>
                      </a:schemeClr>
                    </a:solidFill>
                  </a:tcPr>
                </a:tc>
                <a:extLst>
                  <a:ext uri="{0D108BD9-81ED-4DB2-BD59-A6C34878D82A}">
                    <a16:rowId xmlns:a16="http://schemas.microsoft.com/office/drawing/2014/main" val="2512759088"/>
                  </a:ext>
                </a:extLst>
              </a:tr>
              <a:tr h="0">
                <a:tc>
                  <a:txBody>
                    <a:bodyPr/>
                    <a:lstStyle/>
                    <a:p>
                      <a:r>
                        <a:rPr lang="en-AU" sz="1200" b="0" i="1" kern="1200" dirty="0">
                          <a:solidFill>
                            <a:schemeClr val="dk1"/>
                          </a:solidFill>
                          <a:effectLst/>
                          <a:latin typeface="Garamond" panose="02020404030301010803" pitchFamily="18" charset="0"/>
                          <a:ea typeface="+mn-ea"/>
                          <a:cs typeface="+mn-cs"/>
                        </a:rPr>
                        <a:t>Kendall Street Developments Pty Ltd v Byron Shire Council </a:t>
                      </a:r>
                      <a:r>
                        <a:rPr lang="en-AU" sz="1200" b="0" i="0" kern="1200" dirty="0">
                          <a:solidFill>
                            <a:schemeClr val="dk1"/>
                          </a:solidFill>
                          <a:effectLst/>
                          <a:latin typeface="Garamond" panose="02020404030301010803" pitchFamily="18" charset="0"/>
                          <a:ea typeface="+mn-ea"/>
                          <a:cs typeface="+mn-cs"/>
                        </a:rPr>
                        <a:t>[2004] NSWLEC 227</a:t>
                      </a:r>
                      <a:endParaRPr lang="en-US" sz="1200" b="0" i="1" dirty="0">
                        <a:latin typeface="Garamond" panose="02020404030301010803" pitchFamily="18" charset="0"/>
                      </a:endParaRPr>
                    </a:p>
                  </a:txBody>
                  <a:tcPr>
                    <a:solidFill>
                      <a:schemeClr val="bg1">
                        <a:lumMod val="95000"/>
                      </a:schemeClr>
                    </a:solidFill>
                  </a:tcPr>
                </a:tc>
                <a:tc>
                  <a:txBody>
                    <a:bodyPr/>
                    <a:lstStyle/>
                    <a:p>
                      <a:r>
                        <a:rPr lang="en-AU" sz="1200" b="0" dirty="0">
                          <a:latin typeface="Garamond" panose="02020404030301010803" pitchFamily="18" charset="0"/>
                        </a:rPr>
                        <a:t>4</a:t>
                      </a:r>
                    </a:p>
                  </a:txBody>
                  <a:tcPr>
                    <a:solidFill>
                      <a:schemeClr val="bg1">
                        <a:lumMod val="95000"/>
                      </a:schemeClr>
                    </a:solidFill>
                  </a:tcPr>
                </a:tc>
                <a:extLst>
                  <a:ext uri="{0D108BD9-81ED-4DB2-BD59-A6C34878D82A}">
                    <a16:rowId xmlns:a16="http://schemas.microsoft.com/office/drawing/2014/main" val="2901669860"/>
                  </a:ext>
                </a:extLst>
              </a:tr>
              <a:tr h="0">
                <a:tc>
                  <a:txBody>
                    <a:bodyPr/>
                    <a:lstStyle/>
                    <a:p>
                      <a:r>
                        <a:rPr lang="en-US" sz="1200" b="0" i="1" dirty="0">
                          <a:latin typeface="Garamond" panose="02020404030301010803" pitchFamily="18" charset="0"/>
                        </a:rPr>
                        <a:t>Lake Macquarie City Council v Australian Native Landscapes Pty Ltd (No 2) </a:t>
                      </a:r>
                      <a:r>
                        <a:rPr lang="en-US" sz="1200" b="0" dirty="0">
                          <a:latin typeface="Garamond" panose="02020404030301010803" pitchFamily="18" charset="0"/>
                        </a:rPr>
                        <a:t>[2015] NSWLEC 114 </a:t>
                      </a:r>
                      <a:endParaRPr lang="en-AU" sz="1200" b="0" dirty="0">
                        <a:latin typeface="Garamond" panose="02020404030301010803" pitchFamily="18" charset="0"/>
                      </a:endParaRPr>
                    </a:p>
                  </a:txBody>
                  <a:tcPr>
                    <a:solidFill>
                      <a:schemeClr val="bg1">
                        <a:lumMod val="95000"/>
                      </a:schemeClr>
                    </a:solidFill>
                  </a:tcPr>
                </a:tc>
                <a:tc>
                  <a:txBody>
                    <a:bodyPr/>
                    <a:lstStyle/>
                    <a:p>
                      <a:r>
                        <a:rPr lang="en-US" sz="1200" b="0" dirty="0">
                          <a:latin typeface="Garamond" panose="02020404030301010803" pitchFamily="18" charset="0"/>
                        </a:rPr>
                        <a:t>4, 5</a:t>
                      </a:r>
                      <a:endParaRPr lang="en-AU" sz="1200" b="0" dirty="0">
                        <a:latin typeface="Garamond" panose="02020404030301010803" pitchFamily="18" charset="0"/>
                      </a:endParaRPr>
                    </a:p>
                  </a:txBody>
                  <a:tcPr>
                    <a:solidFill>
                      <a:schemeClr val="bg1">
                        <a:lumMod val="95000"/>
                      </a:schemeClr>
                    </a:solidFill>
                  </a:tcPr>
                </a:tc>
                <a:extLst>
                  <a:ext uri="{0D108BD9-81ED-4DB2-BD59-A6C34878D82A}">
                    <a16:rowId xmlns:a16="http://schemas.microsoft.com/office/drawing/2014/main" val="2938020516"/>
                  </a:ext>
                </a:extLst>
              </a:tr>
              <a:tr h="0">
                <a:tc>
                  <a:txBody>
                    <a:bodyPr/>
                    <a:lstStyle/>
                    <a:p>
                      <a:r>
                        <a:rPr lang="en-US" sz="1200" b="0" i="1" dirty="0">
                          <a:effectLst/>
                          <a:latin typeface="Garamond" panose="02020404030301010803" pitchFamily="18" charset="0"/>
                        </a:rPr>
                        <a:t>Hancock Prospecting Pty Ltd v Wright Prospecting</a:t>
                      </a:r>
                      <a:r>
                        <a:rPr lang="en-US" sz="1200" b="0" i="0" dirty="0">
                          <a:effectLst/>
                          <a:latin typeface="Garamond" panose="02020404030301010803" pitchFamily="18" charset="0"/>
                        </a:rPr>
                        <a:t> [2012] WASCA 216</a:t>
                      </a:r>
                      <a:endParaRPr lang="en-AU" sz="1200" b="0" dirty="0">
                        <a:latin typeface="Garamond" panose="02020404030301010803" pitchFamily="18" charset="0"/>
                      </a:endParaRPr>
                    </a:p>
                  </a:txBody>
                  <a:tcPr>
                    <a:solidFill>
                      <a:schemeClr val="bg1">
                        <a:lumMod val="95000"/>
                      </a:schemeClr>
                    </a:solidFill>
                  </a:tcPr>
                </a:tc>
                <a:tc>
                  <a:txBody>
                    <a:bodyPr/>
                    <a:lstStyle/>
                    <a:p>
                      <a:r>
                        <a:rPr lang="en-US" sz="1200" b="0" dirty="0">
                          <a:latin typeface="Garamond" panose="02020404030301010803" pitchFamily="18" charset="0"/>
                        </a:rPr>
                        <a:t>5</a:t>
                      </a:r>
                      <a:endParaRPr lang="en-AU" sz="1200" b="0" dirty="0">
                        <a:latin typeface="Garamond" panose="02020404030301010803" pitchFamily="18" charset="0"/>
                      </a:endParaRPr>
                    </a:p>
                  </a:txBody>
                  <a:tcPr>
                    <a:solidFill>
                      <a:schemeClr val="bg1">
                        <a:lumMod val="95000"/>
                      </a:schemeClr>
                    </a:solidFill>
                  </a:tcPr>
                </a:tc>
                <a:extLst>
                  <a:ext uri="{0D108BD9-81ED-4DB2-BD59-A6C34878D82A}">
                    <a16:rowId xmlns:a16="http://schemas.microsoft.com/office/drawing/2014/main" val="1431693445"/>
                  </a:ext>
                </a:extLst>
              </a:tr>
              <a:tr h="0">
                <a:tc>
                  <a:txBody>
                    <a:bodyPr/>
                    <a:lstStyle/>
                    <a:p>
                      <a:r>
                        <a:rPr lang="en-AU" sz="1200" b="0" i="1" dirty="0">
                          <a:effectLst/>
                          <a:latin typeface="Garamond" panose="02020404030301010803" pitchFamily="18" charset="0"/>
                        </a:rPr>
                        <a:t>Meehan v Jones  </a:t>
                      </a:r>
                      <a:r>
                        <a:rPr lang="en-AU" sz="1200" b="0" dirty="0">
                          <a:effectLst/>
                          <a:latin typeface="Garamond" panose="02020404030301010803" pitchFamily="18" charset="0"/>
                        </a:rPr>
                        <a:t>(1982) 149 CLR 571</a:t>
                      </a:r>
                      <a:endParaRPr lang="en-US" sz="1200" b="0" i="1" dirty="0">
                        <a:latin typeface="Garamond" panose="02020404030301010803" pitchFamily="18" charset="0"/>
                      </a:endParaRPr>
                    </a:p>
                  </a:txBody>
                  <a:tcPr>
                    <a:solidFill>
                      <a:schemeClr val="bg1">
                        <a:lumMod val="95000"/>
                      </a:schemeClr>
                    </a:solidFill>
                  </a:tcPr>
                </a:tc>
                <a:tc>
                  <a:txBody>
                    <a:bodyPr/>
                    <a:lstStyle/>
                    <a:p>
                      <a:r>
                        <a:rPr lang="en-US" sz="1200" b="0" dirty="0">
                          <a:latin typeface="Garamond" panose="02020404030301010803" pitchFamily="18" charset="0"/>
                        </a:rPr>
                        <a:t>4</a:t>
                      </a:r>
                      <a:endParaRPr lang="en-AU" sz="1200" b="0" dirty="0">
                        <a:latin typeface="Garamond" panose="02020404030301010803" pitchFamily="18" charset="0"/>
                      </a:endParaRPr>
                    </a:p>
                  </a:txBody>
                  <a:tcPr>
                    <a:solidFill>
                      <a:schemeClr val="bg1">
                        <a:lumMod val="95000"/>
                      </a:schemeClr>
                    </a:solidFill>
                  </a:tcPr>
                </a:tc>
                <a:extLst>
                  <a:ext uri="{0D108BD9-81ED-4DB2-BD59-A6C34878D82A}">
                    <a16:rowId xmlns:a16="http://schemas.microsoft.com/office/drawing/2014/main" val="3738428664"/>
                  </a:ext>
                </a:extLst>
              </a:tr>
              <a:tr h="0">
                <a:tc>
                  <a:txBody>
                    <a:bodyPr/>
                    <a:lstStyle/>
                    <a:p>
                      <a:r>
                        <a:rPr lang="en-US" sz="1200" b="0" i="1" dirty="0">
                          <a:effectLst/>
                          <a:latin typeface="Garamond" panose="02020404030301010803" pitchFamily="18" charset="0"/>
                        </a:rPr>
                        <a:t>Mirvac Projects Pty Ltd v Ku-ring-gai Council </a:t>
                      </a:r>
                      <a:r>
                        <a:rPr lang="en-AU" sz="1200" b="0" i="0" kern="1200" dirty="0">
                          <a:solidFill>
                            <a:schemeClr val="dk1"/>
                          </a:solidFill>
                          <a:effectLst/>
                          <a:latin typeface="Garamond" panose="02020404030301010803" pitchFamily="18" charset="0"/>
                          <a:ea typeface="+mn-ea"/>
                          <a:cs typeface="+mn-cs"/>
                        </a:rPr>
                        <a:t>(2007) 159 LGERA 151</a:t>
                      </a:r>
                      <a:endParaRPr lang="en-US" sz="1200" b="0" i="1" dirty="0">
                        <a:latin typeface="Garamond" panose="02020404030301010803" pitchFamily="18" charset="0"/>
                      </a:endParaRPr>
                    </a:p>
                  </a:txBody>
                  <a:tcPr>
                    <a:solidFill>
                      <a:schemeClr val="bg1">
                        <a:lumMod val="95000"/>
                      </a:schemeClr>
                    </a:solidFill>
                  </a:tcPr>
                </a:tc>
                <a:tc>
                  <a:txBody>
                    <a:bodyPr/>
                    <a:lstStyle/>
                    <a:p>
                      <a:r>
                        <a:rPr lang="en-US" sz="1200" b="0" dirty="0">
                          <a:latin typeface="Garamond" panose="02020404030301010803" pitchFamily="18" charset="0"/>
                        </a:rPr>
                        <a:t>12</a:t>
                      </a:r>
                      <a:endParaRPr lang="en-AU" sz="1200" b="0" dirty="0">
                        <a:latin typeface="Garamond" panose="02020404030301010803" pitchFamily="18" charset="0"/>
                      </a:endParaRPr>
                    </a:p>
                  </a:txBody>
                  <a:tcPr>
                    <a:solidFill>
                      <a:schemeClr val="bg1">
                        <a:lumMod val="95000"/>
                      </a:schemeClr>
                    </a:solidFill>
                  </a:tcPr>
                </a:tc>
                <a:extLst>
                  <a:ext uri="{0D108BD9-81ED-4DB2-BD59-A6C34878D82A}">
                    <a16:rowId xmlns:a16="http://schemas.microsoft.com/office/drawing/2014/main" val="1364494911"/>
                  </a:ext>
                </a:extLst>
              </a:tr>
              <a:tr h="0">
                <a:tc>
                  <a:txBody>
                    <a:bodyPr/>
                    <a:lstStyle/>
                    <a:p>
                      <a:r>
                        <a:rPr lang="en-US" sz="1200" b="0" i="1" dirty="0">
                          <a:effectLst/>
                          <a:latin typeface="Garamond" panose="02020404030301010803" pitchFamily="18" charset="0"/>
                        </a:rPr>
                        <a:t>Newbury District Council v Secretary of State for the Environment </a:t>
                      </a:r>
                      <a:r>
                        <a:rPr lang="en-US" sz="1200" b="0" dirty="0">
                          <a:effectLst/>
                          <a:latin typeface="Garamond" panose="02020404030301010803" pitchFamily="18" charset="0"/>
                        </a:rPr>
                        <a:t>[1981] AC 578</a:t>
                      </a:r>
                      <a:endParaRPr lang="en-AU" sz="1200" b="0" dirty="0">
                        <a:latin typeface="Garamond" panose="02020404030301010803" pitchFamily="18" charset="0"/>
                      </a:endParaRPr>
                    </a:p>
                  </a:txBody>
                  <a:tcPr>
                    <a:solidFill>
                      <a:schemeClr val="bg1">
                        <a:lumMod val="95000"/>
                      </a:schemeClr>
                    </a:solidFill>
                  </a:tcPr>
                </a:tc>
                <a:tc>
                  <a:txBody>
                    <a:bodyPr/>
                    <a:lstStyle/>
                    <a:p>
                      <a:r>
                        <a:rPr lang="en-US" sz="1200" b="0" dirty="0">
                          <a:latin typeface="Garamond" panose="02020404030301010803" pitchFamily="18" charset="0"/>
                        </a:rPr>
                        <a:t>3</a:t>
                      </a:r>
                      <a:endParaRPr lang="en-AU" sz="1200" b="0" dirty="0">
                        <a:latin typeface="Garamond" panose="02020404030301010803" pitchFamily="18" charset="0"/>
                      </a:endParaRPr>
                    </a:p>
                  </a:txBody>
                  <a:tcPr>
                    <a:solidFill>
                      <a:schemeClr val="bg1">
                        <a:lumMod val="95000"/>
                      </a:schemeClr>
                    </a:solidFill>
                  </a:tcPr>
                </a:tc>
                <a:extLst>
                  <a:ext uri="{0D108BD9-81ED-4DB2-BD59-A6C34878D82A}">
                    <a16:rowId xmlns:a16="http://schemas.microsoft.com/office/drawing/2014/main" val="191996475"/>
                  </a:ext>
                </a:extLst>
              </a:tr>
              <a:tr h="0">
                <a:tc>
                  <a:txBody>
                    <a:bodyPr/>
                    <a:lstStyle/>
                    <a:p>
                      <a:r>
                        <a:rPr lang="en-US" sz="1200" b="0" i="1" dirty="0">
                          <a:solidFill>
                            <a:srgbClr val="000000"/>
                          </a:solidFill>
                          <a:effectLst/>
                          <a:latin typeface="Garamond" panose="02020404030301010803" pitchFamily="18" charset="0"/>
                          <a:cs typeface="Times New Roman" panose="02020603050405020304" pitchFamily="18" charset="0"/>
                        </a:rPr>
                        <a:t>Noosa Council v </a:t>
                      </a:r>
                      <a:r>
                        <a:rPr lang="en-US" sz="1200" b="0" i="1" dirty="0" err="1">
                          <a:solidFill>
                            <a:srgbClr val="000000"/>
                          </a:solidFill>
                          <a:effectLst/>
                          <a:latin typeface="Garamond" panose="02020404030301010803" pitchFamily="18" charset="0"/>
                          <a:cs typeface="Times New Roman" panose="02020603050405020304" pitchFamily="18" charset="0"/>
                        </a:rPr>
                        <a:t>Cordwell</a:t>
                      </a:r>
                      <a:r>
                        <a:rPr lang="en-US" sz="1200" b="0" i="1" dirty="0">
                          <a:solidFill>
                            <a:srgbClr val="000000"/>
                          </a:solidFill>
                          <a:effectLst/>
                          <a:latin typeface="Garamond" panose="02020404030301010803" pitchFamily="18" charset="0"/>
                          <a:cs typeface="Times New Roman" panose="02020603050405020304" pitchFamily="18" charset="0"/>
                        </a:rPr>
                        <a:t> Resources Pty Ltd &amp; </a:t>
                      </a:r>
                      <a:r>
                        <a:rPr lang="en-US" sz="1200" b="0" i="1" dirty="0" err="1">
                          <a:solidFill>
                            <a:srgbClr val="000000"/>
                          </a:solidFill>
                          <a:effectLst/>
                          <a:latin typeface="Garamond" panose="02020404030301010803" pitchFamily="18" charset="0"/>
                          <a:cs typeface="Times New Roman" panose="02020603050405020304" pitchFamily="18" charset="0"/>
                        </a:rPr>
                        <a:t>Ors</a:t>
                      </a:r>
                      <a:r>
                        <a:rPr lang="en-US" sz="1200" b="0" i="1" dirty="0">
                          <a:solidFill>
                            <a:srgbClr val="000000"/>
                          </a:solidFill>
                          <a:latin typeface="Garamond" panose="02020404030301010803" pitchFamily="18" charset="0"/>
                          <a:cs typeface="Times New Roman" panose="02020603050405020304" pitchFamily="18" charset="0"/>
                        </a:rPr>
                        <a:t> </a:t>
                      </a:r>
                      <a:r>
                        <a:rPr lang="en-AU" sz="1200" b="0" i="0" dirty="0">
                          <a:solidFill>
                            <a:srgbClr val="000000"/>
                          </a:solidFill>
                          <a:effectLst/>
                          <a:latin typeface="Garamond" panose="02020404030301010803" pitchFamily="18" charset="0"/>
                          <a:cs typeface="Times New Roman" panose="02020603050405020304" pitchFamily="18" charset="0"/>
                        </a:rPr>
                        <a:t>[2021] QPEC 67</a:t>
                      </a:r>
                      <a:endParaRPr lang="en-AU" sz="1200" b="0" dirty="0">
                        <a:latin typeface="Garamond" panose="02020404030301010803" pitchFamily="18" charset="0"/>
                      </a:endParaRPr>
                    </a:p>
                  </a:txBody>
                  <a:tcPr>
                    <a:solidFill>
                      <a:schemeClr val="bg1">
                        <a:lumMod val="95000"/>
                      </a:schemeClr>
                    </a:solidFill>
                  </a:tcPr>
                </a:tc>
                <a:tc>
                  <a:txBody>
                    <a:bodyPr/>
                    <a:lstStyle/>
                    <a:p>
                      <a:r>
                        <a:rPr lang="en-US" sz="1200" b="0" dirty="0">
                          <a:latin typeface="Garamond" panose="02020404030301010803" pitchFamily="18" charset="0"/>
                        </a:rPr>
                        <a:t>13</a:t>
                      </a:r>
                      <a:endParaRPr lang="en-AU" sz="1200" b="0" dirty="0">
                        <a:latin typeface="Garamond" panose="02020404030301010803" pitchFamily="18" charset="0"/>
                      </a:endParaRPr>
                    </a:p>
                  </a:txBody>
                  <a:tcPr>
                    <a:solidFill>
                      <a:schemeClr val="bg1">
                        <a:lumMod val="95000"/>
                      </a:schemeClr>
                    </a:solidFill>
                  </a:tcPr>
                </a:tc>
                <a:extLst>
                  <a:ext uri="{0D108BD9-81ED-4DB2-BD59-A6C34878D82A}">
                    <a16:rowId xmlns:a16="http://schemas.microsoft.com/office/drawing/2014/main" val="3275507945"/>
                  </a:ext>
                </a:extLst>
              </a:tr>
              <a:tr h="0">
                <a:tc>
                  <a:txBody>
                    <a:bodyPr/>
                    <a:lstStyle/>
                    <a:p>
                      <a:r>
                        <a:rPr lang="en-AU" sz="1200" b="0" i="1" dirty="0">
                          <a:effectLst/>
                          <a:latin typeface="Garamond" panose="02020404030301010803" pitchFamily="18" charset="0"/>
                          <a:ea typeface="DengXian" panose="02010600030101010101" pitchFamily="2" charset="-122"/>
                        </a:rPr>
                        <a:t>Phoenix Commercial Enterprises Pty Ltd v City of Canada Bay Council </a:t>
                      </a:r>
                      <a:r>
                        <a:rPr lang="en-AU" sz="1200" b="0" dirty="0">
                          <a:effectLst/>
                          <a:latin typeface="Garamond" panose="02020404030301010803" pitchFamily="18" charset="0"/>
                          <a:ea typeface="DengXian" panose="02010600030101010101" pitchFamily="2" charset="-122"/>
                        </a:rPr>
                        <a:t>[2010] NSWCA 64</a:t>
                      </a:r>
                      <a:endParaRPr lang="en-US" sz="1200" b="0" i="1" dirty="0">
                        <a:latin typeface="Garamond" panose="02020404030301010803" pitchFamily="18" charset="0"/>
                      </a:endParaRPr>
                    </a:p>
                  </a:txBody>
                  <a:tcPr>
                    <a:solidFill>
                      <a:schemeClr val="bg1">
                        <a:lumMod val="95000"/>
                      </a:schemeClr>
                    </a:solidFill>
                  </a:tcPr>
                </a:tc>
                <a:tc>
                  <a:txBody>
                    <a:bodyPr/>
                    <a:lstStyle/>
                    <a:p>
                      <a:r>
                        <a:rPr lang="en-US" sz="1200" b="0" dirty="0">
                          <a:latin typeface="Garamond" panose="02020404030301010803" pitchFamily="18" charset="0"/>
                        </a:rPr>
                        <a:t>4</a:t>
                      </a:r>
                      <a:endParaRPr lang="en-AU" sz="1200" b="0" dirty="0">
                        <a:latin typeface="Garamond" panose="02020404030301010803" pitchFamily="18" charset="0"/>
                      </a:endParaRPr>
                    </a:p>
                  </a:txBody>
                  <a:tcPr>
                    <a:solidFill>
                      <a:schemeClr val="bg1">
                        <a:lumMod val="95000"/>
                      </a:schemeClr>
                    </a:solidFill>
                  </a:tcPr>
                </a:tc>
                <a:extLst>
                  <a:ext uri="{0D108BD9-81ED-4DB2-BD59-A6C34878D82A}">
                    <a16:rowId xmlns:a16="http://schemas.microsoft.com/office/drawing/2014/main" val="3550522295"/>
                  </a:ext>
                </a:extLst>
              </a:tr>
              <a:tr h="0">
                <a:tc>
                  <a:txBody>
                    <a:bodyPr/>
                    <a:lstStyle/>
                    <a:p>
                      <a:r>
                        <a:rPr lang="en-US" sz="1200" b="0" i="1" dirty="0">
                          <a:latin typeface="Garamond" panose="02020404030301010803" pitchFamily="18" charset="0"/>
                        </a:rPr>
                        <a:t>Ryde Municipal Council v The Royal Ryde Homes &amp; Anor </a:t>
                      </a:r>
                      <a:r>
                        <a:rPr lang="en-US" sz="1200" b="0" dirty="0">
                          <a:latin typeface="Garamond" panose="02020404030301010803" pitchFamily="18" charset="0"/>
                        </a:rPr>
                        <a:t>(1970) 19 LGRA 321</a:t>
                      </a:r>
                      <a:endParaRPr lang="en-US" sz="1200" b="0" i="1" dirty="0">
                        <a:latin typeface="Garamond" panose="02020404030301010803" pitchFamily="18" charset="0"/>
                      </a:endParaRPr>
                    </a:p>
                  </a:txBody>
                  <a:tcPr>
                    <a:solidFill>
                      <a:schemeClr val="bg1">
                        <a:lumMod val="95000"/>
                      </a:schemeClr>
                    </a:solidFill>
                  </a:tcPr>
                </a:tc>
                <a:tc>
                  <a:txBody>
                    <a:bodyPr/>
                    <a:lstStyle/>
                    <a:p>
                      <a:r>
                        <a:rPr lang="en-US" sz="1200" b="0" dirty="0">
                          <a:latin typeface="Garamond" panose="02020404030301010803" pitchFamily="18" charset="0"/>
                        </a:rPr>
                        <a:t>5</a:t>
                      </a:r>
                      <a:endParaRPr lang="en-AU" sz="1200" b="0" dirty="0">
                        <a:latin typeface="Garamond" panose="02020404030301010803" pitchFamily="18" charset="0"/>
                      </a:endParaRPr>
                    </a:p>
                  </a:txBody>
                  <a:tcPr>
                    <a:solidFill>
                      <a:schemeClr val="bg1">
                        <a:lumMod val="95000"/>
                      </a:schemeClr>
                    </a:solidFill>
                  </a:tcPr>
                </a:tc>
                <a:extLst>
                  <a:ext uri="{0D108BD9-81ED-4DB2-BD59-A6C34878D82A}">
                    <a16:rowId xmlns:a16="http://schemas.microsoft.com/office/drawing/2014/main" val="2131754810"/>
                  </a:ext>
                </a:extLst>
              </a:tr>
              <a:tr h="0">
                <a:tc>
                  <a:txBody>
                    <a:bodyPr/>
                    <a:lstStyle/>
                    <a:p>
                      <a:r>
                        <a:rPr lang="en-AU" sz="1200" b="0" i="1" dirty="0" err="1">
                          <a:effectLst/>
                          <a:latin typeface="Garamond" panose="02020404030301010803" pitchFamily="18" charset="0"/>
                          <a:ea typeface="DengXian" panose="02010600030101010101" pitchFamily="2" charset="-122"/>
                        </a:rPr>
                        <a:t>Sertari</a:t>
                      </a:r>
                      <a:r>
                        <a:rPr lang="en-AU" sz="1200" b="0" i="1" dirty="0">
                          <a:effectLst/>
                          <a:latin typeface="Garamond" panose="02020404030301010803" pitchFamily="18" charset="0"/>
                          <a:ea typeface="DengXian" panose="02010600030101010101" pitchFamily="2" charset="-122"/>
                        </a:rPr>
                        <a:t> Pty Ltd v </a:t>
                      </a:r>
                      <a:r>
                        <a:rPr lang="en-AU" sz="1200" b="0" i="1" dirty="0" err="1">
                          <a:effectLst/>
                          <a:latin typeface="Garamond" panose="02020404030301010803" pitchFamily="18" charset="0"/>
                          <a:ea typeface="DengXian" panose="02010600030101010101" pitchFamily="2" charset="-122"/>
                        </a:rPr>
                        <a:t>Nirimba</a:t>
                      </a:r>
                      <a:r>
                        <a:rPr lang="en-AU" sz="1200" b="0" i="1" dirty="0">
                          <a:effectLst/>
                          <a:latin typeface="Garamond" panose="02020404030301010803" pitchFamily="18" charset="0"/>
                          <a:ea typeface="DengXian" panose="02010600030101010101" pitchFamily="2" charset="-122"/>
                        </a:rPr>
                        <a:t> Developments Pty Ltd </a:t>
                      </a:r>
                      <a:r>
                        <a:rPr lang="en-AU" sz="1200" b="0" dirty="0">
                          <a:effectLst/>
                          <a:latin typeface="Garamond" panose="02020404030301010803" pitchFamily="18" charset="0"/>
                          <a:ea typeface="DengXian" panose="02010600030101010101" pitchFamily="2" charset="-122"/>
                          <a:hlinkClick r:id="rId2" tooltip="Protected by Outlook: http://www.austlii.edu.au/au/cases/nsw/NSWCA/2007/324.html. Click or tap to follow the link.">
                            <a:extLst>
                              <a:ext uri="{A12FA001-AC4F-418D-AE19-62706E023703}">
                                <ahyp:hlinkClr xmlns:ahyp="http://schemas.microsoft.com/office/drawing/2018/hyperlinkcolor" val="tx"/>
                              </a:ext>
                            </a:extLst>
                          </a:hlinkClick>
                        </a:rPr>
                        <a:t>[2007] NSWCA 324</a:t>
                      </a:r>
                      <a:endParaRPr lang="en-US" sz="1200" b="0" i="1" dirty="0">
                        <a:latin typeface="Garamond" panose="02020404030301010803" pitchFamily="18" charset="0"/>
                      </a:endParaRPr>
                    </a:p>
                  </a:txBody>
                  <a:tcPr>
                    <a:solidFill>
                      <a:schemeClr val="bg1">
                        <a:lumMod val="95000"/>
                      </a:schemeClr>
                    </a:solidFill>
                  </a:tcPr>
                </a:tc>
                <a:tc>
                  <a:txBody>
                    <a:bodyPr/>
                    <a:lstStyle/>
                    <a:p>
                      <a:r>
                        <a:rPr lang="en-US" sz="1200" b="0" dirty="0">
                          <a:latin typeface="Garamond" panose="02020404030301010803" pitchFamily="18" charset="0"/>
                        </a:rPr>
                        <a:t>5</a:t>
                      </a:r>
                      <a:endParaRPr lang="en-AU" sz="1200" b="0" dirty="0">
                        <a:latin typeface="Garamond" panose="02020404030301010803" pitchFamily="18" charset="0"/>
                      </a:endParaRPr>
                    </a:p>
                  </a:txBody>
                  <a:tcPr>
                    <a:solidFill>
                      <a:schemeClr val="bg1">
                        <a:lumMod val="95000"/>
                      </a:schemeClr>
                    </a:solidFill>
                  </a:tcPr>
                </a:tc>
                <a:extLst>
                  <a:ext uri="{0D108BD9-81ED-4DB2-BD59-A6C34878D82A}">
                    <a16:rowId xmlns:a16="http://schemas.microsoft.com/office/drawing/2014/main" val="1875364176"/>
                  </a:ext>
                </a:extLst>
              </a:tr>
              <a:tr h="0">
                <a:tc>
                  <a:txBody>
                    <a:bodyPr/>
                    <a:lstStyle/>
                    <a:p>
                      <a:r>
                        <a:rPr lang="en-AU" sz="1200" b="0" i="1" dirty="0">
                          <a:effectLst/>
                          <a:latin typeface="Garamond" panose="02020404030301010803" pitchFamily="18" charset="0"/>
                          <a:ea typeface="DengXian" panose="02010600030101010101" pitchFamily="2" charset="-122"/>
                          <a:cs typeface="Cordia New" panose="020B0304020202020204" pitchFamily="34" charset="-34"/>
                        </a:rPr>
                        <a:t>Shepparton Projects Pty Ltd v Cave Investments Pty Ltd (No 2)</a:t>
                      </a:r>
                      <a:r>
                        <a:rPr lang="en-AU" sz="1200" b="0" dirty="0">
                          <a:effectLst/>
                          <a:latin typeface="Garamond" panose="02020404030301010803" pitchFamily="18" charset="0"/>
                          <a:ea typeface="DengXian" panose="02010600030101010101" pitchFamily="2" charset="-122"/>
                          <a:cs typeface="Cordia New" panose="020B0304020202020204" pitchFamily="34" charset="-34"/>
                        </a:rPr>
                        <a:t> [2011] VSC 384</a:t>
                      </a:r>
                      <a:endParaRPr lang="en-US" sz="1200" b="0" i="1" dirty="0">
                        <a:latin typeface="Garamond" panose="02020404030301010803" pitchFamily="18" charset="0"/>
                      </a:endParaRPr>
                    </a:p>
                  </a:txBody>
                  <a:tcPr>
                    <a:solidFill>
                      <a:schemeClr val="bg1">
                        <a:lumMod val="95000"/>
                      </a:schemeClr>
                    </a:solidFill>
                  </a:tcPr>
                </a:tc>
                <a:tc>
                  <a:txBody>
                    <a:bodyPr/>
                    <a:lstStyle/>
                    <a:p>
                      <a:r>
                        <a:rPr lang="en-US" sz="1200" b="0" dirty="0">
                          <a:latin typeface="Garamond" panose="02020404030301010803" pitchFamily="18" charset="0"/>
                        </a:rPr>
                        <a:t>5</a:t>
                      </a:r>
                      <a:endParaRPr lang="en-AU" sz="1200" b="0" dirty="0">
                        <a:latin typeface="Garamond" panose="02020404030301010803" pitchFamily="18" charset="0"/>
                      </a:endParaRPr>
                    </a:p>
                  </a:txBody>
                  <a:tcPr>
                    <a:solidFill>
                      <a:schemeClr val="bg1">
                        <a:lumMod val="95000"/>
                      </a:schemeClr>
                    </a:solidFill>
                  </a:tcPr>
                </a:tc>
                <a:extLst>
                  <a:ext uri="{0D108BD9-81ED-4DB2-BD59-A6C34878D82A}">
                    <a16:rowId xmlns:a16="http://schemas.microsoft.com/office/drawing/2014/main" val="1514648045"/>
                  </a:ext>
                </a:extLst>
              </a:tr>
              <a:tr h="0">
                <a:tc>
                  <a:txBody>
                    <a:bodyPr/>
                    <a:lstStyle/>
                    <a:p>
                      <a:r>
                        <a:rPr lang="en-AU" sz="1200" b="0" i="1" dirty="0">
                          <a:latin typeface="Garamond" panose="02020404030301010803" pitchFamily="18" charset="0"/>
                        </a:rPr>
                        <a:t>Sunland Group Limited v Gold Coast City Council </a:t>
                      </a:r>
                      <a:r>
                        <a:rPr lang="en-AU" sz="1200" b="0" dirty="0">
                          <a:latin typeface="Garamond" panose="02020404030301010803" pitchFamily="18" charset="0"/>
                        </a:rPr>
                        <a:t>[2021] HCA 35</a:t>
                      </a:r>
                    </a:p>
                  </a:txBody>
                  <a:tcPr>
                    <a:solidFill>
                      <a:schemeClr val="bg1">
                        <a:lumMod val="95000"/>
                      </a:schemeClr>
                    </a:solidFill>
                  </a:tcPr>
                </a:tc>
                <a:tc>
                  <a:txBody>
                    <a:bodyPr/>
                    <a:lstStyle/>
                    <a:p>
                      <a:r>
                        <a:rPr lang="en-US" sz="1200" b="0" dirty="0">
                          <a:latin typeface="Garamond" panose="02020404030301010803" pitchFamily="18" charset="0"/>
                        </a:rPr>
                        <a:t>4, 13</a:t>
                      </a:r>
                      <a:endParaRPr lang="en-AU" sz="1200" b="0" dirty="0">
                        <a:latin typeface="Garamond" panose="02020404030301010803" pitchFamily="18" charset="0"/>
                      </a:endParaRPr>
                    </a:p>
                  </a:txBody>
                  <a:tcPr>
                    <a:solidFill>
                      <a:schemeClr val="bg1">
                        <a:lumMod val="95000"/>
                      </a:schemeClr>
                    </a:solidFill>
                  </a:tcPr>
                </a:tc>
                <a:extLst>
                  <a:ext uri="{0D108BD9-81ED-4DB2-BD59-A6C34878D82A}">
                    <a16:rowId xmlns:a16="http://schemas.microsoft.com/office/drawing/2014/main" val="435991918"/>
                  </a:ext>
                </a:extLst>
              </a:tr>
              <a:tr h="0">
                <a:tc>
                  <a:txBody>
                    <a:bodyPr/>
                    <a:lstStyle/>
                    <a:p>
                      <a:r>
                        <a:rPr lang="en-US" sz="1200" b="0" i="1" dirty="0" err="1">
                          <a:latin typeface="Garamond" panose="02020404030301010803" pitchFamily="18" charset="0"/>
                        </a:rPr>
                        <a:t>Swadling</a:t>
                      </a:r>
                      <a:r>
                        <a:rPr lang="en-US" sz="1200" b="0" i="1" dirty="0">
                          <a:latin typeface="Garamond" panose="02020404030301010803" pitchFamily="18" charset="0"/>
                        </a:rPr>
                        <a:t> v Sutherland Shire Council </a:t>
                      </a:r>
                      <a:r>
                        <a:rPr lang="en-US" sz="1200" b="0" dirty="0">
                          <a:latin typeface="Garamond" panose="02020404030301010803" pitchFamily="18" charset="0"/>
                        </a:rPr>
                        <a:t>(1994) 82 LGERA 431.</a:t>
                      </a:r>
                      <a:endParaRPr lang="en-US" sz="1200" b="0" i="1" dirty="0">
                        <a:latin typeface="Garamond" panose="02020404030301010803" pitchFamily="18" charset="0"/>
                      </a:endParaRPr>
                    </a:p>
                  </a:txBody>
                  <a:tcPr>
                    <a:solidFill>
                      <a:schemeClr val="bg1">
                        <a:lumMod val="95000"/>
                      </a:schemeClr>
                    </a:solidFill>
                  </a:tcPr>
                </a:tc>
                <a:tc>
                  <a:txBody>
                    <a:bodyPr/>
                    <a:lstStyle/>
                    <a:p>
                      <a:r>
                        <a:rPr lang="en-US" sz="1200" b="0" dirty="0">
                          <a:latin typeface="Garamond" panose="02020404030301010803" pitchFamily="18" charset="0"/>
                        </a:rPr>
                        <a:t>3</a:t>
                      </a:r>
                      <a:endParaRPr lang="en-AU" sz="1200" b="0" dirty="0">
                        <a:latin typeface="Garamond" panose="02020404030301010803" pitchFamily="18" charset="0"/>
                      </a:endParaRPr>
                    </a:p>
                  </a:txBody>
                  <a:tcPr>
                    <a:solidFill>
                      <a:schemeClr val="bg1">
                        <a:lumMod val="95000"/>
                      </a:schemeClr>
                    </a:solidFill>
                  </a:tcPr>
                </a:tc>
                <a:extLst>
                  <a:ext uri="{0D108BD9-81ED-4DB2-BD59-A6C34878D82A}">
                    <a16:rowId xmlns:a16="http://schemas.microsoft.com/office/drawing/2014/main" val="3945713156"/>
                  </a:ext>
                </a:extLst>
              </a:tr>
              <a:tr h="0">
                <a:tc>
                  <a:txBody>
                    <a:bodyPr/>
                    <a:lstStyle/>
                    <a:p>
                      <a:r>
                        <a:rPr lang="en-US" sz="1200" b="0" i="1" dirty="0">
                          <a:latin typeface="Garamond" panose="02020404030301010803" pitchFamily="18" charset="0"/>
                        </a:rPr>
                        <a:t>Television Corporation Ltd v The Commonwealth</a:t>
                      </a:r>
                      <a:r>
                        <a:rPr lang="en-US" sz="1200" b="0" dirty="0">
                          <a:latin typeface="Garamond" panose="02020404030301010803" pitchFamily="18" charset="0"/>
                        </a:rPr>
                        <a:t> (1963) 109 CLR 59</a:t>
                      </a:r>
                      <a:endParaRPr lang="en-US" sz="1200" b="0" i="1" dirty="0">
                        <a:latin typeface="Garamond" panose="02020404030301010803" pitchFamily="18" charset="0"/>
                      </a:endParaRPr>
                    </a:p>
                  </a:txBody>
                  <a:tcPr>
                    <a:solidFill>
                      <a:schemeClr val="bg1">
                        <a:lumMod val="95000"/>
                      </a:schemeClr>
                    </a:solidFill>
                  </a:tcPr>
                </a:tc>
                <a:tc>
                  <a:txBody>
                    <a:bodyPr/>
                    <a:lstStyle/>
                    <a:p>
                      <a:r>
                        <a:rPr lang="en-US" sz="1200" b="0" dirty="0">
                          <a:latin typeface="Garamond" panose="02020404030301010803" pitchFamily="18" charset="0"/>
                        </a:rPr>
                        <a:t>13</a:t>
                      </a:r>
                      <a:endParaRPr lang="en-AU" sz="1200" b="0" dirty="0">
                        <a:latin typeface="Garamond" panose="02020404030301010803" pitchFamily="18" charset="0"/>
                      </a:endParaRPr>
                    </a:p>
                  </a:txBody>
                  <a:tcPr>
                    <a:solidFill>
                      <a:schemeClr val="bg1">
                        <a:lumMod val="95000"/>
                      </a:schemeClr>
                    </a:solidFill>
                  </a:tcPr>
                </a:tc>
                <a:extLst>
                  <a:ext uri="{0D108BD9-81ED-4DB2-BD59-A6C34878D82A}">
                    <a16:rowId xmlns:a16="http://schemas.microsoft.com/office/drawing/2014/main" val="2220233749"/>
                  </a:ext>
                </a:extLst>
              </a:tr>
              <a:tr h="0">
                <a:tc>
                  <a:txBody>
                    <a:bodyPr/>
                    <a:lstStyle/>
                    <a:p>
                      <a:r>
                        <a:rPr lang="en-US" sz="1200" b="0" i="1" u="none" kern="1200" dirty="0">
                          <a:solidFill>
                            <a:schemeClr val="dk1"/>
                          </a:solidFill>
                          <a:effectLst/>
                          <a:latin typeface="Garamond" panose="02020404030301010803" pitchFamily="18" charset="0"/>
                          <a:ea typeface="+mn-ea"/>
                          <a:cs typeface="Times New Roman" panose="02020603050405020304" pitchFamily="18" charset="0"/>
                        </a:rPr>
                        <a:t>Toll (FGCT) Pty Limited v </a:t>
                      </a:r>
                      <a:r>
                        <a:rPr lang="en-US" sz="1200" b="0" i="1" u="none" kern="1200" dirty="0" err="1">
                          <a:solidFill>
                            <a:schemeClr val="dk1"/>
                          </a:solidFill>
                          <a:effectLst/>
                          <a:latin typeface="Garamond" panose="02020404030301010803" pitchFamily="18" charset="0"/>
                          <a:ea typeface="+mn-ea"/>
                          <a:cs typeface="Times New Roman" panose="02020603050405020304" pitchFamily="18" charset="0"/>
                        </a:rPr>
                        <a:t>Alphapharm</a:t>
                      </a:r>
                      <a:r>
                        <a:rPr lang="en-US" sz="1200" b="0" i="1" u="none" kern="1200" dirty="0">
                          <a:solidFill>
                            <a:schemeClr val="dk1"/>
                          </a:solidFill>
                          <a:effectLst/>
                          <a:latin typeface="Garamond" panose="02020404030301010803" pitchFamily="18" charset="0"/>
                          <a:ea typeface="+mn-ea"/>
                          <a:cs typeface="Times New Roman" panose="02020603050405020304" pitchFamily="18" charset="0"/>
                        </a:rPr>
                        <a:t> Pty Limited</a:t>
                      </a:r>
                      <a:r>
                        <a:rPr lang="en-US" sz="1200" b="0" i="0" u="none" kern="1200" dirty="0">
                          <a:solidFill>
                            <a:schemeClr val="dk1"/>
                          </a:solidFill>
                          <a:effectLst/>
                          <a:latin typeface="Garamond" panose="02020404030301010803" pitchFamily="18" charset="0"/>
                          <a:ea typeface="+mn-ea"/>
                          <a:cs typeface="Times New Roman" panose="02020603050405020304" pitchFamily="18" charset="0"/>
                        </a:rPr>
                        <a:t> [2004] HCA 52</a:t>
                      </a:r>
                      <a:endParaRPr lang="en-US" sz="1200" b="0" i="1" u="none" dirty="0">
                        <a:latin typeface="Garamond" panose="02020404030301010803" pitchFamily="18" charset="0"/>
                        <a:cs typeface="Times New Roman" panose="02020603050405020304" pitchFamily="18" charset="0"/>
                      </a:endParaRPr>
                    </a:p>
                  </a:txBody>
                  <a:tcPr>
                    <a:solidFill>
                      <a:schemeClr val="bg1">
                        <a:lumMod val="95000"/>
                      </a:schemeClr>
                    </a:solidFill>
                  </a:tcPr>
                </a:tc>
                <a:tc>
                  <a:txBody>
                    <a:bodyPr/>
                    <a:lstStyle/>
                    <a:p>
                      <a:r>
                        <a:rPr lang="en-AU" sz="1200" b="0" dirty="0">
                          <a:latin typeface="Garamond" panose="02020404030301010803" pitchFamily="18" charset="0"/>
                        </a:rPr>
                        <a:t>4</a:t>
                      </a:r>
                    </a:p>
                  </a:txBody>
                  <a:tcPr>
                    <a:solidFill>
                      <a:schemeClr val="bg1">
                        <a:lumMod val="95000"/>
                      </a:schemeClr>
                    </a:solidFill>
                  </a:tcPr>
                </a:tc>
                <a:extLst>
                  <a:ext uri="{0D108BD9-81ED-4DB2-BD59-A6C34878D82A}">
                    <a16:rowId xmlns:a16="http://schemas.microsoft.com/office/drawing/2014/main" val="2168776162"/>
                  </a:ext>
                </a:extLst>
              </a:tr>
              <a:tr h="0">
                <a:tc>
                  <a:txBody>
                    <a:bodyPr/>
                    <a:lstStyle/>
                    <a:p>
                      <a:r>
                        <a:rPr lang="en-AU" sz="1200" b="0" i="1" dirty="0">
                          <a:effectLst/>
                          <a:latin typeface="Garamond" panose="02020404030301010803" pitchFamily="18" charset="0"/>
                        </a:rPr>
                        <a:t>Westfield Management Ltd v Perpetual Trustee Company Ltd </a:t>
                      </a:r>
                      <a:r>
                        <a:rPr lang="en-AU" sz="1200" b="0" dirty="0">
                          <a:effectLst/>
                          <a:latin typeface="Garamond" panose="02020404030301010803" pitchFamily="18" charset="0"/>
                        </a:rPr>
                        <a:t>[2007] 233 CLR 528</a:t>
                      </a:r>
                      <a:endParaRPr lang="en-US" sz="1200" b="0" i="1" dirty="0">
                        <a:latin typeface="Garamond" panose="02020404030301010803" pitchFamily="18" charset="0"/>
                      </a:endParaRPr>
                    </a:p>
                  </a:txBody>
                  <a:tcPr>
                    <a:solidFill>
                      <a:schemeClr val="bg1">
                        <a:lumMod val="95000"/>
                      </a:schemeClr>
                    </a:solidFill>
                  </a:tcPr>
                </a:tc>
                <a:tc>
                  <a:txBody>
                    <a:bodyPr/>
                    <a:lstStyle/>
                    <a:p>
                      <a:r>
                        <a:rPr lang="en-US" sz="1200" b="0" dirty="0">
                          <a:latin typeface="Garamond" panose="02020404030301010803" pitchFamily="18" charset="0"/>
                        </a:rPr>
                        <a:t>4, 5</a:t>
                      </a:r>
                      <a:endParaRPr lang="en-AU" sz="1200" b="0" dirty="0">
                        <a:latin typeface="Garamond" panose="02020404030301010803" pitchFamily="18" charset="0"/>
                      </a:endParaRPr>
                    </a:p>
                  </a:txBody>
                  <a:tcPr>
                    <a:solidFill>
                      <a:schemeClr val="bg1">
                        <a:lumMod val="95000"/>
                      </a:schemeClr>
                    </a:solidFill>
                  </a:tcPr>
                </a:tc>
                <a:extLst>
                  <a:ext uri="{0D108BD9-81ED-4DB2-BD59-A6C34878D82A}">
                    <a16:rowId xmlns:a16="http://schemas.microsoft.com/office/drawing/2014/main" val="2522543110"/>
                  </a:ext>
                </a:extLst>
              </a:tr>
              <a:tr h="0">
                <a:tc>
                  <a:txBody>
                    <a:bodyPr/>
                    <a:lstStyle/>
                    <a:p>
                      <a:r>
                        <a:rPr lang="en-AU" sz="1200" b="0" i="1" dirty="0" err="1">
                          <a:effectLst/>
                          <a:latin typeface="Garamond" panose="02020404030301010803" pitchFamily="18" charset="0"/>
                        </a:rPr>
                        <a:t>Westgem</a:t>
                      </a:r>
                      <a:r>
                        <a:rPr lang="en-AU" sz="1200" b="0" i="1" dirty="0">
                          <a:effectLst/>
                          <a:latin typeface="Garamond" panose="02020404030301010803" pitchFamily="18" charset="0"/>
                        </a:rPr>
                        <a:t> Investments Pty Ltd v Commonwealth Bank of Australia Ltd </a:t>
                      </a:r>
                      <a:r>
                        <a:rPr lang="en-AU" sz="1200" b="0" dirty="0">
                          <a:effectLst/>
                          <a:latin typeface="Garamond" panose="02020404030301010803" pitchFamily="18" charset="0"/>
                        </a:rPr>
                        <a:t>[No 6] [2020] WASC 302 </a:t>
                      </a:r>
                      <a:endParaRPr lang="en-US" sz="1200" b="0" i="1" dirty="0">
                        <a:latin typeface="Garamond" panose="02020404030301010803" pitchFamily="18" charset="0"/>
                      </a:endParaRPr>
                    </a:p>
                  </a:txBody>
                  <a:tcPr>
                    <a:solidFill>
                      <a:schemeClr val="bg1">
                        <a:lumMod val="95000"/>
                      </a:schemeClr>
                    </a:solidFill>
                  </a:tcPr>
                </a:tc>
                <a:tc>
                  <a:txBody>
                    <a:bodyPr/>
                    <a:lstStyle/>
                    <a:p>
                      <a:r>
                        <a:rPr lang="en-US" sz="1200" b="0" dirty="0">
                          <a:latin typeface="Garamond" panose="02020404030301010803" pitchFamily="18" charset="0"/>
                        </a:rPr>
                        <a:t>4</a:t>
                      </a:r>
                      <a:endParaRPr lang="en-AU" sz="1200" b="0" dirty="0">
                        <a:latin typeface="Garamond" panose="02020404030301010803" pitchFamily="18" charset="0"/>
                      </a:endParaRPr>
                    </a:p>
                  </a:txBody>
                  <a:tcPr>
                    <a:solidFill>
                      <a:schemeClr val="bg1">
                        <a:lumMod val="95000"/>
                      </a:schemeClr>
                    </a:solidFill>
                  </a:tcPr>
                </a:tc>
                <a:extLst>
                  <a:ext uri="{0D108BD9-81ED-4DB2-BD59-A6C34878D82A}">
                    <a16:rowId xmlns:a16="http://schemas.microsoft.com/office/drawing/2014/main" val="1804218927"/>
                  </a:ext>
                </a:extLst>
              </a:tr>
              <a:tr h="0">
                <a:tc>
                  <a:txBody>
                    <a:bodyPr/>
                    <a:lstStyle/>
                    <a:p>
                      <a:r>
                        <a:rPr lang="en-US" sz="1200" b="0" i="1" dirty="0">
                          <a:latin typeface="Garamond" panose="02020404030301010803" pitchFamily="18" charset="0"/>
                        </a:rPr>
                        <a:t>Vis Visitor Investment Services Pty Ltd v Hawkesbury City Council </a:t>
                      </a:r>
                      <a:r>
                        <a:rPr lang="en-US" sz="1200" b="0" dirty="0">
                          <a:latin typeface="Garamond" panose="02020404030301010803" pitchFamily="18" charset="0"/>
                        </a:rPr>
                        <a:t>[2010] NSWLEC 10</a:t>
                      </a:r>
                      <a:endParaRPr lang="en-US" sz="1200" b="0" i="1" dirty="0">
                        <a:latin typeface="Garamond" panose="02020404030301010803" pitchFamily="18" charset="0"/>
                      </a:endParaRPr>
                    </a:p>
                  </a:txBody>
                  <a:tcPr>
                    <a:solidFill>
                      <a:schemeClr val="bg1">
                        <a:lumMod val="95000"/>
                      </a:schemeClr>
                    </a:solidFill>
                  </a:tcPr>
                </a:tc>
                <a:tc>
                  <a:txBody>
                    <a:bodyPr/>
                    <a:lstStyle/>
                    <a:p>
                      <a:r>
                        <a:rPr lang="en-US" sz="1200" b="0" dirty="0">
                          <a:latin typeface="Garamond" panose="02020404030301010803" pitchFamily="18" charset="0"/>
                        </a:rPr>
                        <a:t>5</a:t>
                      </a:r>
                      <a:endParaRPr lang="en-AU" sz="1200" b="0" dirty="0">
                        <a:latin typeface="Garamond" panose="02020404030301010803" pitchFamily="18" charset="0"/>
                      </a:endParaRPr>
                    </a:p>
                  </a:txBody>
                  <a:tcPr>
                    <a:solidFill>
                      <a:schemeClr val="bg1">
                        <a:lumMod val="95000"/>
                      </a:schemeClr>
                    </a:solidFill>
                  </a:tcPr>
                </a:tc>
                <a:extLst>
                  <a:ext uri="{0D108BD9-81ED-4DB2-BD59-A6C34878D82A}">
                    <a16:rowId xmlns:a16="http://schemas.microsoft.com/office/drawing/2014/main" val="4186595132"/>
                  </a:ext>
                </a:extLst>
              </a:tr>
            </a:tbl>
          </a:graphicData>
        </a:graphic>
      </p:graphicFrame>
      <p:sp>
        <p:nvSpPr>
          <p:cNvPr id="7" name="Title 1">
            <a:extLst>
              <a:ext uri="{FF2B5EF4-FFF2-40B4-BE49-F238E27FC236}">
                <a16:creationId xmlns:a16="http://schemas.microsoft.com/office/drawing/2014/main" id="{596835E5-326C-4CF5-AA5C-3A2443864FAD}"/>
              </a:ext>
            </a:extLst>
          </p:cNvPr>
          <p:cNvSpPr txBox="1">
            <a:spLocks/>
          </p:cNvSpPr>
          <p:nvPr/>
        </p:nvSpPr>
        <p:spPr>
          <a:xfrm>
            <a:off x="994063" y="179533"/>
            <a:ext cx="4928755" cy="61888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latin typeface="Garamond" panose="02020404030301010803" pitchFamily="18" charset="0"/>
                <a:cs typeface="Times New Roman" panose="02020603050405020304" pitchFamily="18" charset="0"/>
              </a:rPr>
              <a:t>INDEX OF AUTHORITIES (cont.)</a:t>
            </a:r>
          </a:p>
          <a:p>
            <a:endParaRPr lang="en-AU" sz="2600" dirty="0">
              <a:latin typeface="Garamond" panose="02020404030301010803" pitchFamily="18" charset="0"/>
            </a:endParaRPr>
          </a:p>
        </p:txBody>
      </p:sp>
    </p:spTree>
    <p:extLst>
      <p:ext uri="{BB962C8B-B14F-4D97-AF65-F5344CB8AC3E}">
        <p14:creationId xmlns:p14="http://schemas.microsoft.com/office/powerpoint/2010/main" val="2970708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24585-A35F-4E35-9734-55F75562CE55}"/>
              </a:ext>
            </a:extLst>
          </p:cNvPr>
          <p:cNvSpPr>
            <a:spLocks noGrp="1"/>
          </p:cNvSpPr>
          <p:nvPr>
            <p:ph type="title"/>
          </p:nvPr>
        </p:nvSpPr>
        <p:spPr>
          <a:xfrm>
            <a:off x="694113" y="548640"/>
            <a:ext cx="3747995" cy="5431536"/>
          </a:xfrm>
        </p:spPr>
        <p:txBody>
          <a:bodyPr>
            <a:normAutofit/>
          </a:bodyPr>
          <a:lstStyle/>
          <a:p>
            <a:r>
              <a:rPr lang="en-US" sz="4200" b="1" dirty="0">
                <a:latin typeface="Garamond" panose="02020404030301010803" pitchFamily="18" charset="0"/>
              </a:rPr>
              <a:t>YOUR FEEDBACK &amp; CRITIQUE WELCOMED</a:t>
            </a:r>
            <a:endParaRPr lang="en-AU" sz="4200" b="1" dirty="0">
              <a:latin typeface="Garamond" panose="02020404030301010803" pitchFamily="18" charset="0"/>
            </a:endParaRPr>
          </a:p>
        </p:txBody>
      </p:sp>
      <p:sp>
        <p:nvSpPr>
          <p:cNvPr id="2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2E21CF-DFCB-408C-9EF5-A0C234AF0776}"/>
              </a:ext>
            </a:extLst>
          </p:cNvPr>
          <p:cNvSpPr>
            <a:spLocks noGrp="1"/>
          </p:cNvSpPr>
          <p:nvPr>
            <p:ph idx="1"/>
          </p:nvPr>
        </p:nvSpPr>
        <p:spPr>
          <a:xfrm>
            <a:off x="5126418" y="552091"/>
            <a:ext cx="6224335" cy="5431536"/>
          </a:xfrm>
        </p:spPr>
        <p:txBody>
          <a:bodyPr anchor="ctr">
            <a:normAutofit/>
          </a:bodyPr>
          <a:lstStyle/>
          <a:p>
            <a:pPr marL="0" indent="0" algn="ctr">
              <a:buNone/>
            </a:pPr>
            <a:r>
              <a:rPr lang="en-US" sz="2200" dirty="0">
                <a:latin typeface="Garamond" panose="02020404030301010803" pitchFamily="18" charset="0"/>
              </a:rPr>
              <a:t>If you have any war stories to share, or feedback or criticism you’d like to offer, please email:</a:t>
            </a:r>
            <a:endParaRPr lang="en-AU" sz="2200" dirty="0">
              <a:latin typeface="Garamond" panose="02020404030301010803" pitchFamily="18" charset="0"/>
            </a:endParaRPr>
          </a:p>
          <a:p>
            <a:pPr marL="0" indent="0" algn="ctr">
              <a:buNone/>
            </a:pPr>
            <a:r>
              <a:rPr lang="en-AU" sz="2200" dirty="0">
                <a:latin typeface="Garamond" panose="02020404030301010803" pitchFamily="18" charset="0"/>
                <a:hlinkClick r:id="rId2"/>
              </a:rPr>
              <a:t>sjacobsassistant@13wentworth.com.au</a:t>
            </a:r>
            <a:r>
              <a:rPr lang="en-AU" sz="2200" dirty="0">
                <a:latin typeface="Garamond" panose="02020404030301010803" pitchFamily="18" charset="0"/>
              </a:rPr>
              <a:t> </a:t>
            </a:r>
          </a:p>
          <a:p>
            <a:pPr marL="0" indent="0">
              <a:buNone/>
            </a:pPr>
            <a:endParaRPr lang="en-US" sz="2200" dirty="0">
              <a:latin typeface="Garamond" panose="02020404030301010803" pitchFamily="18" charset="0"/>
            </a:endParaRPr>
          </a:p>
          <a:p>
            <a:pPr marL="0" indent="0">
              <a:buNone/>
            </a:pPr>
            <a:endParaRPr lang="en-US" sz="2200" dirty="0">
              <a:latin typeface="Garamond" panose="02020404030301010803" pitchFamily="18" charset="0"/>
            </a:endParaRPr>
          </a:p>
          <a:p>
            <a:pPr marL="0" indent="0" algn="ctr">
              <a:buNone/>
            </a:pPr>
            <a:r>
              <a:rPr lang="en-US" sz="2200" b="1" dirty="0">
                <a:latin typeface="Garamond" panose="02020404030301010803" pitchFamily="18" charset="0"/>
              </a:rPr>
              <a:t>THANK YOU</a:t>
            </a:r>
          </a:p>
        </p:txBody>
      </p:sp>
    </p:spTree>
    <p:extLst>
      <p:ext uri="{BB962C8B-B14F-4D97-AF65-F5344CB8AC3E}">
        <p14:creationId xmlns:p14="http://schemas.microsoft.com/office/powerpoint/2010/main" val="2721480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C91F7247-4FD3-46B4-B98D-5B62C8221120}"/>
              </a:ext>
            </a:extLst>
          </p:cNvPr>
          <p:cNvSpPr>
            <a:spLocks noGrp="1"/>
          </p:cNvSpPr>
          <p:nvPr>
            <p:ph type="title"/>
          </p:nvPr>
        </p:nvSpPr>
        <p:spPr>
          <a:xfrm>
            <a:off x="2399234" y="2073715"/>
            <a:ext cx="6935759" cy="2993042"/>
          </a:xfrm>
        </p:spPr>
        <p:txBody>
          <a:bodyPr vert="horz" lIns="91440" tIns="45720" rIns="91440" bIns="45720" rtlCol="0" anchor="ctr">
            <a:normAutofit/>
          </a:bodyPr>
          <a:lstStyle/>
          <a:p>
            <a:pPr algn="ctr"/>
            <a:r>
              <a:rPr lang="en-US" sz="4000" b="1" kern="1200" dirty="0">
                <a:solidFill>
                  <a:schemeClr val="bg1"/>
                </a:solidFill>
                <a:latin typeface="Garamond" panose="02020404030301010803" pitchFamily="18" charset="0"/>
              </a:rPr>
              <a:t>Interpretation of Development Consents </a:t>
            </a:r>
            <a:br>
              <a:rPr lang="en-US" sz="4000" b="1" kern="1200" dirty="0">
                <a:solidFill>
                  <a:schemeClr val="bg1"/>
                </a:solidFill>
                <a:latin typeface="Garamond" panose="02020404030301010803" pitchFamily="18" charset="0"/>
              </a:rPr>
            </a:br>
            <a:r>
              <a:rPr lang="en-US" sz="3000" b="1" i="1" kern="1200" dirty="0">
                <a:solidFill>
                  <a:schemeClr val="bg1"/>
                </a:solidFill>
                <a:latin typeface="Garamond" panose="02020404030301010803" pitchFamily="18" charset="0"/>
              </a:rPr>
              <a:t>A comparative analysis against the construction of contracts and easements</a:t>
            </a:r>
          </a:p>
        </p:txBody>
      </p:sp>
      <p:sp>
        <p:nvSpPr>
          <p:cNvPr id="9" name="Rectangle 8">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734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C7619-4F82-4275-96F5-37D78216CE2F}"/>
              </a:ext>
            </a:extLst>
          </p:cNvPr>
          <p:cNvSpPr>
            <a:spLocks noGrp="1"/>
          </p:cNvSpPr>
          <p:nvPr>
            <p:ph type="title"/>
          </p:nvPr>
        </p:nvSpPr>
        <p:spPr>
          <a:xfrm>
            <a:off x="459630" y="322023"/>
            <a:ext cx="10553702" cy="802517"/>
          </a:xfrm>
        </p:spPr>
        <p:txBody>
          <a:bodyPr>
            <a:normAutofit fontScale="90000"/>
          </a:bodyPr>
          <a:lstStyle/>
          <a:p>
            <a:r>
              <a:rPr lang="en-US" sz="4000" b="1" dirty="0">
                <a:latin typeface="Garamond" panose="02020404030301010803" pitchFamily="18" charset="0"/>
              </a:rPr>
              <a:t>Conditions of Consent: An Introductory Overview</a:t>
            </a:r>
            <a:endParaRPr lang="en-AU" sz="4000" b="1" dirty="0">
              <a:latin typeface="Garamond" panose="02020404030301010803" pitchFamily="18" charset="0"/>
            </a:endParaRPr>
          </a:p>
        </p:txBody>
      </p:sp>
      <p:sp>
        <p:nvSpPr>
          <p:cNvPr id="5" name="Content Placeholder 4">
            <a:extLst>
              <a:ext uri="{FF2B5EF4-FFF2-40B4-BE49-F238E27FC236}">
                <a16:creationId xmlns:a16="http://schemas.microsoft.com/office/drawing/2014/main" id="{6A7767B7-17FB-427D-A4CF-9C215C8815C3}"/>
              </a:ext>
            </a:extLst>
          </p:cNvPr>
          <p:cNvSpPr>
            <a:spLocks noGrp="1"/>
          </p:cNvSpPr>
          <p:nvPr>
            <p:ph idx="1"/>
          </p:nvPr>
        </p:nvSpPr>
        <p:spPr>
          <a:xfrm>
            <a:off x="1934042" y="1130003"/>
            <a:ext cx="8249056" cy="577278"/>
          </a:xfrm>
        </p:spPr>
        <p:txBody>
          <a:bodyPr>
            <a:noAutofit/>
          </a:bodyPr>
          <a:lstStyle/>
          <a:p>
            <a:pPr marL="0" indent="0" algn="ctr">
              <a:buNone/>
            </a:pPr>
            <a:r>
              <a:rPr lang="en-US" sz="2000" b="1" dirty="0">
                <a:latin typeface="Garamond" panose="02020404030301010803" pitchFamily="18" charset="0"/>
              </a:rPr>
              <a:t>The </a:t>
            </a:r>
            <a:r>
              <a:rPr lang="en-US" sz="2000" b="1" i="1" dirty="0">
                <a:latin typeface="Garamond" panose="02020404030301010803" pitchFamily="18" charset="0"/>
              </a:rPr>
              <a:t>Newbury</a:t>
            </a:r>
            <a:r>
              <a:rPr lang="en-US" sz="2000" b="1" dirty="0">
                <a:latin typeface="Garamond" panose="02020404030301010803" pitchFamily="18" charset="0"/>
              </a:rPr>
              <a:t> Test</a:t>
            </a:r>
          </a:p>
          <a:p>
            <a:pPr marL="0" indent="0" algn="ctr">
              <a:buNone/>
            </a:pPr>
            <a:r>
              <a:rPr lang="en-US" sz="1700" i="1" dirty="0">
                <a:effectLst/>
                <a:latin typeface="Garamond" panose="02020404030301010803" pitchFamily="18" charset="0"/>
              </a:rPr>
              <a:t>Newbury District Council v Secretary of State for the Environment </a:t>
            </a:r>
            <a:r>
              <a:rPr lang="en-US" sz="1700" i="0" dirty="0">
                <a:effectLst/>
                <a:latin typeface="Garamond" panose="02020404030301010803" pitchFamily="18" charset="0"/>
              </a:rPr>
              <a:t>[1981] AC 578, 607 (Lord Fraser)</a:t>
            </a:r>
            <a:endParaRPr lang="en-AU" sz="1700" dirty="0">
              <a:latin typeface="Garamond" panose="02020404030301010803" pitchFamily="18" charset="0"/>
            </a:endParaRPr>
          </a:p>
        </p:txBody>
      </p:sp>
      <p:sp>
        <p:nvSpPr>
          <p:cNvPr id="12" name="Rectangle: Rounded Corners 11">
            <a:extLst>
              <a:ext uri="{FF2B5EF4-FFF2-40B4-BE49-F238E27FC236}">
                <a16:creationId xmlns:a16="http://schemas.microsoft.com/office/drawing/2014/main" id="{9D57D75B-80C5-4DA7-8C8C-9A77B2E8FF14}"/>
              </a:ext>
            </a:extLst>
          </p:cNvPr>
          <p:cNvSpPr/>
          <p:nvPr/>
        </p:nvSpPr>
        <p:spPr>
          <a:xfrm>
            <a:off x="674047" y="3307403"/>
            <a:ext cx="2860740" cy="3088652"/>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descr="Badge 1 with solid fill">
            <a:extLst>
              <a:ext uri="{FF2B5EF4-FFF2-40B4-BE49-F238E27FC236}">
                <a16:creationId xmlns:a16="http://schemas.microsoft.com/office/drawing/2014/main" id="{F932E6AD-650D-455F-AE54-3AC185B0F4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6842" y="2343113"/>
            <a:ext cx="914400" cy="914400"/>
          </a:xfrm>
          <a:prstGeom prst="rect">
            <a:avLst/>
          </a:prstGeom>
        </p:spPr>
      </p:pic>
      <p:pic>
        <p:nvPicPr>
          <p:cNvPr id="9" name="Graphic 8" descr="Badge with solid fill">
            <a:extLst>
              <a:ext uri="{FF2B5EF4-FFF2-40B4-BE49-F238E27FC236}">
                <a16:creationId xmlns:a16="http://schemas.microsoft.com/office/drawing/2014/main" id="{449439B9-D090-42DF-8782-D5FFB1CF7C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2342409"/>
            <a:ext cx="914400" cy="914400"/>
          </a:xfrm>
          <a:prstGeom prst="rect">
            <a:avLst/>
          </a:prstGeom>
        </p:spPr>
      </p:pic>
      <p:pic>
        <p:nvPicPr>
          <p:cNvPr id="7" name="Graphic 6" descr="Badge 3 with solid fill">
            <a:extLst>
              <a:ext uri="{FF2B5EF4-FFF2-40B4-BE49-F238E27FC236}">
                <a16:creationId xmlns:a16="http://schemas.microsoft.com/office/drawing/2014/main" id="{E23EC902-2EB9-460E-9D06-5782004F1B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00758" y="2342409"/>
            <a:ext cx="914400" cy="914400"/>
          </a:xfrm>
          <a:prstGeom prst="rect">
            <a:avLst/>
          </a:prstGeom>
        </p:spPr>
      </p:pic>
      <p:sp>
        <p:nvSpPr>
          <p:cNvPr id="23" name="Rectangle: Rounded Corners 22">
            <a:extLst>
              <a:ext uri="{FF2B5EF4-FFF2-40B4-BE49-F238E27FC236}">
                <a16:creationId xmlns:a16="http://schemas.microsoft.com/office/drawing/2014/main" id="{2B250566-A23D-4FCA-B2B5-71D1E7E725B1}"/>
              </a:ext>
            </a:extLst>
          </p:cNvPr>
          <p:cNvSpPr/>
          <p:nvPr/>
        </p:nvSpPr>
        <p:spPr>
          <a:xfrm>
            <a:off x="4665630" y="3318328"/>
            <a:ext cx="2860740" cy="3077727"/>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Rounded Corners 24">
            <a:extLst>
              <a:ext uri="{FF2B5EF4-FFF2-40B4-BE49-F238E27FC236}">
                <a16:creationId xmlns:a16="http://schemas.microsoft.com/office/drawing/2014/main" id="{FF8159B8-9BF6-458D-9974-44321931EB1F}"/>
              </a:ext>
            </a:extLst>
          </p:cNvPr>
          <p:cNvSpPr/>
          <p:nvPr/>
        </p:nvSpPr>
        <p:spPr>
          <a:xfrm>
            <a:off x="8657213" y="3257513"/>
            <a:ext cx="2860740" cy="3077727"/>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41A9AFD3-0BE7-48BE-9BDC-8ADE9AE5B3CA}"/>
              </a:ext>
            </a:extLst>
          </p:cNvPr>
          <p:cNvSpPr txBox="1"/>
          <p:nvPr/>
        </p:nvSpPr>
        <p:spPr>
          <a:xfrm>
            <a:off x="946826" y="3429000"/>
            <a:ext cx="2315183" cy="2400657"/>
          </a:xfrm>
          <a:prstGeom prst="rect">
            <a:avLst/>
          </a:prstGeom>
          <a:noFill/>
        </p:spPr>
        <p:txBody>
          <a:bodyPr wrap="square" rtlCol="0">
            <a:spAutoFit/>
          </a:bodyPr>
          <a:lstStyle/>
          <a:p>
            <a:pPr algn="ctr"/>
            <a:r>
              <a:rPr lang="en-US" sz="2000" b="1" dirty="0">
                <a:latin typeface="Garamond" panose="02020404030301010803" pitchFamily="18" charset="0"/>
              </a:rPr>
              <a:t>The condition must relate to a planning matter</a:t>
            </a:r>
          </a:p>
          <a:p>
            <a:pPr algn="ctr"/>
            <a:endParaRPr lang="en-US" b="1" i="1" dirty="0">
              <a:latin typeface="Garamond" panose="02020404030301010803" pitchFamily="18" charset="0"/>
            </a:endParaRPr>
          </a:p>
          <a:p>
            <a:pPr algn="ctr"/>
            <a:r>
              <a:rPr lang="en-US" i="1" dirty="0">
                <a:latin typeface="Garamond" panose="02020404030301010803" pitchFamily="18" charset="0"/>
              </a:rPr>
              <a:t>This will be resolved by a matter of statutory construction.</a:t>
            </a:r>
          </a:p>
          <a:p>
            <a:endParaRPr lang="en-AU" dirty="0"/>
          </a:p>
        </p:txBody>
      </p:sp>
      <p:sp>
        <p:nvSpPr>
          <p:cNvPr id="27" name="Left Brace 26">
            <a:extLst>
              <a:ext uri="{FF2B5EF4-FFF2-40B4-BE49-F238E27FC236}">
                <a16:creationId xmlns:a16="http://schemas.microsoft.com/office/drawing/2014/main" id="{37768EA8-2699-42ED-9DDE-F70A0EAC352A}"/>
              </a:ext>
            </a:extLst>
          </p:cNvPr>
          <p:cNvSpPr/>
          <p:nvPr/>
        </p:nvSpPr>
        <p:spPr>
          <a:xfrm rot="5400000">
            <a:off x="5798003" y="-2042687"/>
            <a:ext cx="521136" cy="8249055"/>
          </a:xfrm>
          <a:prstGeom prst="leftBrac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b="1" dirty="0"/>
          </a:p>
        </p:txBody>
      </p:sp>
      <p:sp>
        <p:nvSpPr>
          <p:cNvPr id="28" name="TextBox 27">
            <a:extLst>
              <a:ext uri="{FF2B5EF4-FFF2-40B4-BE49-F238E27FC236}">
                <a16:creationId xmlns:a16="http://schemas.microsoft.com/office/drawing/2014/main" id="{6D84524E-8B98-4D9E-B80D-F479503079FF}"/>
              </a:ext>
            </a:extLst>
          </p:cNvPr>
          <p:cNvSpPr txBox="1"/>
          <p:nvPr/>
        </p:nvSpPr>
        <p:spPr>
          <a:xfrm>
            <a:off x="4769427" y="3318328"/>
            <a:ext cx="2620554" cy="2877711"/>
          </a:xfrm>
          <a:prstGeom prst="rect">
            <a:avLst/>
          </a:prstGeom>
          <a:noFill/>
        </p:spPr>
        <p:txBody>
          <a:bodyPr wrap="square" rtlCol="0">
            <a:spAutoFit/>
          </a:bodyPr>
          <a:lstStyle/>
          <a:p>
            <a:pPr algn="ctr"/>
            <a:r>
              <a:rPr lang="en-US" sz="1900" b="1" dirty="0">
                <a:latin typeface="Garamond" panose="02020404030301010803" pitchFamily="18" charset="0"/>
              </a:rPr>
              <a:t>The condition must ‘fairly and reasonably’</a:t>
            </a:r>
          </a:p>
          <a:p>
            <a:pPr algn="ctr"/>
            <a:r>
              <a:rPr lang="en-US" sz="1900" b="1" dirty="0">
                <a:latin typeface="Garamond" panose="02020404030301010803" pitchFamily="18" charset="0"/>
              </a:rPr>
              <a:t> relate to the development itself</a:t>
            </a:r>
          </a:p>
          <a:p>
            <a:pPr algn="ctr"/>
            <a:endParaRPr lang="en-US" sz="2000" b="1" i="1" dirty="0">
              <a:latin typeface="Garamond" panose="02020404030301010803" pitchFamily="18" charset="0"/>
            </a:endParaRPr>
          </a:p>
          <a:p>
            <a:pPr algn="ctr"/>
            <a:r>
              <a:rPr lang="en-US" sz="1700" i="1" dirty="0">
                <a:latin typeface="Garamond" panose="02020404030301010803" pitchFamily="18" charset="0"/>
              </a:rPr>
              <a:t>For an example of where the condition did not ‘fairly and reasonably’ relate to the development itself, see </a:t>
            </a:r>
            <a:r>
              <a:rPr lang="en-US" sz="1700" b="1" i="1" dirty="0" err="1">
                <a:latin typeface="Garamond" panose="02020404030301010803" pitchFamily="18" charset="0"/>
              </a:rPr>
              <a:t>Dogild</a:t>
            </a:r>
            <a:r>
              <a:rPr lang="en-US" sz="1700" b="1" i="1" dirty="0">
                <a:latin typeface="Garamond" panose="02020404030301010803" pitchFamily="18" charset="0"/>
              </a:rPr>
              <a:t> </a:t>
            </a:r>
            <a:r>
              <a:rPr lang="en-US" sz="1700" b="1" dirty="0">
                <a:latin typeface="Garamond" panose="02020404030301010803" pitchFamily="18" charset="0"/>
              </a:rPr>
              <a:t>(2009) at 440 (Biscoe J).</a:t>
            </a:r>
            <a:endParaRPr lang="en-AU" sz="1700" dirty="0"/>
          </a:p>
        </p:txBody>
      </p:sp>
      <p:sp>
        <p:nvSpPr>
          <p:cNvPr id="29" name="TextBox 28">
            <a:extLst>
              <a:ext uri="{FF2B5EF4-FFF2-40B4-BE49-F238E27FC236}">
                <a16:creationId xmlns:a16="http://schemas.microsoft.com/office/drawing/2014/main" id="{74514136-4220-4AA0-AF3B-073EA4EE492F}"/>
              </a:ext>
            </a:extLst>
          </p:cNvPr>
          <p:cNvSpPr txBox="1"/>
          <p:nvPr/>
        </p:nvSpPr>
        <p:spPr>
          <a:xfrm>
            <a:off x="8969112" y="3429000"/>
            <a:ext cx="2427971" cy="2123658"/>
          </a:xfrm>
          <a:prstGeom prst="rect">
            <a:avLst/>
          </a:prstGeom>
          <a:noFill/>
        </p:spPr>
        <p:txBody>
          <a:bodyPr wrap="square" rtlCol="0">
            <a:spAutoFit/>
          </a:bodyPr>
          <a:lstStyle/>
          <a:p>
            <a:pPr algn="ctr"/>
            <a:r>
              <a:rPr lang="en-US" sz="2000" b="1" dirty="0">
                <a:latin typeface="Garamond" panose="02020404030301010803" pitchFamily="18" charset="0"/>
              </a:rPr>
              <a:t>The condition must be reasonable</a:t>
            </a:r>
          </a:p>
          <a:p>
            <a:pPr algn="ctr"/>
            <a:endParaRPr lang="en-US" sz="2000" b="1" dirty="0">
              <a:latin typeface="Garamond" panose="02020404030301010803" pitchFamily="18" charset="0"/>
            </a:endParaRPr>
          </a:p>
          <a:p>
            <a:pPr algn="ctr"/>
            <a:r>
              <a:rPr lang="en-US" sz="1700" i="1" dirty="0">
                <a:latin typeface="Garamond" panose="02020404030301010803" pitchFamily="18" charset="0"/>
              </a:rPr>
              <a:t>A condition of consent will be deemed valid until declared invalid by the Court: see </a:t>
            </a:r>
            <a:r>
              <a:rPr lang="en-US" sz="1700" b="1" i="1" dirty="0" err="1">
                <a:latin typeface="Garamond" panose="02020404030301010803" pitchFamily="18" charset="0"/>
              </a:rPr>
              <a:t>Swadling</a:t>
            </a:r>
            <a:r>
              <a:rPr lang="en-US" sz="1700" b="1" i="1" dirty="0">
                <a:latin typeface="Garamond" panose="02020404030301010803" pitchFamily="18" charset="0"/>
              </a:rPr>
              <a:t> </a:t>
            </a:r>
            <a:r>
              <a:rPr lang="en-US" sz="1700" b="1" dirty="0">
                <a:latin typeface="Garamond" panose="02020404030301010803" pitchFamily="18" charset="0"/>
              </a:rPr>
              <a:t>(1994)</a:t>
            </a:r>
            <a:endParaRPr lang="en-AU" sz="1700" i="1" dirty="0"/>
          </a:p>
        </p:txBody>
      </p:sp>
    </p:spTree>
    <p:extLst>
      <p:ext uri="{BB962C8B-B14F-4D97-AF65-F5344CB8AC3E}">
        <p14:creationId xmlns:p14="http://schemas.microsoft.com/office/powerpoint/2010/main" val="561725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E3819-CD9A-4E77-9CE1-CB803A795AB9}"/>
              </a:ext>
            </a:extLst>
          </p:cNvPr>
          <p:cNvSpPr>
            <a:spLocks noGrp="1"/>
          </p:cNvSpPr>
          <p:nvPr>
            <p:ph type="title"/>
          </p:nvPr>
        </p:nvSpPr>
        <p:spPr>
          <a:xfrm>
            <a:off x="230255" y="99391"/>
            <a:ext cx="10515600" cy="824948"/>
          </a:xfrm>
        </p:spPr>
        <p:txBody>
          <a:bodyPr>
            <a:normAutofit/>
          </a:bodyPr>
          <a:lstStyle/>
          <a:p>
            <a:r>
              <a:rPr lang="en-US" sz="4000" b="1" dirty="0">
                <a:latin typeface="Garamond" panose="02020404030301010803" pitchFamily="18" charset="0"/>
              </a:rPr>
              <a:t>General Principles of Construction</a:t>
            </a:r>
            <a:endParaRPr lang="en-AU" sz="4000" b="1" dirty="0">
              <a:latin typeface="Garamond" panose="02020404030301010803" pitchFamily="18" charset="0"/>
            </a:endParaRPr>
          </a:p>
        </p:txBody>
      </p:sp>
      <p:sp>
        <p:nvSpPr>
          <p:cNvPr id="3" name="Content Placeholder 2">
            <a:extLst>
              <a:ext uri="{FF2B5EF4-FFF2-40B4-BE49-F238E27FC236}">
                <a16:creationId xmlns:a16="http://schemas.microsoft.com/office/drawing/2014/main" id="{CBC7C998-13DD-413C-A024-209FD8854AA1}"/>
              </a:ext>
            </a:extLst>
          </p:cNvPr>
          <p:cNvSpPr>
            <a:spLocks noGrp="1"/>
          </p:cNvSpPr>
          <p:nvPr>
            <p:ph idx="1"/>
          </p:nvPr>
        </p:nvSpPr>
        <p:spPr>
          <a:xfrm>
            <a:off x="230255" y="1103243"/>
            <a:ext cx="3745397" cy="5400000"/>
          </a:xfrm>
          <a:solidFill>
            <a:schemeClr val="accent2">
              <a:lumMod val="20000"/>
              <a:lumOff val="80000"/>
            </a:schemeClr>
          </a:solidFill>
          <a:ln w="76200">
            <a:solidFill>
              <a:schemeClr val="accent2"/>
            </a:solidFill>
          </a:ln>
        </p:spPr>
        <p:txBody>
          <a:bodyPr>
            <a:normAutofit/>
          </a:bodyPr>
          <a:lstStyle/>
          <a:p>
            <a:pPr marL="0" indent="0">
              <a:buNone/>
            </a:pPr>
            <a:r>
              <a:rPr lang="en-US" sz="2000" b="1" dirty="0">
                <a:latin typeface="Garamond" panose="02020404030301010803" pitchFamily="18" charset="0"/>
              </a:rPr>
              <a:t>Development Consents</a:t>
            </a:r>
          </a:p>
          <a:p>
            <a:r>
              <a:rPr lang="en-US" sz="1800" dirty="0">
                <a:latin typeface="Garamond" panose="02020404030301010803" pitchFamily="18" charset="0"/>
              </a:rPr>
              <a:t>Does not follow contractual interpretation principles but rather construed </a:t>
            </a:r>
            <a:r>
              <a:rPr lang="en-US" sz="1800" dirty="0">
                <a:latin typeface="Garamond" panose="02020404030301010803" pitchFamily="18" charset="0"/>
                <a:ea typeface="DengXian" panose="02010600030101010101" pitchFamily="2" charset="-122"/>
                <a:cs typeface="Arial" panose="020B0604020202020204" pitchFamily="34" charset="0"/>
              </a:rPr>
              <a:t>‘</a:t>
            </a:r>
            <a:r>
              <a:rPr lang="en-US" sz="1800" dirty="0">
                <a:latin typeface="Garamond" panose="02020404030301010803" pitchFamily="18" charset="0"/>
                <a:cs typeface="Times New Roman" panose="02020603050405020304" pitchFamily="18" charset="0"/>
              </a:rPr>
              <a:t>in accordance with the rules of construction governing the interpretation of Acts of Parliament and subordinate instruments’: </a:t>
            </a:r>
            <a:r>
              <a:rPr lang="en-AU" sz="1800" b="1" i="1" dirty="0">
                <a:latin typeface="Garamond" panose="02020404030301010803" pitchFamily="18" charset="0"/>
                <a:ea typeface="DengXian" panose="02010600030101010101" pitchFamily="2" charset="-122"/>
                <a:cs typeface="Arial" panose="020B0604020202020204" pitchFamily="34" charset="0"/>
              </a:rPr>
              <a:t>Sunland </a:t>
            </a:r>
            <a:r>
              <a:rPr lang="en-AU" sz="1800" b="1" dirty="0">
                <a:latin typeface="Garamond" panose="02020404030301010803" pitchFamily="18" charset="0"/>
                <a:ea typeface="DengXian" panose="02010600030101010101" pitchFamily="2" charset="-122"/>
                <a:cs typeface="Arial" panose="020B0604020202020204" pitchFamily="34" charset="0"/>
              </a:rPr>
              <a:t>[2021] at [58] </a:t>
            </a:r>
          </a:p>
          <a:p>
            <a:r>
              <a:rPr lang="en-US" sz="1800" dirty="0">
                <a:latin typeface="Garamond" panose="02020404030301010803" pitchFamily="18" charset="0"/>
              </a:rPr>
              <a:t>Construed not as a document drafted with legal expertise, but to achieve practical results: </a:t>
            </a:r>
            <a:r>
              <a:rPr lang="en-US" sz="1800" b="1" i="1" dirty="0">
                <a:latin typeface="Garamond" panose="02020404030301010803" pitchFamily="18" charset="0"/>
              </a:rPr>
              <a:t>Kendall Street Developments</a:t>
            </a:r>
            <a:r>
              <a:rPr lang="en-US" sz="1800" b="1" dirty="0">
                <a:latin typeface="Garamond" panose="02020404030301010803" pitchFamily="18" charset="0"/>
              </a:rPr>
              <a:t> [2004] at [12]; </a:t>
            </a:r>
            <a:r>
              <a:rPr lang="en-US" sz="1800" b="1" i="1" dirty="0">
                <a:latin typeface="Garamond" panose="02020404030301010803" pitchFamily="18" charset="0"/>
              </a:rPr>
              <a:t>Lake Macquarie City Council </a:t>
            </a:r>
            <a:r>
              <a:rPr lang="en-US" sz="1800" b="1" dirty="0">
                <a:latin typeface="Garamond" panose="02020404030301010803" pitchFamily="18" charset="0"/>
              </a:rPr>
              <a:t>[2015].</a:t>
            </a:r>
            <a:endParaRPr lang="en-US" sz="1800" dirty="0">
              <a:latin typeface="Garamond" panose="02020404030301010803" pitchFamily="18" charset="0"/>
            </a:endParaRPr>
          </a:p>
          <a:p>
            <a:pPr marL="0" indent="0">
              <a:buNone/>
            </a:pPr>
            <a:endParaRPr lang="en-AU" dirty="0"/>
          </a:p>
        </p:txBody>
      </p:sp>
      <p:sp>
        <p:nvSpPr>
          <p:cNvPr id="4" name="Content Placeholder 2">
            <a:extLst>
              <a:ext uri="{FF2B5EF4-FFF2-40B4-BE49-F238E27FC236}">
                <a16:creationId xmlns:a16="http://schemas.microsoft.com/office/drawing/2014/main" id="{C0726567-6F1C-492E-B918-F5A23433BBCA}"/>
              </a:ext>
            </a:extLst>
          </p:cNvPr>
          <p:cNvSpPr txBox="1">
            <a:spLocks/>
          </p:cNvSpPr>
          <p:nvPr/>
        </p:nvSpPr>
        <p:spPr>
          <a:xfrm>
            <a:off x="4223301" y="1103242"/>
            <a:ext cx="3745397" cy="5400000"/>
          </a:xfrm>
          <a:prstGeom prst="rect">
            <a:avLst/>
          </a:prstGeom>
          <a:ln w="76200">
            <a:solidFill>
              <a:srgbClr val="0070C0"/>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Garamond" panose="02020404030301010803" pitchFamily="18" charset="0"/>
              </a:rPr>
              <a:t>Contracts</a:t>
            </a:r>
            <a:endParaRPr lang="en-US" b="1" dirty="0">
              <a:latin typeface="Garamond" panose="02020404030301010803" pitchFamily="18" charset="0"/>
            </a:endParaRPr>
          </a:p>
          <a:p>
            <a:r>
              <a:rPr lang="en-US" sz="1900" dirty="0">
                <a:latin typeface="Garamond" panose="02020404030301010803" pitchFamily="18" charset="0"/>
              </a:rPr>
              <a:t>Focuses on the text and context of the contract, asking what an objective and reasonable businessperson, in the position of the parties, would have understood the terms to mean, having regard to the commercial purpose and object of the transaction: </a:t>
            </a:r>
            <a:r>
              <a:rPr lang="en-AU" sz="1900" b="1" i="1" dirty="0">
                <a:effectLst/>
                <a:latin typeface="Garamond" panose="02020404030301010803" pitchFamily="18" charset="0"/>
                <a:ea typeface="DengXian" panose="02010600030101010101" pitchFamily="2" charset="-122"/>
                <a:cs typeface="Cordia New" panose="020B0304020202020204" pitchFamily="34" charset="-34"/>
              </a:rPr>
              <a:t>Toll (FGCT) v Alphapharm </a:t>
            </a:r>
            <a:r>
              <a:rPr lang="en-AU" sz="1900" b="1" dirty="0">
                <a:effectLst/>
                <a:latin typeface="Garamond" panose="02020404030301010803" pitchFamily="18" charset="0"/>
                <a:ea typeface="DengXian" panose="02010600030101010101" pitchFamily="2" charset="-122"/>
                <a:cs typeface="Cordia New" panose="020B0304020202020204" pitchFamily="34" charset="-34"/>
              </a:rPr>
              <a:t>[2004] at [40].</a:t>
            </a:r>
            <a:endParaRPr lang="en-US" sz="1900" b="1" dirty="0">
              <a:effectLst/>
              <a:latin typeface="Garamond" panose="02020404030301010803" pitchFamily="18" charset="0"/>
              <a:ea typeface="DengXian" panose="02010600030101010101" pitchFamily="2" charset="-122"/>
              <a:cs typeface="Cordia New" panose="020B0304020202020204" pitchFamily="34" charset="-34"/>
            </a:endParaRPr>
          </a:p>
          <a:p>
            <a:r>
              <a:rPr lang="en-US" sz="1900" dirty="0">
                <a:latin typeface="Garamond" panose="02020404030301010803" pitchFamily="18" charset="0"/>
              </a:rPr>
              <a:t>Applies business commonsense, although reasonable minds may differ on what constitutes ‘business commonsense’: </a:t>
            </a:r>
            <a:r>
              <a:rPr lang="en-AU" sz="1900" b="1" i="1" dirty="0" err="1">
                <a:effectLst/>
                <a:latin typeface="Garamond" panose="02020404030301010803" pitchFamily="18" charset="0"/>
                <a:ea typeface="Times New Roman" panose="02020603050405020304" pitchFamily="18" charset="0"/>
              </a:rPr>
              <a:t>Westgem</a:t>
            </a:r>
            <a:r>
              <a:rPr lang="en-AU" sz="1900" b="1" i="1" dirty="0">
                <a:effectLst/>
                <a:latin typeface="Garamond" panose="02020404030301010803" pitchFamily="18" charset="0"/>
                <a:ea typeface="Times New Roman" panose="02020603050405020304" pitchFamily="18" charset="0"/>
              </a:rPr>
              <a:t> Investments [No 6]</a:t>
            </a:r>
            <a:r>
              <a:rPr lang="en-AU" sz="1900" b="1" dirty="0">
                <a:effectLst/>
                <a:latin typeface="Garamond" panose="02020404030301010803" pitchFamily="18" charset="0"/>
                <a:ea typeface="Times New Roman" panose="02020603050405020304" pitchFamily="18" charset="0"/>
              </a:rPr>
              <a:t> [2020] at [104].</a:t>
            </a:r>
          </a:p>
          <a:p>
            <a:r>
              <a:rPr lang="en-AU" sz="1900" dirty="0">
                <a:latin typeface="Garamond" panose="02020404030301010803" pitchFamily="18" charset="0"/>
                <a:ea typeface="DengXian" panose="02010600030101010101" pitchFamily="2" charset="-122"/>
                <a:cs typeface="Cordia New" panose="020B0304020202020204" pitchFamily="34" charset="-34"/>
              </a:rPr>
              <a:t>Courts will adopt a construction which preserves the validity of contracts: </a:t>
            </a:r>
            <a:r>
              <a:rPr lang="en-AU" sz="1900" b="1" i="1" dirty="0">
                <a:effectLst/>
                <a:latin typeface="Garamond" panose="02020404030301010803" pitchFamily="18" charset="0"/>
                <a:ea typeface="DengXian" panose="02010600030101010101" pitchFamily="2" charset="-122"/>
                <a:cs typeface="Cordia New" panose="020B0304020202020204" pitchFamily="34" charset="-34"/>
              </a:rPr>
              <a:t>Meehan v Jones</a:t>
            </a:r>
            <a:r>
              <a:rPr lang="en-AU" sz="1900" b="1" dirty="0">
                <a:effectLst/>
                <a:latin typeface="Garamond" panose="02020404030301010803" pitchFamily="18" charset="0"/>
                <a:ea typeface="DengXian" panose="02010600030101010101" pitchFamily="2" charset="-122"/>
                <a:cs typeface="Cordia New" panose="020B0304020202020204" pitchFamily="34" charset="-34"/>
              </a:rPr>
              <a:t>  (1982) at 529; </a:t>
            </a:r>
            <a:r>
              <a:rPr lang="en-AU" sz="1900" b="1" i="1" dirty="0">
                <a:effectLst/>
                <a:latin typeface="Garamond" panose="02020404030301010803" pitchFamily="18" charset="0"/>
                <a:ea typeface="DengXian" panose="02010600030101010101" pitchFamily="2" charset="-122"/>
                <a:cs typeface="Cordia New" panose="020B0304020202020204" pitchFamily="34" charset="-34"/>
              </a:rPr>
              <a:t>Biotechnology Australia Pty Ltd v Pace </a:t>
            </a:r>
            <a:r>
              <a:rPr lang="en-AU" sz="1900" b="1" dirty="0">
                <a:effectLst/>
                <a:latin typeface="Garamond" panose="02020404030301010803" pitchFamily="18" charset="0"/>
                <a:ea typeface="DengXian" panose="02010600030101010101" pitchFamily="2" charset="-122"/>
                <a:cs typeface="Cordia New" panose="020B0304020202020204" pitchFamily="34" charset="-34"/>
              </a:rPr>
              <a:t>(1988) at 132.</a:t>
            </a:r>
            <a:endParaRPr lang="en-US" sz="1900" b="1" dirty="0">
              <a:latin typeface="Garamond" panose="02020404030301010803" pitchFamily="18" charset="0"/>
            </a:endParaRPr>
          </a:p>
        </p:txBody>
      </p:sp>
      <p:sp>
        <p:nvSpPr>
          <p:cNvPr id="5" name="Content Placeholder 2">
            <a:extLst>
              <a:ext uri="{FF2B5EF4-FFF2-40B4-BE49-F238E27FC236}">
                <a16:creationId xmlns:a16="http://schemas.microsoft.com/office/drawing/2014/main" id="{C8EE6D18-EE0B-4ED4-A7F0-B42F029A0518}"/>
              </a:ext>
            </a:extLst>
          </p:cNvPr>
          <p:cNvSpPr txBox="1">
            <a:spLocks/>
          </p:cNvSpPr>
          <p:nvPr/>
        </p:nvSpPr>
        <p:spPr>
          <a:xfrm>
            <a:off x="8216348" y="1103242"/>
            <a:ext cx="3745397" cy="5400000"/>
          </a:xfrm>
          <a:prstGeom prst="rect">
            <a:avLst/>
          </a:prstGeom>
          <a:ln w="76200">
            <a:solidFill>
              <a:srgbClr val="00B050"/>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Garamond" panose="02020404030301010803" pitchFamily="18" charset="0"/>
              </a:rPr>
              <a:t>Easements (over </a:t>
            </a:r>
            <a:r>
              <a:rPr lang="en-US" sz="2000" b="1" i="1" dirty="0">
                <a:latin typeface="Garamond" panose="02020404030301010803" pitchFamily="18" charset="0"/>
              </a:rPr>
              <a:t>Torrens title</a:t>
            </a:r>
            <a:r>
              <a:rPr lang="en-US" sz="2000" b="1" dirty="0">
                <a:latin typeface="Garamond" panose="02020404030301010803" pitchFamily="18" charset="0"/>
              </a:rPr>
              <a:t>)</a:t>
            </a:r>
            <a:endParaRPr lang="en-US" sz="2400" b="1" dirty="0">
              <a:latin typeface="Garamond" panose="02020404030301010803" pitchFamily="18" charset="0"/>
            </a:endParaRPr>
          </a:p>
          <a:p>
            <a:r>
              <a:rPr lang="en-AU" sz="1900" dirty="0">
                <a:effectLst/>
                <a:latin typeface="Garamond" panose="02020404030301010803" pitchFamily="18" charset="0"/>
                <a:ea typeface="DengXian" panose="02010600030101010101" pitchFamily="2" charset="-122"/>
              </a:rPr>
              <a:t>‘When construing the terms of an easement that is registered under the Torrens system of title, </a:t>
            </a:r>
            <a:r>
              <a:rPr lang="en-AU" sz="1900" u="sng" dirty="0">
                <a:effectLst/>
                <a:latin typeface="Garamond" panose="02020404030301010803" pitchFamily="18" charset="0"/>
                <a:ea typeface="DengXian" panose="02010600030101010101" pitchFamily="2" charset="-122"/>
              </a:rPr>
              <a:t>rules of evidence assisting the construction of contracts between parties … do not apply’</a:t>
            </a:r>
            <a:r>
              <a:rPr lang="en-AU" sz="1900" dirty="0">
                <a:effectLst/>
                <a:latin typeface="Garamond" panose="02020404030301010803" pitchFamily="18" charset="0"/>
                <a:ea typeface="DengXian" panose="02010600030101010101" pitchFamily="2" charset="-122"/>
              </a:rPr>
              <a:t>: </a:t>
            </a:r>
            <a:r>
              <a:rPr lang="en-AU" sz="1900" b="1" i="1" dirty="0">
                <a:effectLst/>
                <a:latin typeface="Garamond" panose="02020404030301010803" pitchFamily="18" charset="0"/>
                <a:ea typeface="DengXian" panose="02010600030101010101" pitchFamily="2" charset="-122"/>
              </a:rPr>
              <a:t>Westfield Management </a:t>
            </a:r>
            <a:r>
              <a:rPr lang="en-AU" sz="1900" b="1" dirty="0">
                <a:effectLst/>
                <a:latin typeface="Garamond" panose="02020404030301010803" pitchFamily="18" charset="0"/>
                <a:ea typeface="DengXian" panose="02010600030101010101" pitchFamily="2" charset="-122"/>
              </a:rPr>
              <a:t>[2007] at 539 [37] </a:t>
            </a:r>
            <a:r>
              <a:rPr lang="en-AU" sz="1900" dirty="0">
                <a:effectLst/>
                <a:latin typeface="Garamond" panose="02020404030301010803" pitchFamily="18" charset="0"/>
                <a:ea typeface="DengXian" panose="02010600030101010101" pitchFamily="2" charset="-122"/>
              </a:rPr>
              <a:t>(emphasis added).</a:t>
            </a:r>
          </a:p>
          <a:p>
            <a:r>
              <a:rPr lang="en-AU" sz="1900" dirty="0">
                <a:effectLst/>
                <a:latin typeface="Garamond" panose="02020404030301010803" pitchFamily="18" charset="0"/>
                <a:ea typeface="DengXian" panose="02010600030101010101" pitchFamily="2" charset="-122"/>
              </a:rPr>
              <a:t>The question is what would a ‘</a:t>
            </a:r>
            <a:r>
              <a:rPr lang="en-AU" sz="1900" u="sng" dirty="0">
                <a:effectLst/>
                <a:latin typeface="Garamond" panose="02020404030301010803" pitchFamily="18" charset="0"/>
                <a:ea typeface="DengXian" panose="02010600030101010101" pitchFamily="2" charset="-122"/>
              </a:rPr>
              <a:t>reasonable reader</a:t>
            </a:r>
            <a:r>
              <a:rPr lang="en-AU" sz="1900" dirty="0">
                <a:effectLst/>
                <a:latin typeface="Garamond" panose="02020404030301010803" pitchFamily="18" charset="0"/>
                <a:ea typeface="DengXian" panose="02010600030101010101" pitchFamily="2" charset="-122"/>
              </a:rPr>
              <a:t>’ have understood the words to mean: </a:t>
            </a:r>
            <a:r>
              <a:rPr lang="en-AU" sz="1900" b="1" i="1" dirty="0">
                <a:effectLst/>
                <a:latin typeface="Garamond" panose="02020404030301010803" pitchFamily="18" charset="0"/>
                <a:ea typeface="DengXian" panose="02010600030101010101" pitchFamily="2" charset="-122"/>
              </a:rPr>
              <a:t>Phoenix </a:t>
            </a:r>
            <a:r>
              <a:rPr lang="en-AU" sz="1900" b="1" dirty="0">
                <a:effectLst/>
                <a:latin typeface="Garamond" panose="02020404030301010803" pitchFamily="18" charset="0"/>
                <a:ea typeface="DengXian" panose="02010600030101010101" pitchFamily="2" charset="-122"/>
              </a:rPr>
              <a:t>[2010].</a:t>
            </a:r>
          </a:p>
          <a:p>
            <a:r>
              <a:rPr lang="en-AU" sz="1900" dirty="0">
                <a:effectLst/>
                <a:latin typeface="Garamond" panose="02020404030301010803" pitchFamily="18" charset="0"/>
                <a:ea typeface="DengXian" panose="02010600030101010101" pitchFamily="2" charset="-122"/>
              </a:rPr>
              <a:t>Unlike development consents, where uncertainty remains, </a:t>
            </a:r>
            <a:r>
              <a:rPr lang="en-AU" sz="1900" dirty="0">
                <a:latin typeface="Garamond" panose="02020404030301010803" pitchFamily="18" charset="0"/>
                <a:ea typeface="DengXian" panose="02010600030101010101" pitchFamily="2" charset="-122"/>
              </a:rPr>
              <a:t>the document may be construed </a:t>
            </a:r>
            <a:r>
              <a:rPr lang="en-AU" sz="1900" i="1" dirty="0">
                <a:latin typeface="Garamond" panose="02020404030301010803" pitchFamily="18" charset="0"/>
                <a:ea typeface="DengXian" panose="02010600030101010101" pitchFamily="2" charset="-122"/>
              </a:rPr>
              <a:t>contra proferentem</a:t>
            </a:r>
            <a:r>
              <a:rPr lang="en-AU" sz="1900" dirty="0">
                <a:latin typeface="Garamond" panose="02020404030301010803" pitchFamily="18" charset="0"/>
                <a:ea typeface="DengXian" panose="02010600030101010101" pitchFamily="2" charset="-122"/>
              </a:rPr>
              <a:t>: </a:t>
            </a:r>
            <a:r>
              <a:rPr lang="en-AU" sz="1900" b="1" i="1" dirty="0" err="1">
                <a:latin typeface="Garamond" panose="02020404030301010803" pitchFamily="18" charset="0"/>
                <a:ea typeface="DengXian" panose="02010600030101010101" pitchFamily="2" charset="-122"/>
              </a:rPr>
              <a:t>Ferella</a:t>
            </a:r>
            <a:r>
              <a:rPr lang="en-AU" sz="1900" b="1" i="1" dirty="0">
                <a:latin typeface="Garamond" panose="02020404030301010803" pitchFamily="18" charset="0"/>
                <a:ea typeface="DengXian" panose="02010600030101010101" pitchFamily="2" charset="-122"/>
              </a:rPr>
              <a:t> v </a:t>
            </a:r>
            <a:r>
              <a:rPr lang="en-AU" sz="1900" b="1" i="1" dirty="0" err="1">
                <a:latin typeface="Garamond" panose="02020404030301010803" pitchFamily="18" charset="0"/>
                <a:ea typeface="DengXian" panose="02010600030101010101" pitchFamily="2" charset="-122"/>
              </a:rPr>
              <a:t>Otvosi</a:t>
            </a:r>
            <a:r>
              <a:rPr lang="en-AU" sz="1900" b="1" i="1" dirty="0">
                <a:latin typeface="Garamond" panose="02020404030301010803" pitchFamily="18" charset="0"/>
                <a:ea typeface="DengXian" panose="02010600030101010101" pitchFamily="2" charset="-122"/>
              </a:rPr>
              <a:t> </a:t>
            </a:r>
            <a:r>
              <a:rPr lang="en-AU" sz="1900" b="1" dirty="0">
                <a:latin typeface="Garamond" panose="02020404030301010803" pitchFamily="18" charset="0"/>
                <a:ea typeface="DengXian" panose="02010600030101010101" pitchFamily="2" charset="-122"/>
              </a:rPr>
              <a:t>[2005] at [21].</a:t>
            </a:r>
          </a:p>
          <a:p>
            <a:r>
              <a:rPr lang="en-AU" sz="1900" dirty="0">
                <a:effectLst/>
                <a:latin typeface="Garamond" panose="02020404030301010803" pitchFamily="18" charset="0"/>
                <a:ea typeface="DengXian" panose="02010600030101010101" pitchFamily="2" charset="-122"/>
              </a:rPr>
              <a:t>For a comprehensive overview  on the construction of easements and covenants, </a:t>
            </a:r>
            <a:r>
              <a:rPr lang="en-AU" sz="1900" b="1" dirty="0">
                <a:effectLst/>
                <a:latin typeface="Garamond" panose="02020404030301010803" pitchFamily="18" charset="0"/>
                <a:ea typeface="DengXian" panose="02010600030101010101" pitchFamily="2" charset="-122"/>
              </a:rPr>
              <a:t>see</a:t>
            </a:r>
            <a:r>
              <a:rPr lang="en-AU" sz="1900" b="1" dirty="0">
                <a:latin typeface="Garamond" panose="02020404030301010803" pitchFamily="18" charset="0"/>
                <a:ea typeface="DengXian" panose="02010600030101010101" pitchFamily="2" charset="-122"/>
              </a:rPr>
              <a:t> </a:t>
            </a:r>
            <a:r>
              <a:rPr lang="en-AU" sz="1900" b="1" i="1" dirty="0">
                <a:effectLst/>
                <a:latin typeface="Garamond" panose="02020404030301010803" pitchFamily="18" charset="0"/>
                <a:ea typeface="DengXian" panose="02010600030101010101" pitchFamily="2" charset="-122"/>
              </a:rPr>
              <a:t>Clare &amp; </a:t>
            </a:r>
            <a:r>
              <a:rPr lang="en-AU" sz="1900" b="1" i="1" dirty="0" err="1">
                <a:effectLst/>
                <a:latin typeface="Garamond" panose="02020404030301010803" pitchFamily="18" charset="0"/>
                <a:ea typeface="DengXian" panose="02010600030101010101" pitchFamily="2" charset="-122"/>
              </a:rPr>
              <a:t>Ors</a:t>
            </a:r>
            <a:r>
              <a:rPr lang="en-AU" sz="1900" b="1" i="1" dirty="0">
                <a:effectLst/>
                <a:latin typeface="Garamond" panose="02020404030301010803" pitchFamily="18" charset="0"/>
                <a:ea typeface="DengXian" panose="02010600030101010101" pitchFamily="2" charset="-122"/>
              </a:rPr>
              <a:t> v </a:t>
            </a:r>
            <a:r>
              <a:rPr lang="en-AU" sz="1900" b="1" i="1" dirty="0" err="1">
                <a:effectLst/>
                <a:latin typeface="Garamond" panose="02020404030301010803" pitchFamily="18" charset="0"/>
                <a:ea typeface="DengXian" panose="02010600030101010101" pitchFamily="2" charset="-122"/>
              </a:rPr>
              <a:t>Bedelis</a:t>
            </a:r>
            <a:r>
              <a:rPr lang="en-AU" sz="1900" b="1" i="1" dirty="0">
                <a:effectLst/>
                <a:latin typeface="Garamond" panose="02020404030301010803" pitchFamily="18" charset="0"/>
                <a:ea typeface="DengXian" panose="02010600030101010101" pitchFamily="2" charset="-122"/>
              </a:rPr>
              <a:t> </a:t>
            </a:r>
            <a:r>
              <a:rPr lang="en-AU" sz="1900" b="1" dirty="0">
                <a:effectLst/>
                <a:latin typeface="Garamond" panose="02020404030301010803" pitchFamily="18" charset="0"/>
                <a:ea typeface="DengXian" panose="02010600030101010101" pitchFamily="2" charset="-122"/>
              </a:rPr>
              <a:t>[2016] at [31]. </a:t>
            </a:r>
          </a:p>
        </p:txBody>
      </p:sp>
    </p:spTree>
    <p:extLst>
      <p:ext uri="{BB962C8B-B14F-4D97-AF65-F5344CB8AC3E}">
        <p14:creationId xmlns:p14="http://schemas.microsoft.com/office/powerpoint/2010/main" val="178845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18FE-3DD9-40DE-BA19-36D0954B299A}"/>
              </a:ext>
            </a:extLst>
          </p:cNvPr>
          <p:cNvSpPr>
            <a:spLocks noGrp="1"/>
          </p:cNvSpPr>
          <p:nvPr>
            <p:ph type="title"/>
          </p:nvPr>
        </p:nvSpPr>
        <p:spPr>
          <a:xfrm>
            <a:off x="230255" y="119269"/>
            <a:ext cx="10499035" cy="1014827"/>
          </a:xfrm>
        </p:spPr>
        <p:txBody>
          <a:bodyPr>
            <a:normAutofit/>
          </a:bodyPr>
          <a:lstStyle/>
          <a:p>
            <a:r>
              <a:rPr lang="en-US" sz="4000" b="1" dirty="0">
                <a:latin typeface="Garamond" panose="02020404030301010803" pitchFamily="18" charset="0"/>
              </a:rPr>
              <a:t>Consideration of Extrinsic Materials</a:t>
            </a:r>
            <a:endParaRPr lang="en-AU" sz="4000" b="1" dirty="0">
              <a:latin typeface="Garamond" panose="02020404030301010803" pitchFamily="18" charset="0"/>
            </a:endParaRPr>
          </a:p>
        </p:txBody>
      </p:sp>
      <p:sp>
        <p:nvSpPr>
          <p:cNvPr id="4" name="Content Placeholder 2">
            <a:extLst>
              <a:ext uri="{FF2B5EF4-FFF2-40B4-BE49-F238E27FC236}">
                <a16:creationId xmlns:a16="http://schemas.microsoft.com/office/drawing/2014/main" id="{B812EBE5-03B1-4ADF-9552-9A5513715792}"/>
              </a:ext>
            </a:extLst>
          </p:cNvPr>
          <p:cNvSpPr>
            <a:spLocks noGrp="1"/>
          </p:cNvSpPr>
          <p:nvPr>
            <p:ph idx="1"/>
          </p:nvPr>
        </p:nvSpPr>
        <p:spPr>
          <a:xfrm>
            <a:off x="230255" y="1017501"/>
            <a:ext cx="3745397" cy="5400000"/>
          </a:xfrm>
          <a:solidFill>
            <a:schemeClr val="accent2">
              <a:lumMod val="20000"/>
              <a:lumOff val="80000"/>
            </a:schemeClr>
          </a:solidFill>
          <a:ln w="76200">
            <a:solidFill>
              <a:schemeClr val="accent2"/>
            </a:solidFill>
          </a:ln>
        </p:spPr>
        <p:txBody>
          <a:bodyPr>
            <a:normAutofit/>
          </a:bodyPr>
          <a:lstStyle/>
          <a:p>
            <a:pPr marL="0" indent="0">
              <a:buNone/>
            </a:pPr>
            <a:r>
              <a:rPr lang="en-US" sz="1800" b="1" dirty="0">
                <a:latin typeface="Garamond" panose="02020404030301010803" pitchFamily="18" charset="0"/>
              </a:rPr>
              <a:t>Development Consents</a:t>
            </a:r>
          </a:p>
          <a:p>
            <a:r>
              <a:rPr lang="en-US" sz="1700" dirty="0">
                <a:latin typeface="Garamond" panose="02020404030301010803" pitchFamily="18" charset="0"/>
              </a:rPr>
              <a:t>Generally, development consents should be construed </a:t>
            </a:r>
            <a:r>
              <a:rPr lang="en-US" sz="1700" u="sng" dirty="0">
                <a:latin typeface="Garamond" panose="02020404030301010803" pitchFamily="18" charset="0"/>
              </a:rPr>
              <a:t>without</a:t>
            </a:r>
            <a:r>
              <a:rPr lang="en-US" sz="1700" dirty="0">
                <a:latin typeface="Garamond" panose="02020404030301010803" pitchFamily="18" charset="0"/>
              </a:rPr>
              <a:t> any aid of extrinsic evidence. The only use of such extrinsic evidence is to assist identifying a thing or place referred to in the consent: </a:t>
            </a:r>
            <a:r>
              <a:rPr lang="en-US" sz="1700" b="1" i="1" dirty="0">
                <a:latin typeface="Garamond" panose="02020404030301010803" pitchFamily="18" charset="0"/>
              </a:rPr>
              <a:t>Lake Macquarie City Council  </a:t>
            </a:r>
            <a:r>
              <a:rPr lang="en-US" sz="1700" b="1" dirty="0">
                <a:latin typeface="Garamond" panose="02020404030301010803" pitchFamily="18" charset="0"/>
              </a:rPr>
              <a:t>[2015] at [44]; </a:t>
            </a:r>
            <a:r>
              <a:rPr lang="en-US" sz="1700" b="1" i="1" dirty="0">
                <a:latin typeface="Garamond" panose="02020404030301010803" pitchFamily="18" charset="0"/>
              </a:rPr>
              <a:t>Ryde Municipal Council </a:t>
            </a:r>
            <a:r>
              <a:rPr lang="en-US" sz="1700" b="1" dirty="0">
                <a:latin typeface="Garamond" panose="02020404030301010803" pitchFamily="18" charset="0"/>
              </a:rPr>
              <a:t>(1970).</a:t>
            </a:r>
          </a:p>
          <a:p>
            <a:r>
              <a:rPr lang="en-US" sz="1700" dirty="0">
                <a:latin typeface="Garamond" panose="02020404030301010803" pitchFamily="18" charset="0"/>
              </a:rPr>
              <a:t>A court may look at related development consents in order to construe another development consent. The terms of another document may be incorporated in the development if it serves a ‘relevant purpose’: </a:t>
            </a:r>
            <a:r>
              <a:rPr lang="en-US" sz="1700" b="1" i="1" dirty="0">
                <a:latin typeface="Garamond" panose="02020404030301010803" pitchFamily="18" charset="0"/>
              </a:rPr>
              <a:t>Vis Visitor Investment Services </a:t>
            </a:r>
            <a:r>
              <a:rPr lang="en-US" sz="1700" b="1" dirty="0">
                <a:latin typeface="Garamond" panose="02020404030301010803" pitchFamily="18" charset="0"/>
              </a:rPr>
              <a:t>[2010] at [56].</a:t>
            </a:r>
          </a:p>
          <a:p>
            <a:pPr marL="0" indent="0">
              <a:buNone/>
            </a:pPr>
            <a:endParaRPr lang="en-US" sz="2200" dirty="0">
              <a:latin typeface="Garamond" panose="02020404030301010803" pitchFamily="18" charset="0"/>
            </a:endParaRPr>
          </a:p>
          <a:p>
            <a:pPr marL="0" indent="0">
              <a:buNone/>
            </a:pPr>
            <a:endParaRPr lang="en-AU" dirty="0"/>
          </a:p>
        </p:txBody>
      </p:sp>
      <p:sp>
        <p:nvSpPr>
          <p:cNvPr id="5" name="Content Placeholder 2">
            <a:extLst>
              <a:ext uri="{FF2B5EF4-FFF2-40B4-BE49-F238E27FC236}">
                <a16:creationId xmlns:a16="http://schemas.microsoft.com/office/drawing/2014/main" id="{97784DB5-786C-4AF6-B44B-8C67D2BD83D0}"/>
              </a:ext>
            </a:extLst>
          </p:cNvPr>
          <p:cNvSpPr txBox="1">
            <a:spLocks/>
          </p:cNvSpPr>
          <p:nvPr/>
        </p:nvSpPr>
        <p:spPr>
          <a:xfrm>
            <a:off x="4223301" y="1017500"/>
            <a:ext cx="3745397" cy="5400000"/>
          </a:xfrm>
          <a:prstGeom prst="rect">
            <a:avLst/>
          </a:prstGeom>
          <a:ln w="76200">
            <a:solidFill>
              <a:srgbClr val="0070C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Garamond" panose="02020404030301010803" pitchFamily="18" charset="0"/>
              </a:rPr>
              <a:t>Contracts</a:t>
            </a:r>
          </a:p>
          <a:p>
            <a:r>
              <a:rPr lang="en-US" sz="1700" dirty="0">
                <a:latin typeface="Garamond" panose="02020404030301010803" pitchFamily="18" charset="0"/>
              </a:rPr>
              <a:t>Antecedent agreements can be relied on in interpreting a later agreement, although where the later contract supersedes the prior one, the value of the prior one to the construction of the latter, is very low: </a:t>
            </a:r>
            <a:r>
              <a:rPr lang="en-US" sz="1700" b="1" dirty="0">
                <a:latin typeface="Garamond" panose="02020404030301010803" pitchFamily="18" charset="0"/>
              </a:rPr>
              <a:t>see </a:t>
            </a:r>
            <a:r>
              <a:rPr lang="en-AU" sz="1700" b="1" i="1" dirty="0">
                <a:effectLst/>
                <a:latin typeface="Garamond" panose="02020404030301010803" pitchFamily="18" charset="0"/>
                <a:ea typeface="DengXian" panose="02010600030101010101" pitchFamily="2" charset="-122"/>
                <a:cs typeface="Cordia New" panose="020B0304020202020204" pitchFamily="34" charset="-34"/>
              </a:rPr>
              <a:t>Shepparton Projects (No 2)</a:t>
            </a:r>
            <a:r>
              <a:rPr lang="en-AU" sz="1700" b="1" dirty="0">
                <a:effectLst/>
                <a:latin typeface="Garamond" panose="02020404030301010803" pitchFamily="18" charset="0"/>
                <a:ea typeface="DengXian" panose="02010600030101010101" pitchFamily="2" charset="-122"/>
                <a:cs typeface="Cordia New" panose="020B0304020202020204" pitchFamily="34" charset="-34"/>
              </a:rPr>
              <a:t> [2011] at [18]</a:t>
            </a:r>
          </a:p>
          <a:p>
            <a:r>
              <a:rPr lang="en-US" sz="1700" b="0" i="0" dirty="0">
                <a:effectLst/>
                <a:latin typeface="Garamond" panose="02020404030301010803" pitchFamily="18" charset="0"/>
              </a:rPr>
              <a:t>Courts may refer to instruments which have been internally mentioned within the text of the instrument under construction: </a:t>
            </a:r>
            <a:r>
              <a:rPr lang="en-US" sz="1700" b="1" i="0" dirty="0">
                <a:effectLst/>
                <a:latin typeface="Garamond" panose="02020404030301010803" pitchFamily="18" charset="0"/>
              </a:rPr>
              <a:t>See </a:t>
            </a:r>
            <a:r>
              <a:rPr lang="en-US" sz="1700" b="1" i="1" dirty="0">
                <a:effectLst/>
                <a:latin typeface="Garamond" panose="02020404030301010803" pitchFamily="18" charset="0"/>
              </a:rPr>
              <a:t>Hancock Prospecting </a:t>
            </a:r>
            <a:r>
              <a:rPr lang="en-US" sz="1700" b="1" i="0" dirty="0">
                <a:effectLst/>
                <a:latin typeface="Garamond" panose="02020404030301010803" pitchFamily="18" charset="0"/>
              </a:rPr>
              <a:t>[2012] at [81].</a:t>
            </a:r>
            <a:endParaRPr lang="en-US" sz="1700" b="1" dirty="0">
              <a:latin typeface="Garamond" panose="02020404030301010803" pitchFamily="18" charset="0"/>
            </a:endParaRPr>
          </a:p>
          <a:p>
            <a:pPr lvl="1"/>
            <a:endParaRPr lang="en-US" sz="1600" b="1" dirty="0">
              <a:latin typeface="Garamond" panose="02020404030301010803" pitchFamily="18" charset="0"/>
            </a:endParaRPr>
          </a:p>
        </p:txBody>
      </p:sp>
      <p:sp>
        <p:nvSpPr>
          <p:cNvPr id="6" name="Content Placeholder 2">
            <a:extLst>
              <a:ext uri="{FF2B5EF4-FFF2-40B4-BE49-F238E27FC236}">
                <a16:creationId xmlns:a16="http://schemas.microsoft.com/office/drawing/2014/main" id="{62B1CCDF-D9C9-4DE9-B3F1-789BEE5E552D}"/>
              </a:ext>
            </a:extLst>
          </p:cNvPr>
          <p:cNvSpPr txBox="1">
            <a:spLocks/>
          </p:cNvSpPr>
          <p:nvPr/>
        </p:nvSpPr>
        <p:spPr>
          <a:xfrm>
            <a:off x="8216347" y="1017499"/>
            <a:ext cx="3745397" cy="5400000"/>
          </a:xfrm>
          <a:prstGeom prst="rect">
            <a:avLst/>
          </a:prstGeom>
          <a:ln w="76200">
            <a:solidFill>
              <a:srgbClr val="00B050"/>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latin typeface="Garamond" panose="02020404030301010803" pitchFamily="18" charset="0"/>
              </a:rPr>
              <a:t>Easements (over </a:t>
            </a:r>
            <a:r>
              <a:rPr lang="en-US" sz="2100" b="1" i="1" dirty="0">
                <a:latin typeface="Garamond" panose="02020404030301010803" pitchFamily="18" charset="0"/>
              </a:rPr>
              <a:t>Torrens title</a:t>
            </a:r>
            <a:r>
              <a:rPr lang="en-US" sz="2100" b="1" dirty="0">
                <a:latin typeface="Garamond" panose="02020404030301010803" pitchFamily="18" charset="0"/>
              </a:rPr>
              <a:t>)</a:t>
            </a:r>
          </a:p>
          <a:p>
            <a:r>
              <a:rPr lang="en-AU" sz="2000" dirty="0">
                <a:effectLst/>
                <a:latin typeface="Garamond" panose="02020404030301010803" pitchFamily="18" charset="0"/>
                <a:ea typeface="DengXian" panose="02010600030101010101" pitchFamily="2" charset="-122"/>
              </a:rPr>
              <a:t>‘Resort to extrinsic evidence to aid construction is not permitted. It is the language of the registered easement that is paramount when construing it’: </a:t>
            </a:r>
            <a:r>
              <a:rPr lang="en-AU" sz="2000" b="1" i="1" dirty="0" err="1">
                <a:effectLst/>
                <a:latin typeface="Garamond" panose="02020404030301010803" pitchFamily="18" charset="0"/>
                <a:ea typeface="DengXian" panose="02010600030101010101" pitchFamily="2" charset="-122"/>
              </a:rPr>
              <a:t>Howlin</a:t>
            </a:r>
            <a:r>
              <a:rPr lang="en-AU" sz="2000" b="1" dirty="0">
                <a:effectLst/>
                <a:latin typeface="Garamond" panose="02020404030301010803" pitchFamily="18" charset="0"/>
                <a:ea typeface="DengXian" panose="02010600030101010101" pitchFamily="2" charset="-122"/>
              </a:rPr>
              <a:t> [2016] at [63].</a:t>
            </a:r>
          </a:p>
          <a:p>
            <a:r>
              <a:rPr lang="en-AU" sz="2000" dirty="0">
                <a:latin typeface="Garamond" panose="02020404030301010803" pitchFamily="18" charset="0"/>
              </a:rPr>
              <a:t>‘[E]</a:t>
            </a:r>
            <a:r>
              <a:rPr lang="en-AU" sz="2000" dirty="0">
                <a:effectLst/>
                <a:latin typeface="Garamond" panose="02020404030301010803" pitchFamily="18" charset="0"/>
                <a:ea typeface="DengXian" panose="02010600030101010101" pitchFamily="2" charset="-122"/>
              </a:rPr>
              <a:t>xtrinsic material apart from the physical characteristics of the tenements, is not relevant to the construction of instruments registered under the </a:t>
            </a:r>
            <a:r>
              <a:rPr lang="en-AU" sz="2000" dirty="0">
                <a:effectLst/>
                <a:latin typeface="Garamond" panose="02020404030301010803" pitchFamily="18" charset="0"/>
                <a:ea typeface="DengXian" panose="02010600030101010101" pitchFamily="2" charset="-122"/>
                <a:hlinkClick r:id="rId2" tooltip="Protected by Outlook: http://www.austlii.edu.au/au/legis/nsw/consol_act/rpa1900178/. Click or tap to follow the link.">
                  <a:extLst>
                    <a:ext uri="{A12FA001-AC4F-418D-AE19-62706E023703}">
                      <ahyp:hlinkClr xmlns:ahyp="http://schemas.microsoft.com/office/drawing/2018/hyperlinkcolor" val="tx"/>
                    </a:ext>
                  </a:extLst>
                </a:hlinkClick>
              </a:rPr>
              <a:t>Real Property Act 1900</a:t>
            </a:r>
            <a:r>
              <a:rPr lang="en-AU" sz="2000" dirty="0">
                <a:effectLst/>
                <a:latin typeface="Garamond" panose="02020404030301010803" pitchFamily="18" charset="0"/>
                <a:ea typeface="DengXian" panose="02010600030101010101" pitchFamily="2" charset="-122"/>
              </a:rPr>
              <a:t>’</a:t>
            </a:r>
            <a:r>
              <a:rPr lang="en-AU" sz="2000" dirty="0">
                <a:latin typeface="Garamond" panose="02020404030301010803" pitchFamily="18" charset="0"/>
                <a:ea typeface="DengXian" panose="02010600030101010101" pitchFamily="2" charset="-122"/>
              </a:rPr>
              <a:t>: </a:t>
            </a:r>
            <a:r>
              <a:rPr lang="en-AU" sz="2000" b="1" i="1" dirty="0" err="1">
                <a:effectLst/>
                <a:latin typeface="Garamond" panose="02020404030301010803" pitchFamily="18" charset="0"/>
                <a:ea typeface="DengXian" panose="02010600030101010101" pitchFamily="2" charset="-122"/>
              </a:rPr>
              <a:t>Nirimba</a:t>
            </a:r>
            <a:r>
              <a:rPr lang="en-AU" sz="2000" b="1" i="1" dirty="0">
                <a:effectLst/>
                <a:latin typeface="Garamond" panose="02020404030301010803" pitchFamily="18" charset="0"/>
                <a:ea typeface="DengXian" panose="02010600030101010101" pitchFamily="2" charset="-122"/>
              </a:rPr>
              <a:t> Developments </a:t>
            </a:r>
            <a:r>
              <a:rPr lang="en-AU" sz="2000" b="1" dirty="0">
                <a:effectLst/>
                <a:latin typeface="Garamond" panose="02020404030301010803" pitchFamily="18" charset="0"/>
                <a:ea typeface="DengXian" panose="02010600030101010101" pitchFamily="2" charset="-122"/>
                <a:hlinkClick r:id="rId3" tooltip="Protected by Outlook: http://www.austlii.edu.au/au/cases/nsw/NSWCA/2007/324.html. Click or tap to follow the link.">
                  <a:extLst>
                    <a:ext uri="{A12FA001-AC4F-418D-AE19-62706E023703}">
                      <ahyp:hlinkClr xmlns:ahyp="http://schemas.microsoft.com/office/drawing/2018/hyperlinkcolor" val="tx"/>
                    </a:ext>
                  </a:extLst>
                </a:hlinkClick>
              </a:rPr>
              <a:t>[2007] </a:t>
            </a:r>
            <a:r>
              <a:rPr lang="en-AU" sz="2000" b="1" dirty="0">
                <a:effectLst/>
                <a:latin typeface="Garamond" panose="02020404030301010803" pitchFamily="18" charset="0"/>
                <a:ea typeface="DengXian" panose="02010600030101010101" pitchFamily="2" charset="-122"/>
              </a:rPr>
              <a:t>at [15]-[16] citing </a:t>
            </a:r>
            <a:r>
              <a:rPr lang="en-AU" sz="2000" b="1" i="1" dirty="0">
                <a:effectLst/>
                <a:latin typeface="Garamond" panose="02020404030301010803" pitchFamily="18" charset="0"/>
                <a:ea typeface="DengXian" panose="02010600030101010101" pitchFamily="2" charset="-122"/>
              </a:rPr>
              <a:t>Westfield Management </a:t>
            </a:r>
            <a:r>
              <a:rPr lang="en-AU" sz="2000" b="1" dirty="0">
                <a:effectLst/>
                <a:latin typeface="Garamond" panose="02020404030301010803" pitchFamily="18" charset="0"/>
                <a:ea typeface="DengXian" panose="02010600030101010101" pitchFamily="2" charset="-122"/>
              </a:rPr>
              <a:t>[2007] at [5], [37], [41].</a:t>
            </a:r>
          </a:p>
          <a:p>
            <a:r>
              <a:rPr lang="en-AU" sz="2000" dirty="0">
                <a:effectLst/>
                <a:latin typeface="Garamond" panose="02020404030301010803" pitchFamily="18" charset="0"/>
                <a:ea typeface="DengXian" panose="02010600030101010101" pitchFamily="2" charset="-122"/>
              </a:rPr>
              <a:t>For possible exceptions to the principle in </a:t>
            </a:r>
            <a:r>
              <a:rPr lang="en-AU" sz="2000" i="1" dirty="0">
                <a:effectLst/>
                <a:latin typeface="Garamond" panose="02020404030301010803" pitchFamily="18" charset="0"/>
                <a:ea typeface="DengXian" panose="02010600030101010101" pitchFamily="2" charset="-122"/>
              </a:rPr>
              <a:t>Westfield Management</a:t>
            </a:r>
            <a:r>
              <a:rPr lang="en-AU" sz="2000" dirty="0">
                <a:effectLst/>
                <a:latin typeface="Garamond" panose="02020404030301010803" pitchFamily="18" charset="0"/>
                <a:ea typeface="DengXian" panose="02010600030101010101" pitchFamily="2" charset="-122"/>
              </a:rPr>
              <a:t>: see </a:t>
            </a:r>
            <a:r>
              <a:rPr lang="en-AU" sz="2000" b="1" i="1" dirty="0">
                <a:effectLst/>
                <a:latin typeface="Garamond" panose="02020404030301010803" pitchFamily="18" charset="0"/>
                <a:ea typeface="Times New Roman" panose="02020603050405020304" pitchFamily="18" charset="0"/>
              </a:rPr>
              <a:t>Currumbin Investments </a:t>
            </a:r>
            <a:r>
              <a:rPr lang="en-AU" sz="2000" b="1" dirty="0">
                <a:effectLst/>
                <a:latin typeface="Garamond" panose="02020404030301010803" pitchFamily="18" charset="0"/>
                <a:ea typeface="Times New Roman" panose="02020603050405020304" pitchFamily="18" charset="0"/>
                <a:hlinkClick r:id="rId4" tooltip="Protected by Outlook: http://www.austlii.edu.au/au/cases/qld/QCA/2012/9.html. Click or tap to follow the link.">
                  <a:extLst>
                    <a:ext uri="{A12FA001-AC4F-418D-AE19-62706E023703}">
                      <ahyp:hlinkClr xmlns:ahyp="http://schemas.microsoft.com/office/drawing/2018/hyperlinkcolor" val="tx"/>
                    </a:ext>
                  </a:extLst>
                </a:hlinkClick>
              </a:rPr>
              <a:t>[2012] QCA </a:t>
            </a:r>
            <a:r>
              <a:rPr lang="en-AU" sz="2000" b="1" dirty="0">
                <a:effectLst/>
                <a:latin typeface="Garamond" panose="02020404030301010803" pitchFamily="18" charset="0"/>
                <a:ea typeface="Times New Roman" panose="02020603050405020304" pitchFamily="18" charset="0"/>
              </a:rPr>
              <a:t>at[53].</a:t>
            </a:r>
          </a:p>
          <a:p>
            <a:r>
              <a:rPr lang="en-AU" sz="2000" dirty="0">
                <a:effectLst/>
                <a:latin typeface="Garamond" panose="02020404030301010803" pitchFamily="18" charset="0"/>
                <a:ea typeface="DengXian" panose="02010600030101010101" pitchFamily="2" charset="-122"/>
              </a:rPr>
              <a:t>As to documents referred to in a dealing relating to land, </a:t>
            </a:r>
            <a:r>
              <a:rPr lang="en-AU" sz="2000" b="1" dirty="0">
                <a:effectLst/>
                <a:latin typeface="Garamond" panose="02020404030301010803" pitchFamily="18" charset="0"/>
                <a:ea typeface="DengXian" panose="02010600030101010101" pitchFamily="2" charset="-122"/>
              </a:rPr>
              <a:t>see </a:t>
            </a:r>
            <a:r>
              <a:rPr lang="en-AU" sz="2000" b="1" i="1" dirty="0">
                <a:effectLst/>
                <a:latin typeface="Garamond" panose="02020404030301010803" pitchFamily="18" charset="0"/>
                <a:ea typeface="DengXian" panose="02010600030101010101" pitchFamily="2" charset="-122"/>
              </a:rPr>
              <a:t>Real Property Act </a:t>
            </a:r>
            <a:r>
              <a:rPr lang="en-AU" sz="2000" b="1" dirty="0">
                <a:effectLst/>
                <a:latin typeface="Garamond" panose="02020404030301010803" pitchFamily="18" charset="0"/>
                <a:ea typeface="DengXian" panose="02010600030101010101" pitchFamily="2" charset="-122"/>
              </a:rPr>
              <a:t>(NSW), s80A and </a:t>
            </a:r>
            <a:r>
              <a:rPr lang="en-AU" sz="2000" b="1" i="1" dirty="0">
                <a:effectLst/>
                <a:latin typeface="Garamond" panose="02020404030301010803" pitchFamily="18" charset="0"/>
                <a:ea typeface="DengXian" panose="02010600030101010101" pitchFamily="2" charset="-122"/>
              </a:rPr>
              <a:t> </a:t>
            </a:r>
            <a:r>
              <a:rPr lang="en-AU" sz="2000" b="1" i="1" dirty="0" err="1">
                <a:effectLst/>
                <a:latin typeface="Garamond" panose="02020404030301010803" pitchFamily="18" charset="0"/>
                <a:ea typeface="DengXian" panose="02010600030101010101" pitchFamily="2" charset="-122"/>
              </a:rPr>
              <a:t>Fermora</a:t>
            </a:r>
            <a:r>
              <a:rPr lang="en-AU" sz="2000" b="1" i="1" dirty="0">
                <a:effectLst/>
                <a:latin typeface="Garamond" panose="02020404030301010803" pitchFamily="18" charset="0"/>
                <a:ea typeface="DengXian" panose="02010600030101010101" pitchFamily="2" charset="-122"/>
              </a:rPr>
              <a:t> </a:t>
            </a:r>
            <a:r>
              <a:rPr lang="en-AU" sz="2000" b="1" dirty="0">
                <a:effectLst/>
                <a:latin typeface="Garamond" panose="02020404030301010803" pitchFamily="18" charset="0"/>
                <a:ea typeface="DengXian" panose="02010600030101010101" pitchFamily="2" charset="-122"/>
              </a:rPr>
              <a:t>[2011].</a:t>
            </a:r>
            <a:br>
              <a:rPr lang="en-AU" sz="2000" b="1" dirty="0">
                <a:effectLst/>
                <a:latin typeface="Garamond" panose="02020404030301010803" pitchFamily="18" charset="0"/>
                <a:ea typeface="DengXian" panose="02010600030101010101" pitchFamily="2" charset="-122"/>
              </a:rPr>
            </a:br>
            <a:endParaRPr lang="en-AU" sz="2000" b="1" dirty="0">
              <a:effectLst/>
              <a:latin typeface="Garamond" panose="02020404030301010803" pitchFamily="18" charset="0"/>
              <a:ea typeface="DengXian" panose="02010600030101010101" pitchFamily="2" charset="-122"/>
            </a:endParaRPr>
          </a:p>
          <a:p>
            <a:endParaRPr lang="en-AU" sz="1400" b="1" dirty="0">
              <a:latin typeface="Garamond" panose="02020404030301010803" pitchFamily="18" charset="0"/>
              <a:ea typeface="DengXian" panose="02010600030101010101" pitchFamily="2" charset="-122"/>
            </a:endParaRPr>
          </a:p>
          <a:p>
            <a:pPr marL="0" indent="0">
              <a:buNone/>
            </a:pPr>
            <a:endParaRPr lang="en-AU" sz="1400" dirty="0">
              <a:effectLst/>
              <a:highlight>
                <a:srgbClr val="FFFF00"/>
              </a:highlight>
              <a:latin typeface="Garamond" panose="02020404030301010803" pitchFamily="18" charset="0"/>
              <a:ea typeface="DengXian" panose="02010600030101010101" pitchFamily="2" charset="-122"/>
            </a:endParaRPr>
          </a:p>
          <a:p>
            <a:endParaRPr lang="en-AU" sz="2800" dirty="0">
              <a:effectLst/>
              <a:latin typeface="Garamond" panose="02020404030301010803" pitchFamily="18" charset="0"/>
              <a:ea typeface="DengXian" panose="02010600030101010101" pitchFamily="2" charset="-122"/>
            </a:endParaRPr>
          </a:p>
          <a:p>
            <a:endParaRPr lang="en-AU" dirty="0"/>
          </a:p>
        </p:txBody>
      </p:sp>
    </p:spTree>
    <p:extLst>
      <p:ext uri="{BB962C8B-B14F-4D97-AF65-F5344CB8AC3E}">
        <p14:creationId xmlns:p14="http://schemas.microsoft.com/office/powerpoint/2010/main" val="3701390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009FC-F16D-40E5-9FC4-FAF4CCF6E018}"/>
              </a:ext>
            </a:extLst>
          </p:cNvPr>
          <p:cNvSpPr>
            <a:spLocks noGrp="1"/>
          </p:cNvSpPr>
          <p:nvPr>
            <p:ph type="title"/>
          </p:nvPr>
        </p:nvSpPr>
        <p:spPr/>
        <p:txBody>
          <a:bodyPr>
            <a:normAutofit/>
          </a:bodyPr>
          <a:lstStyle/>
          <a:p>
            <a:pPr algn="ctr"/>
            <a:r>
              <a:rPr lang="en-AU" sz="4000" b="1" i="1" dirty="0">
                <a:latin typeface="Garamond" panose="02020404030301010803" pitchFamily="18" charset="0"/>
              </a:rPr>
              <a:t>CAMPBELL </a:t>
            </a:r>
            <a:r>
              <a:rPr lang="en-AU" sz="4000" b="1" dirty="0">
                <a:latin typeface="Garamond" panose="02020404030301010803" pitchFamily="18" charset="0"/>
              </a:rPr>
              <a:t>[2019] NSWCA</a:t>
            </a:r>
            <a:br>
              <a:rPr lang="en-AU" sz="4000" b="1" dirty="0">
                <a:latin typeface="Garamond" panose="02020404030301010803" pitchFamily="18" charset="0"/>
              </a:rPr>
            </a:br>
            <a:r>
              <a:rPr lang="en-AU" sz="3000" i="1" dirty="0">
                <a:latin typeface="Garamond" panose="02020404030301010803" pitchFamily="18" charset="0"/>
              </a:rPr>
              <a:t>The intersection between contractual and easement construction</a:t>
            </a:r>
          </a:p>
        </p:txBody>
      </p:sp>
      <p:sp>
        <p:nvSpPr>
          <p:cNvPr id="3" name="Content Placeholder 2">
            <a:extLst>
              <a:ext uri="{FF2B5EF4-FFF2-40B4-BE49-F238E27FC236}">
                <a16:creationId xmlns:a16="http://schemas.microsoft.com/office/drawing/2014/main" id="{7A973B58-31BD-4106-9A78-2A3A6A65FE3A}"/>
              </a:ext>
            </a:extLst>
          </p:cNvPr>
          <p:cNvSpPr>
            <a:spLocks noGrp="1"/>
          </p:cNvSpPr>
          <p:nvPr>
            <p:ph idx="1"/>
          </p:nvPr>
        </p:nvSpPr>
        <p:spPr>
          <a:xfrm>
            <a:off x="368301" y="1524001"/>
            <a:ext cx="11321472" cy="4866408"/>
          </a:xfrm>
        </p:spPr>
        <p:txBody>
          <a:bodyPr>
            <a:normAutofit/>
          </a:bodyPr>
          <a:lstStyle/>
          <a:p>
            <a:r>
              <a:rPr lang="en-US" sz="1800" b="1" dirty="0">
                <a:latin typeface="Garamond" panose="02020404030301010803" pitchFamily="18" charset="0"/>
              </a:rPr>
              <a:t>Factual Background</a:t>
            </a:r>
          </a:p>
          <a:p>
            <a:pPr lvl="1"/>
            <a:r>
              <a:rPr lang="en-AU" sz="1600" dirty="0">
                <a:solidFill>
                  <a:srgbClr val="201F1E"/>
                </a:solidFill>
                <a:effectLst/>
                <a:latin typeface="Garamond" panose="02020404030301010803" pitchFamily="18" charset="0"/>
                <a:ea typeface="DengXian" panose="02010600030101010101" pitchFamily="2" charset="-122"/>
                <a:cs typeface="Segoe UI" panose="020B0502040204020203" pitchFamily="34" charset="0"/>
              </a:rPr>
              <a:t>The Hamiltons wished to develop their land via subdivision and sought an easement for services and carriageway from their neighbours, the Campbells. </a:t>
            </a:r>
          </a:p>
          <a:p>
            <a:pPr lvl="1"/>
            <a:r>
              <a:rPr lang="en-AU" sz="1600" dirty="0">
                <a:solidFill>
                  <a:srgbClr val="201F1E"/>
                </a:solidFill>
                <a:effectLst/>
                <a:latin typeface="Garamond" panose="02020404030301010803" pitchFamily="18" charset="0"/>
                <a:ea typeface="DengXian" panose="02010600030101010101" pitchFamily="2" charset="-122"/>
                <a:cs typeface="Segoe UI" panose="020B0502040204020203" pitchFamily="34" charset="0"/>
              </a:rPr>
              <a:t>The easement was not forthcoming; the Hamiltons instituted proceedings in the NSWSC pursuant to section 88K </a:t>
            </a:r>
            <a:r>
              <a:rPr lang="en-AU" sz="1600" i="1" dirty="0">
                <a:solidFill>
                  <a:srgbClr val="201F1E"/>
                </a:solidFill>
                <a:effectLst/>
                <a:latin typeface="Garamond" panose="02020404030301010803" pitchFamily="18" charset="0"/>
                <a:ea typeface="DengXian" panose="02010600030101010101" pitchFamily="2" charset="-122"/>
                <a:cs typeface="Segoe UI" panose="020B0502040204020203" pitchFamily="34" charset="0"/>
              </a:rPr>
              <a:t>Conveyancing Act</a:t>
            </a:r>
          </a:p>
          <a:p>
            <a:pPr lvl="1"/>
            <a:r>
              <a:rPr lang="en-AU" sz="1600" dirty="0">
                <a:solidFill>
                  <a:srgbClr val="201F1E"/>
                </a:solidFill>
                <a:latin typeface="Garamond" panose="02020404030301010803" pitchFamily="18" charset="0"/>
                <a:ea typeface="DengXian" panose="02010600030101010101" pitchFamily="2" charset="-122"/>
                <a:cs typeface="Segoe UI" panose="020B0502040204020203" pitchFamily="34" charset="0"/>
              </a:rPr>
              <a:t>Mediation was held and resolution arrived at; Mr Campbell agreed (upon the terms being recorded more fully in Deed of Settlement) to provide the two easements called for.</a:t>
            </a:r>
          </a:p>
          <a:p>
            <a:pPr lvl="1"/>
            <a:r>
              <a:rPr lang="en-AU" sz="1600" dirty="0">
                <a:solidFill>
                  <a:srgbClr val="201F1E"/>
                </a:solidFill>
                <a:effectLst/>
                <a:latin typeface="Garamond" panose="02020404030301010803" pitchFamily="18" charset="0"/>
                <a:ea typeface="DengXian" panose="02010600030101010101" pitchFamily="2" charset="-122"/>
                <a:cs typeface="Segoe UI" panose="020B0502040204020203" pitchFamily="34" charset="0"/>
              </a:rPr>
              <a:t>The Deed was duly drafted and executed and attached a Transfer Granting Easement. The Land and Property Information (formerly Land Titles Office) issued requisitions without Mr Campbell’s knowledge, and changes were made to the then duly registered instrument.</a:t>
            </a:r>
          </a:p>
          <a:p>
            <a:pPr lvl="1"/>
            <a:r>
              <a:rPr lang="en-AU" sz="1600" dirty="0">
                <a:solidFill>
                  <a:srgbClr val="201F1E"/>
                </a:solidFill>
                <a:latin typeface="Garamond" panose="02020404030301010803" pitchFamily="18" charset="0"/>
                <a:ea typeface="DengXian" panose="02010600030101010101" pitchFamily="2" charset="-122"/>
                <a:cs typeface="Segoe UI" panose="020B0502040204020203" pitchFamily="34" charset="0"/>
              </a:rPr>
              <a:t>Mr Campbell challenged the Deed on the ground the impugned easements were not intended to bind his successors in title and did not ‘clearly’ indicate the land to be burdened as required by the relevant legislation. </a:t>
            </a:r>
            <a:endParaRPr lang="en-AU" sz="1600" i="1" dirty="0">
              <a:solidFill>
                <a:srgbClr val="201F1E"/>
              </a:solidFill>
              <a:effectLst/>
              <a:latin typeface="Garamond" panose="02020404030301010803" pitchFamily="18" charset="0"/>
              <a:ea typeface="DengXian" panose="02010600030101010101" pitchFamily="2" charset="-122"/>
              <a:cs typeface="Segoe UI" panose="020B0502040204020203" pitchFamily="34" charset="0"/>
            </a:endParaRPr>
          </a:p>
          <a:p>
            <a:r>
              <a:rPr lang="en-US" sz="1800" b="1" dirty="0">
                <a:latin typeface="Garamond" panose="02020404030301010803" pitchFamily="18" charset="0"/>
              </a:rPr>
              <a:t>Issue</a:t>
            </a:r>
          </a:p>
          <a:p>
            <a:pPr lvl="1"/>
            <a:r>
              <a:rPr lang="en-US" sz="1500" dirty="0">
                <a:latin typeface="Garamond" panose="02020404030301010803" pitchFamily="18" charset="0"/>
              </a:rPr>
              <a:t>Whether </a:t>
            </a:r>
            <a:r>
              <a:rPr lang="en-US" sz="1500" i="1" dirty="0">
                <a:latin typeface="Garamond" panose="02020404030301010803" pitchFamily="18" charset="0"/>
              </a:rPr>
              <a:t>Westfield Management </a:t>
            </a:r>
            <a:r>
              <a:rPr lang="en-US" sz="1500" dirty="0">
                <a:latin typeface="Garamond" panose="02020404030301010803" pitchFamily="18" charset="0"/>
              </a:rPr>
              <a:t>[2007] was authority for the proposition that the Court could not look to background circumstances to the Deed to construe its meaning. </a:t>
            </a:r>
          </a:p>
          <a:p>
            <a:r>
              <a:rPr lang="en-US" sz="1800" b="1" dirty="0">
                <a:latin typeface="Garamond" panose="02020404030301010803" pitchFamily="18" charset="0"/>
              </a:rPr>
              <a:t>Decision</a:t>
            </a:r>
          </a:p>
          <a:p>
            <a:pPr lvl="1"/>
            <a:r>
              <a:rPr lang="en-US" sz="1500" dirty="0">
                <a:latin typeface="Garamond" panose="02020404030301010803" pitchFamily="18" charset="0"/>
              </a:rPr>
              <a:t>The Court held that </a:t>
            </a:r>
            <a:r>
              <a:rPr lang="en-US" sz="1500" i="1" dirty="0">
                <a:latin typeface="Garamond" panose="02020404030301010803" pitchFamily="18" charset="0"/>
              </a:rPr>
              <a:t>Westfield Management</a:t>
            </a:r>
            <a:r>
              <a:rPr lang="en-US" sz="1500" dirty="0">
                <a:latin typeface="Garamond" panose="02020404030301010803" pitchFamily="18" charset="0"/>
              </a:rPr>
              <a:t> was confined to the construction of easements that had been registered and therefore it was permitted to resort to background circumstances to interpret a contract which provided for the grant.</a:t>
            </a:r>
          </a:p>
          <a:p>
            <a:pPr lvl="1"/>
            <a:r>
              <a:rPr lang="en-AU" sz="1500" dirty="0">
                <a:latin typeface="Garamond" panose="02020404030301010803" pitchFamily="18" charset="0"/>
              </a:rPr>
              <a:t>On this basis, the Court rejected Mr Campbell’s argument.</a:t>
            </a:r>
          </a:p>
        </p:txBody>
      </p:sp>
    </p:spTree>
    <p:extLst>
      <p:ext uri="{BB962C8B-B14F-4D97-AF65-F5344CB8AC3E}">
        <p14:creationId xmlns:p14="http://schemas.microsoft.com/office/powerpoint/2010/main" val="833543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4CC7127-077B-4A7F-94B5-CFC6A1C1BD09}"/>
              </a:ext>
            </a:extLst>
          </p:cNvPr>
          <p:cNvSpPr>
            <a:spLocks noGrp="1"/>
          </p:cNvSpPr>
          <p:nvPr>
            <p:ph type="title"/>
          </p:nvPr>
        </p:nvSpPr>
        <p:spPr>
          <a:xfrm>
            <a:off x="2399234" y="2073715"/>
            <a:ext cx="6935759" cy="2993042"/>
          </a:xfrm>
        </p:spPr>
        <p:txBody>
          <a:bodyPr vert="horz" lIns="91440" tIns="45720" rIns="91440" bIns="45720" rtlCol="0" anchor="ctr">
            <a:normAutofit/>
          </a:bodyPr>
          <a:lstStyle/>
          <a:p>
            <a:pPr algn="ctr"/>
            <a:r>
              <a:rPr lang="en-US" sz="4000" b="1" kern="1200" dirty="0">
                <a:solidFill>
                  <a:schemeClr val="bg1"/>
                </a:solidFill>
                <a:latin typeface="Garamond" panose="02020404030301010803" pitchFamily="18" charset="0"/>
              </a:rPr>
              <a:t>DEFERRED COMMENCEMENT</a:t>
            </a:r>
          </a:p>
        </p:txBody>
      </p:sp>
      <p:sp>
        <p:nvSpPr>
          <p:cNvPr id="20" name="Rectangle 8">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10">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12">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52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0E5E-EE92-41D1-BE08-E88905E652F1}"/>
              </a:ext>
            </a:extLst>
          </p:cNvPr>
          <p:cNvSpPr>
            <a:spLocks noGrp="1"/>
          </p:cNvSpPr>
          <p:nvPr>
            <p:ph type="title"/>
          </p:nvPr>
        </p:nvSpPr>
        <p:spPr>
          <a:xfrm>
            <a:off x="838200" y="181427"/>
            <a:ext cx="10515600" cy="1067021"/>
          </a:xfrm>
        </p:spPr>
        <p:txBody>
          <a:bodyPr>
            <a:normAutofit/>
          </a:bodyPr>
          <a:lstStyle/>
          <a:p>
            <a:r>
              <a:rPr lang="en-US" sz="4000" b="1" dirty="0">
                <a:latin typeface="Garamond" panose="02020404030301010803" pitchFamily="18" charset="0"/>
              </a:rPr>
              <a:t>Deferred Commencements</a:t>
            </a:r>
            <a:endParaRPr lang="en-AU" sz="4000" b="1" dirty="0">
              <a:latin typeface="Garamond" panose="02020404030301010803" pitchFamily="18" charset="0"/>
            </a:endParaRPr>
          </a:p>
        </p:txBody>
      </p:sp>
      <p:sp>
        <p:nvSpPr>
          <p:cNvPr id="3" name="Content Placeholder 2">
            <a:extLst>
              <a:ext uri="{FF2B5EF4-FFF2-40B4-BE49-F238E27FC236}">
                <a16:creationId xmlns:a16="http://schemas.microsoft.com/office/drawing/2014/main" id="{6F7617DC-4FDC-408B-A1FA-879AC2C472D9}"/>
              </a:ext>
            </a:extLst>
          </p:cNvPr>
          <p:cNvSpPr>
            <a:spLocks noGrp="1"/>
          </p:cNvSpPr>
          <p:nvPr>
            <p:ph idx="1"/>
          </p:nvPr>
        </p:nvSpPr>
        <p:spPr>
          <a:xfrm>
            <a:off x="838200" y="1798332"/>
            <a:ext cx="5257800" cy="923330"/>
          </a:xfrm>
        </p:spPr>
        <p:txBody>
          <a:bodyPr>
            <a:normAutofit/>
          </a:bodyPr>
          <a:lstStyle/>
          <a:p>
            <a:pPr marL="0" indent="0">
              <a:buNone/>
            </a:pPr>
            <a:r>
              <a:rPr lang="en-US" sz="2000" b="1" i="1" dirty="0">
                <a:latin typeface="Garamond" panose="02020404030301010803" pitchFamily="18" charset="0"/>
              </a:rPr>
              <a:t>Environmental Planning and Assessment Act 1979 </a:t>
            </a:r>
            <a:r>
              <a:rPr lang="en-US" sz="2000" b="1" dirty="0">
                <a:latin typeface="Garamond" panose="02020404030301010803" pitchFamily="18" charset="0"/>
              </a:rPr>
              <a:t>(NSW), section 4.16(3)</a:t>
            </a:r>
          </a:p>
          <a:p>
            <a:pPr marL="0" indent="0">
              <a:buNone/>
            </a:pPr>
            <a:endParaRPr lang="en-US" sz="2000" b="1" dirty="0">
              <a:latin typeface="Garamond" panose="02020404030301010803" pitchFamily="18" charset="0"/>
            </a:endParaRPr>
          </a:p>
        </p:txBody>
      </p:sp>
      <p:sp>
        <p:nvSpPr>
          <p:cNvPr id="9" name="TextBox 8">
            <a:extLst>
              <a:ext uri="{FF2B5EF4-FFF2-40B4-BE49-F238E27FC236}">
                <a16:creationId xmlns:a16="http://schemas.microsoft.com/office/drawing/2014/main" id="{BC24A8B6-7154-43CB-A61F-59DDB35458A0}"/>
              </a:ext>
            </a:extLst>
          </p:cNvPr>
          <p:cNvSpPr txBox="1"/>
          <p:nvPr/>
        </p:nvSpPr>
        <p:spPr>
          <a:xfrm>
            <a:off x="6459681" y="3095012"/>
            <a:ext cx="5078681" cy="3139321"/>
          </a:xfrm>
          <a:prstGeom prst="rect">
            <a:avLst/>
          </a:prstGeom>
          <a:noFill/>
          <a:ln w="57150">
            <a:solidFill>
              <a:srgbClr val="66CCFF"/>
            </a:solidFill>
          </a:ln>
        </p:spPr>
        <p:txBody>
          <a:bodyPr wrap="square">
            <a:spAutoFit/>
          </a:bodyPr>
          <a:lstStyle/>
          <a:p>
            <a:pPr marL="457200" lvl="1" indent="0">
              <a:buNone/>
            </a:pPr>
            <a:r>
              <a:rPr lang="en-AU" sz="1800" b="1" i="1" dirty="0">
                <a:latin typeface="Garamond" panose="02020404030301010803" pitchFamily="18" charset="0"/>
              </a:rPr>
              <a:t>1. Deferred Commencement </a:t>
            </a:r>
          </a:p>
          <a:p>
            <a:pPr marL="1371600" lvl="2" indent="-457200">
              <a:buAutoNum type="alphaLcPeriod"/>
            </a:pPr>
            <a:r>
              <a:rPr lang="en-AU" sz="1800" i="1" dirty="0">
                <a:latin typeface="Garamond" panose="02020404030301010803" pitchFamily="18" charset="0"/>
              </a:rPr>
              <a:t>Pursuant to section 4.16(3) of the Environmental Planning and Assessment Act 1979 (NSW), this consent does not operate until evidence of creation of easement to drain water from the site over downstream properties </a:t>
            </a:r>
            <a:r>
              <a:rPr lang="en-AU" sz="1800" b="1" i="1" dirty="0">
                <a:latin typeface="Garamond" panose="02020404030301010803" pitchFamily="18" charset="0"/>
              </a:rPr>
              <a:t>[insert property addresses] </a:t>
            </a:r>
            <a:r>
              <a:rPr lang="en-AU" sz="1800" i="1" dirty="0">
                <a:latin typeface="Garamond" panose="02020404030301010803" pitchFamily="18" charset="0"/>
              </a:rPr>
              <a:t>is submitted from NSW Land Registry Services (NSW LRS) to Council.</a:t>
            </a:r>
          </a:p>
          <a:p>
            <a:pPr marL="1371600" lvl="2" indent="-457200">
              <a:buAutoNum type="alphaLcPeriod"/>
            </a:pPr>
            <a:r>
              <a:rPr lang="en-AU" sz="1800" i="1" dirty="0">
                <a:latin typeface="Garamond" panose="02020404030301010803" pitchFamily="18" charset="0"/>
              </a:rPr>
              <a:t>Such information must be submitted within 36 months of the date of this notice.</a:t>
            </a:r>
          </a:p>
        </p:txBody>
      </p:sp>
      <p:sp>
        <p:nvSpPr>
          <p:cNvPr id="15" name="TextBox 14">
            <a:extLst>
              <a:ext uri="{FF2B5EF4-FFF2-40B4-BE49-F238E27FC236}">
                <a16:creationId xmlns:a16="http://schemas.microsoft.com/office/drawing/2014/main" id="{712AED44-A337-47FA-9099-33BB522754CF}"/>
              </a:ext>
            </a:extLst>
          </p:cNvPr>
          <p:cNvSpPr txBox="1"/>
          <p:nvPr/>
        </p:nvSpPr>
        <p:spPr>
          <a:xfrm>
            <a:off x="7373159" y="1798332"/>
            <a:ext cx="4165203" cy="923330"/>
          </a:xfrm>
          <a:prstGeom prst="rect">
            <a:avLst/>
          </a:prstGeom>
          <a:noFill/>
        </p:spPr>
        <p:txBody>
          <a:bodyPr wrap="square">
            <a:spAutoFit/>
          </a:bodyPr>
          <a:lstStyle/>
          <a:p>
            <a:pPr algn="ctr"/>
            <a:r>
              <a:rPr lang="en-AU" sz="1800" b="1" dirty="0">
                <a:latin typeface="Garamond" panose="02020404030301010803" pitchFamily="18" charset="0"/>
              </a:rPr>
              <a:t>EXAMPLE</a:t>
            </a:r>
          </a:p>
          <a:p>
            <a:pPr algn="ctr"/>
            <a:r>
              <a:rPr lang="en-AU" i="1" dirty="0">
                <a:latin typeface="Garamond" panose="02020404030301010803" pitchFamily="18" charset="0"/>
              </a:rPr>
              <a:t>B</a:t>
            </a:r>
            <a:r>
              <a:rPr lang="en-AU" sz="1800" i="1" dirty="0">
                <a:latin typeface="Garamond" panose="02020404030301010803" pitchFamily="18" charset="0"/>
              </a:rPr>
              <a:t>ased on conditions of consent for the applicant to obtain an easement to drain-water</a:t>
            </a:r>
            <a:endParaRPr lang="en-AU" sz="1800" dirty="0">
              <a:latin typeface="Garamond" panose="02020404030301010803" pitchFamily="18" charset="0"/>
            </a:endParaRPr>
          </a:p>
        </p:txBody>
      </p:sp>
      <p:sp>
        <p:nvSpPr>
          <p:cNvPr id="7" name="Cloud 6">
            <a:extLst>
              <a:ext uri="{FF2B5EF4-FFF2-40B4-BE49-F238E27FC236}">
                <a16:creationId xmlns:a16="http://schemas.microsoft.com/office/drawing/2014/main" id="{ADBC0B52-461D-4E6C-8164-9BC6C25D5865}"/>
              </a:ext>
            </a:extLst>
          </p:cNvPr>
          <p:cNvSpPr/>
          <p:nvPr/>
        </p:nvSpPr>
        <p:spPr>
          <a:xfrm>
            <a:off x="244995" y="3063839"/>
            <a:ext cx="6077759" cy="1834543"/>
          </a:xfrm>
          <a:prstGeom prst="cloud">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AU" sz="1600" dirty="0">
                <a:solidFill>
                  <a:schemeClr val="tx1"/>
                </a:solidFill>
                <a:latin typeface="Garamond" panose="02020404030301010803" pitchFamily="18" charset="0"/>
              </a:rPr>
              <a:t>Can the beneficiary of a development consent / notice of determination, seek from Council a modification of the condition stipulating in respect of which land the easement must be obtained?</a:t>
            </a:r>
          </a:p>
        </p:txBody>
      </p:sp>
      <p:pic>
        <p:nvPicPr>
          <p:cNvPr id="11" name="Graphic 10" descr="Rain outline">
            <a:extLst>
              <a:ext uri="{FF2B5EF4-FFF2-40B4-BE49-F238E27FC236}">
                <a16:creationId xmlns:a16="http://schemas.microsoft.com/office/drawing/2014/main" id="{E8DAD9F6-803A-4BD7-8A67-AE0FA709B7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59681" y="1798332"/>
            <a:ext cx="914400" cy="914400"/>
          </a:xfrm>
          <a:prstGeom prst="rect">
            <a:avLst/>
          </a:prstGeom>
        </p:spPr>
      </p:pic>
    </p:spTree>
    <p:extLst>
      <p:ext uri="{BB962C8B-B14F-4D97-AF65-F5344CB8AC3E}">
        <p14:creationId xmlns:p14="http://schemas.microsoft.com/office/powerpoint/2010/main" val="93035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3AD7C5E0-760E-4779-8042-215576DD1F83}"/>
              </a:ext>
            </a:extLst>
          </p:cNvPr>
          <p:cNvSpPr>
            <a:spLocks noGrp="1"/>
          </p:cNvSpPr>
          <p:nvPr>
            <p:ph type="title"/>
          </p:nvPr>
        </p:nvSpPr>
        <p:spPr>
          <a:xfrm>
            <a:off x="2399234" y="2073715"/>
            <a:ext cx="6935759" cy="2993042"/>
          </a:xfrm>
        </p:spPr>
        <p:txBody>
          <a:bodyPr vert="horz" lIns="91440" tIns="45720" rIns="91440" bIns="45720" rtlCol="0" anchor="ctr">
            <a:normAutofit/>
          </a:bodyPr>
          <a:lstStyle/>
          <a:p>
            <a:pPr algn="ctr"/>
            <a:r>
              <a:rPr lang="en-US" sz="4000" b="1" kern="1200" dirty="0">
                <a:solidFill>
                  <a:schemeClr val="bg1"/>
                </a:solidFill>
                <a:latin typeface="Garamond" panose="02020404030301010803" pitchFamily="18" charset="0"/>
              </a:rPr>
              <a:t>APPLICATIONS TO MODIFY DEVELOPMENT CONSENTS</a:t>
            </a:r>
          </a:p>
        </p:txBody>
      </p:sp>
      <p:sp>
        <p:nvSpPr>
          <p:cNvPr id="16" name="Rectangle 8">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0">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2">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932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TotalTime>
  <Words>2663</Words>
  <Application>Microsoft Macintosh PowerPoint</Application>
  <PresentationFormat>Widescreen</PresentationFormat>
  <Paragraphs>196</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Garamond</vt:lpstr>
      <vt:lpstr>Office Theme</vt:lpstr>
      <vt:lpstr>Development Consents: Meaning, Interpretation and Effects</vt:lpstr>
      <vt:lpstr>Interpretation of Development Consents  A comparative analysis against the construction of contracts and easements</vt:lpstr>
      <vt:lpstr>Conditions of Consent: An Introductory Overview</vt:lpstr>
      <vt:lpstr>General Principles of Construction</vt:lpstr>
      <vt:lpstr>Consideration of Extrinsic Materials</vt:lpstr>
      <vt:lpstr>CAMPBELL [2019] NSWCA The intersection between contractual and easement construction</vt:lpstr>
      <vt:lpstr>DEFERRED COMMENCEMENT</vt:lpstr>
      <vt:lpstr>Deferred Commencements</vt:lpstr>
      <vt:lpstr>APPLICATIONS TO MODIFY DEVELOPMENT CONSENTS</vt:lpstr>
      <vt:lpstr>Applications to Modify Development Consents</vt:lpstr>
      <vt:lpstr>RECENT CASE REPORTS</vt:lpstr>
      <vt:lpstr>AQC Dartbrook Management P/L v Minister for Planning [2021] NSWCA 112.</vt:lpstr>
      <vt:lpstr>Sunland Group Limited v Gold Coast City Council [2021] HCA 35</vt:lpstr>
      <vt:lpstr>BIBLIOGRAPHY</vt:lpstr>
      <vt:lpstr>REFERENCES</vt:lpstr>
      <vt:lpstr>PowerPoint Presentation</vt:lpstr>
      <vt:lpstr>YOUR FEEDBACK &amp; CRITIQUE WELCOMED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Consents Meaning, Interpretation and Effects</dc:title>
  <dc:creator>Sammy</dc:creator>
  <cp:lastModifiedBy>Brianna Ya-En Ho</cp:lastModifiedBy>
  <cp:revision>2</cp:revision>
  <dcterms:created xsi:type="dcterms:W3CDTF">2021-12-30T02:50:13Z</dcterms:created>
  <dcterms:modified xsi:type="dcterms:W3CDTF">2022-03-11T11:21:54Z</dcterms:modified>
</cp:coreProperties>
</file>